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38"/>
  </p:notesMasterIdLst>
  <p:sldIdLst>
    <p:sldId id="279" r:id="rId2"/>
    <p:sldId id="295" r:id="rId3"/>
    <p:sldId id="280" r:id="rId4"/>
    <p:sldId id="281" r:id="rId5"/>
    <p:sldId id="282" r:id="rId6"/>
    <p:sldId id="283" r:id="rId7"/>
    <p:sldId id="284" r:id="rId8"/>
    <p:sldId id="286" r:id="rId9"/>
    <p:sldId id="287" r:id="rId10"/>
    <p:sldId id="288" r:id="rId11"/>
    <p:sldId id="289" r:id="rId12"/>
    <p:sldId id="290" r:id="rId13"/>
    <p:sldId id="291" r:id="rId14"/>
    <p:sldId id="256" r:id="rId15"/>
    <p:sldId id="257" r:id="rId16"/>
    <p:sldId id="262" r:id="rId17"/>
    <p:sldId id="301" r:id="rId18"/>
    <p:sldId id="302" r:id="rId19"/>
    <p:sldId id="259" r:id="rId20"/>
    <p:sldId id="258" r:id="rId21"/>
    <p:sldId id="263" r:id="rId22"/>
    <p:sldId id="274" r:id="rId23"/>
    <p:sldId id="275" r:id="rId24"/>
    <p:sldId id="276" r:id="rId25"/>
    <p:sldId id="277" r:id="rId26"/>
    <p:sldId id="278" r:id="rId27"/>
    <p:sldId id="294" r:id="rId28"/>
    <p:sldId id="297" r:id="rId29"/>
    <p:sldId id="296" r:id="rId30"/>
    <p:sldId id="298" r:id="rId31"/>
    <p:sldId id="299" r:id="rId32"/>
    <p:sldId id="292" r:id="rId33"/>
    <p:sldId id="293" r:id="rId34"/>
    <p:sldId id="303" r:id="rId35"/>
    <p:sldId id="304" r:id="rId36"/>
    <p:sldId id="273" r:id="rId3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60"/>
  </p:normalViewPr>
  <p:slideViewPr>
    <p:cSldViewPr>
      <p:cViewPr>
        <p:scale>
          <a:sx n="200" d="100"/>
          <a:sy n="200" d="100"/>
        </p:scale>
        <p:origin x="-4932" y="-1416"/>
      </p:cViewPr>
      <p:guideLst>
        <p:guide orient="horz" pos="2160"/>
        <p:guide pos="2880"/>
      </p:guideLst>
    </p:cSldViewPr>
  </p:slideViewPr>
  <p:notesTextViewPr>
    <p:cViewPr>
      <p:scale>
        <a:sx n="1" d="1"/>
        <a:sy n="1" d="1"/>
      </p:scale>
      <p:origin x="0" y="0"/>
    </p:cViewPr>
  </p:notesTextViewPr>
  <p:sorterViewPr>
    <p:cViewPr>
      <p:scale>
        <a:sx n="100" d="100"/>
        <a:sy n="100" d="100"/>
      </p:scale>
      <p:origin x="0" y="-49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92A86-FE9A-4D84-94E0-81A8B0E598A0}" type="doc">
      <dgm:prSet loTypeId="urn:microsoft.com/office/officeart/2005/8/layout/arrow6" loCatId="process" qsTypeId="urn:microsoft.com/office/officeart/2005/8/quickstyle/simple1" qsCatId="simple" csTypeId="urn:microsoft.com/office/officeart/2005/8/colors/accent6_4" csCatId="accent6" phldr="1"/>
      <dgm:spPr/>
      <dgm:t>
        <a:bodyPr/>
        <a:lstStyle/>
        <a:p>
          <a:endParaRPr lang="en-US"/>
        </a:p>
      </dgm:t>
    </dgm:pt>
    <dgm:pt modelId="{4B783E0F-9F45-46D7-9277-5BCC43BCA079}">
      <dgm:prSet phldrT="[Text]" custT="1"/>
      <dgm:spPr/>
      <dgm:t>
        <a:bodyPr/>
        <a:lstStyle/>
        <a:p>
          <a:pPr algn="ctr">
            <a:lnSpc>
              <a:spcPct val="100000"/>
            </a:lnSpc>
            <a:spcAft>
              <a:spcPts val="0"/>
            </a:spcAft>
          </a:pPr>
          <a:r>
            <a:rPr lang="en-US" sz="1300" dirty="0" smtClean="0">
              <a:solidFill>
                <a:schemeClr val="bg1"/>
              </a:solidFill>
            </a:rPr>
            <a:t>Juvenile Arrests</a:t>
          </a:r>
          <a:endParaRPr lang="en-US" sz="1300" dirty="0">
            <a:solidFill>
              <a:schemeClr val="bg1"/>
            </a:solidFill>
          </a:endParaRPr>
        </a:p>
      </dgm:t>
    </dgm:pt>
    <dgm:pt modelId="{895531FE-AD98-4803-B8A6-B885CF120F56}" type="parTrans" cxnId="{21025F80-8C23-4B80-95BD-377504B08BA2}">
      <dgm:prSet/>
      <dgm:spPr/>
      <dgm:t>
        <a:bodyPr/>
        <a:lstStyle/>
        <a:p>
          <a:endParaRPr lang="en-US"/>
        </a:p>
      </dgm:t>
    </dgm:pt>
    <dgm:pt modelId="{137B3C23-DEEF-49CB-AF56-E918379C1D3E}" type="sibTrans" cxnId="{21025F80-8C23-4B80-95BD-377504B08BA2}">
      <dgm:prSet/>
      <dgm:spPr/>
      <dgm:t>
        <a:bodyPr/>
        <a:lstStyle/>
        <a:p>
          <a:endParaRPr lang="en-US"/>
        </a:p>
      </dgm:t>
    </dgm:pt>
    <dgm:pt modelId="{AF6D788D-8A96-49CC-AAB9-15F47ECE501D}">
      <dgm:prSet phldrT="[Text]" custT="1"/>
      <dgm:spPr/>
      <dgm:t>
        <a:bodyPr/>
        <a:lstStyle/>
        <a:p>
          <a:pPr algn="ctr">
            <a:lnSpc>
              <a:spcPct val="100000"/>
            </a:lnSpc>
            <a:spcAft>
              <a:spcPts val="0"/>
            </a:spcAft>
          </a:pPr>
          <a:r>
            <a:rPr lang="en-US" sz="1300" dirty="0" smtClean="0">
              <a:solidFill>
                <a:schemeClr val="bg1"/>
              </a:solidFill>
            </a:rPr>
            <a:t> Detention</a:t>
          </a:r>
        </a:p>
        <a:p>
          <a:pPr algn="ctr">
            <a:lnSpc>
              <a:spcPct val="100000"/>
            </a:lnSpc>
            <a:spcAft>
              <a:spcPts val="0"/>
            </a:spcAft>
          </a:pPr>
          <a:r>
            <a:rPr lang="en-US" sz="1300" dirty="0" smtClean="0">
              <a:solidFill>
                <a:schemeClr val="bg1"/>
              </a:solidFill>
            </a:rPr>
            <a:t>ADP</a:t>
          </a:r>
          <a:endParaRPr lang="en-US" sz="1300" dirty="0">
            <a:solidFill>
              <a:schemeClr val="bg1"/>
            </a:solidFill>
          </a:endParaRPr>
        </a:p>
      </dgm:t>
    </dgm:pt>
    <dgm:pt modelId="{07C2974D-59F8-462E-9EF5-49CDABD34F07}" type="parTrans" cxnId="{C30C4B5F-4C32-4AD4-8742-F006D74458CC}">
      <dgm:prSet/>
      <dgm:spPr/>
      <dgm:t>
        <a:bodyPr/>
        <a:lstStyle/>
        <a:p>
          <a:endParaRPr lang="en-US"/>
        </a:p>
      </dgm:t>
    </dgm:pt>
    <dgm:pt modelId="{DF913950-EA45-4221-ACCF-FBE3FE4397FD}" type="sibTrans" cxnId="{C30C4B5F-4C32-4AD4-8742-F006D74458CC}">
      <dgm:prSet/>
      <dgm:spPr/>
      <dgm:t>
        <a:bodyPr/>
        <a:lstStyle/>
        <a:p>
          <a:endParaRPr lang="en-US"/>
        </a:p>
      </dgm:t>
    </dgm:pt>
    <dgm:pt modelId="{A6B9E1F0-FBD2-4665-B40F-7B3505DC6D40}" type="pres">
      <dgm:prSet presAssocID="{4D092A86-FE9A-4D84-94E0-81A8B0E598A0}" presName="compositeShape" presStyleCnt="0">
        <dgm:presLayoutVars>
          <dgm:chMax val="2"/>
          <dgm:dir/>
          <dgm:resizeHandles val="exact"/>
        </dgm:presLayoutVars>
      </dgm:prSet>
      <dgm:spPr/>
      <dgm:t>
        <a:bodyPr/>
        <a:lstStyle/>
        <a:p>
          <a:endParaRPr lang="en-US"/>
        </a:p>
      </dgm:t>
    </dgm:pt>
    <dgm:pt modelId="{A4F1AFF8-8283-44E1-B379-1A3EEB646D33}" type="pres">
      <dgm:prSet presAssocID="{4D092A86-FE9A-4D84-94E0-81A8B0E598A0}" presName="ribbon" presStyleLbl="node1" presStyleIdx="0" presStyleCnt="1" custAng="16200000" custScaleX="100000" custScaleY="121795" custLinFactNeighborY="26226"/>
      <dgm:spPr>
        <a:solidFill>
          <a:schemeClr val="tx1">
            <a:lumMod val="75000"/>
            <a:lumOff val="25000"/>
          </a:schemeClr>
        </a:solidFill>
        <a:ln>
          <a:solidFill>
            <a:schemeClr val="tx2">
              <a:lumMod val="50000"/>
            </a:schemeClr>
          </a:solidFill>
        </a:ln>
      </dgm:spPr>
      <dgm:t>
        <a:bodyPr/>
        <a:lstStyle/>
        <a:p>
          <a:endParaRPr lang="en-US"/>
        </a:p>
      </dgm:t>
    </dgm:pt>
    <dgm:pt modelId="{3CF8465B-532D-4169-B332-26BD358ECBD9}" type="pres">
      <dgm:prSet presAssocID="{4D092A86-FE9A-4D84-94E0-81A8B0E598A0}" presName="leftArrowText" presStyleLbl="node1" presStyleIdx="0" presStyleCnt="1" custAng="0" custScaleX="100000" custLinFactY="66130" custLinFactNeighborX="53497" custLinFactNeighborY="100000">
        <dgm:presLayoutVars>
          <dgm:chMax val="0"/>
          <dgm:bulletEnabled val="1"/>
        </dgm:presLayoutVars>
      </dgm:prSet>
      <dgm:spPr/>
      <dgm:t>
        <a:bodyPr/>
        <a:lstStyle/>
        <a:p>
          <a:endParaRPr lang="en-US"/>
        </a:p>
      </dgm:t>
    </dgm:pt>
    <dgm:pt modelId="{9B939565-1700-49CB-BE9E-783E2177525F}" type="pres">
      <dgm:prSet presAssocID="{4D092A86-FE9A-4D84-94E0-81A8B0E598A0}" presName="rightArrowText" presStyleLbl="node1" presStyleIdx="0" presStyleCnt="1" custScaleX="100000" custScaleY="66428" custLinFactNeighborX="-40138" custLinFactNeighborY="-81053">
        <dgm:presLayoutVars>
          <dgm:chMax val="0"/>
          <dgm:bulletEnabled val="1"/>
        </dgm:presLayoutVars>
      </dgm:prSet>
      <dgm:spPr/>
      <dgm:t>
        <a:bodyPr/>
        <a:lstStyle/>
        <a:p>
          <a:endParaRPr lang="en-US"/>
        </a:p>
      </dgm:t>
    </dgm:pt>
  </dgm:ptLst>
  <dgm:cxnLst>
    <dgm:cxn modelId="{AF2F87B3-5D85-481D-8BEC-278F5DECD5EC}" type="presOf" srcId="{4B783E0F-9F45-46D7-9277-5BCC43BCA079}" destId="{3CF8465B-532D-4169-B332-26BD358ECBD9}" srcOrd="0" destOrd="0" presId="urn:microsoft.com/office/officeart/2005/8/layout/arrow6"/>
    <dgm:cxn modelId="{C30C4B5F-4C32-4AD4-8742-F006D74458CC}" srcId="{4D092A86-FE9A-4D84-94E0-81A8B0E598A0}" destId="{AF6D788D-8A96-49CC-AAB9-15F47ECE501D}" srcOrd="1" destOrd="0" parTransId="{07C2974D-59F8-462E-9EF5-49CDABD34F07}" sibTransId="{DF913950-EA45-4221-ACCF-FBE3FE4397FD}"/>
    <dgm:cxn modelId="{E23FD9FF-66FC-44BE-9E77-04DBCBDF6A6F}" type="presOf" srcId="{4D092A86-FE9A-4D84-94E0-81A8B0E598A0}" destId="{A6B9E1F0-FBD2-4665-B40F-7B3505DC6D40}" srcOrd="0" destOrd="0" presId="urn:microsoft.com/office/officeart/2005/8/layout/arrow6"/>
    <dgm:cxn modelId="{21025F80-8C23-4B80-95BD-377504B08BA2}" srcId="{4D092A86-FE9A-4D84-94E0-81A8B0E598A0}" destId="{4B783E0F-9F45-46D7-9277-5BCC43BCA079}" srcOrd="0" destOrd="0" parTransId="{895531FE-AD98-4803-B8A6-B885CF120F56}" sibTransId="{137B3C23-DEEF-49CB-AF56-E918379C1D3E}"/>
    <dgm:cxn modelId="{1AD3ADA8-862E-4A0F-AA3A-1C61E3C297C9}" type="presOf" srcId="{AF6D788D-8A96-49CC-AAB9-15F47ECE501D}" destId="{9B939565-1700-49CB-BE9E-783E2177525F}" srcOrd="0" destOrd="0" presId="urn:microsoft.com/office/officeart/2005/8/layout/arrow6"/>
    <dgm:cxn modelId="{8F82947A-B204-4527-B364-B86DCFF140EF}" type="presParOf" srcId="{A6B9E1F0-FBD2-4665-B40F-7B3505DC6D40}" destId="{A4F1AFF8-8283-44E1-B379-1A3EEB646D33}" srcOrd="0" destOrd="0" presId="urn:microsoft.com/office/officeart/2005/8/layout/arrow6"/>
    <dgm:cxn modelId="{59E154EB-D1F0-42F9-ADA4-DC43F1941295}" type="presParOf" srcId="{A6B9E1F0-FBD2-4665-B40F-7B3505DC6D40}" destId="{3CF8465B-532D-4169-B332-26BD358ECBD9}" srcOrd="1" destOrd="0" presId="urn:microsoft.com/office/officeart/2005/8/layout/arrow6"/>
    <dgm:cxn modelId="{682EC6B1-BF74-4BDC-9A0B-96BD88A07CE5}" type="presParOf" srcId="{A6B9E1F0-FBD2-4665-B40F-7B3505DC6D40}" destId="{9B939565-1700-49CB-BE9E-783E2177525F}" srcOrd="2" destOrd="0" presId="urn:microsoft.com/office/officeart/2005/8/layout/arrow6"/>
  </dgm:cxnLst>
  <dgm:bg/>
  <dgm:whole>
    <a:ln w="12700">
      <a:solidFill>
        <a:schemeClr val="tx1"/>
      </a:solidFill>
      <a:prstDash val="sysDot"/>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D092A86-FE9A-4D84-94E0-81A8B0E598A0}" type="doc">
      <dgm:prSet loTypeId="urn:microsoft.com/office/officeart/2005/8/layout/arrow6" loCatId="process" qsTypeId="urn:microsoft.com/office/officeart/2005/8/quickstyle/simple1" qsCatId="simple" csTypeId="urn:microsoft.com/office/officeart/2005/8/colors/accent6_4" csCatId="accent6" phldr="1"/>
      <dgm:spPr/>
      <dgm:t>
        <a:bodyPr/>
        <a:lstStyle/>
        <a:p>
          <a:endParaRPr lang="en-US"/>
        </a:p>
      </dgm:t>
    </dgm:pt>
    <dgm:pt modelId="{A6B9E1F0-FBD2-4665-B40F-7B3505DC6D40}" type="pres">
      <dgm:prSet presAssocID="{4D092A86-FE9A-4D84-94E0-81A8B0E598A0}" presName="compositeShape" presStyleCnt="0">
        <dgm:presLayoutVars>
          <dgm:chMax val="2"/>
          <dgm:dir/>
          <dgm:resizeHandles val="exact"/>
        </dgm:presLayoutVars>
      </dgm:prSet>
      <dgm:spPr/>
      <dgm:t>
        <a:bodyPr/>
        <a:lstStyle/>
        <a:p>
          <a:endParaRPr lang="en-US"/>
        </a:p>
      </dgm:t>
    </dgm:pt>
  </dgm:ptLst>
  <dgm:cxnLst>
    <dgm:cxn modelId="{94D293E6-8777-4EA9-A90C-B21F133D3ADF}" type="presOf" srcId="{4D092A86-FE9A-4D84-94E0-81A8B0E598A0}" destId="{A6B9E1F0-FBD2-4665-B40F-7B3505DC6D40}" srcOrd="0" destOrd="0" presId="urn:microsoft.com/office/officeart/2005/8/layout/arrow6"/>
  </dgm:cxnLst>
  <dgm:bg/>
  <dgm:whole>
    <a:ln w="12700">
      <a:solidFill>
        <a:schemeClr val="tx1"/>
      </a:solidFill>
      <a:prstDash val="sysDot"/>
    </a:ln>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D092A86-FE9A-4D84-94E0-81A8B0E598A0}" type="doc">
      <dgm:prSet loTypeId="urn:microsoft.com/office/officeart/2005/8/layout/arrow6" loCatId="process" qsTypeId="urn:microsoft.com/office/officeart/2005/8/quickstyle/simple1" qsCatId="simple" csTypeId="urn:microsoft.com/office/officeart/2005/8/colors/accent6_4" csCatId="accent6" phldr="1"/>
      <dgm:spPr/>
      <dgm:t>
        <a:bodyPr/>
        <a:lstStyle/>
        <a:p>
          <a:endParaRPr lang="en-US"/>
        </a:p>
      </dgm:t>
    </dgm:pt>
    <dgm:pt modelId="{A6B9E1F0-FBD2-4665-B40F-7B3505DC6D40}" type="pres">
      <dgm:prSet presAssocID="{4D092A86-FE9A-4D84-94E0-81A8B0E598A0}" presName="compositeShape" presStyleCnt="0">
        <dgm:presLayoutVars>
          <dgm:chMax val="2"/>
          <dgm:dir/>
          <dgm:resizeHandles val="exact"/>
        </dgm:presLayoutVars>
      </dgm:prSet>
      <dgm:spPr/>
      <dgm:t>
        <a:bodyPr/>
        <a:lstStyle/>
        <a:p>
          <a:endParaRPr lang="en-US"/>
        </a:p>
      </dgm:t>
    </dgm:pt>
  </dgm:ptLst>
  <dgm:cxnLst>
    <dgm:cxn modelId="{99F1F0A4-C6A8-48C9-80F6-D2BA9BD432C6}" type="presOf" srcId="{4D092A86-FE9A-4D84-94E0-81A8B0E598A0}" destId="{A6B9E1F0-FBD2-4665-B40F-7B3505DC6D40}" srcOrd="0" destOrd="0" presId="urn:microsoft.com/office/officeart/2005/8/layout/arrow6"/>
  </dgm:cxnLst>
  <dgm:bg/>
  <dgm:whole>
    <a:ln w="12700">
      <a:solidFill>
        <a:schemeClr val="tx1"/>
      </a:solidFill>
      <a:prstDash val="sysDot"/>
    </a:ln>
  </dgm:whole>
  <dgm:extLst>
    <a:ext uri="http://schemas.microsoft.com/office/drawing/2008/diagram">
      <dsp:dataModelExt xmlns:dsp="http://schemas.microsoft.com/office/drawing/2008/diagram" relId="rId1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D0AC977B-BE6C-4984-B719-3400197E07C5}" type="doc">
      <dgm:prSet loTypeId="urn:microsoft.com/office/officeart/2005/8/layout/orgChart1" loCatId="hierarchy" qsTypeId="urn:microsoft.com/office/officeart/2005/8/quickstyle/3d4" qsCatId="3D" csTypeId="urn:microsoft.com/office/officeart/2005/8/colors/accent1_5" csCatId="accent1" phldr="1"/>
      <dgm:spPr/>
      <dgm:t>
        <a:bodyPr/>
        <a:lstStyle/>
        <a:p>
          <a:endParaRPr lang="en-US"/>
        </a:p>
      </dgm:t>
    </dgm:pt>
    <dgm:pt modelId="{5FD17735-F536-4DA9-8686-FFEA2845614A}">
      <dgm:prSet phldrT="[Text]" custT="1"/>
      <dgm:spPr/>
      <dgm:t>
        <a:bodyPr/>
        <a:lstStyle/>
        <a:p>
          <a:r>
            <a:rPr lang="en-US" sz="2800" dirty="0" smtClean="0"/>
            <a:t>Hudson County Council on Juvenile Justice System Improvement</a:t>
          </a:r>
          <a:endParaRPr lang="en-US" sz="2800" dirty="0"/>
        </a:p>
      </dgm:t>
    </dgm:pt>
    <dgm:pt modelId="{11877DD1-42BB-4E62-A3B4-E001DDDD1C02}" type="parTrans" cxnId="{8B5B27F3-9ED7-48E8-9D22-C649500E437A}">
      <dgm:prSet/>
      <dgm:spPr/>
      <dgm:t>
        <a:bodyPr/>
        <a:lstStyle/>
        <a:p>
          <a:endParaRPr lang="en-US"/>
        </a:p>
      </dgm:t>
    </dgm:pt>
    <dgm:pt modelId="{E50F8FD1-FCCC-4BFE-9B04-D6400C1469A6}" type="sibTrans" cxnId="{8B5B27F3-9ED7-48E8-9D22-C649500E437A}">
      <dgm:prSet/>
      <dgm:spPr/>
      <dgm:t>
        <a:bodyPr/>
        <a:lstStyle/>
        <a:p>
          <a:endParaRPr lang="en-US"/>
        </a:p>
      </dgm:t>
    </dgm:pt>
    <dgm:pt modelId="{E24F9D1D-C18C-41A4-A685-FD722E811BB9}">
      <dgm:prSet phldrT="[Text]"/>
      <dgm:spPr/>
      <dgm:t>
        <a:bodyPr/>
        <a:lstStyle/>
        <a:p>
          <a:r>
            <a:rPr lang="en-US" dirty="0" smtClean="0"/>
            <a:t>Probation Subcommittee</a:t>
          </a:r>
          <a:endParaRPr lang="en-US" dirty="0"/>
        </a:p>
      </dgm:t>
    </dgm:pt>
    <dgm:pt modelId="{EB81CF2C-F918-4E87-A12C-0913A249CD06}" type="parTrans" cxnId="{DE5FFF77-5AD0-4520-A3DC-773ECBC2C560}">
      <dgm:prSet/>
      <dgm:spPr/>
      <dgm:t>
        <a:bodyPr/>
        <a:lstStyle/>
        <a:p>
          <a:endParaRPr lang="en-US"/>
        </a:p>
      </dgm:t>
    </dgm:pt>
    <dgm:pt modelId="{CB203082-D243-4FCF-AAA3-A2210DDBC61E}" type="sibTrans" cxnId="{DE5FFF77-5AD0-4520-A3DC-773ECBC2C560}">
      <dgm:prSet/>
      <dgm:spPr/>
      <dgm:t>
        <a:bodyPr/>
        <a:lstStyle/>
        <a:p>
          <a:endParaRPr lang="en-US"/>
        </a:p>
      </dgm:t>
    </dgm:pt>
    <dgm:pt modelId="{3572CA15-2908-489B-9AB7-5DAAB53C72EA}">
      <dgm:prSet phldrT="[Text]"/>
      <dgm:spPr/>
      <dgm:t>
        <a:bodyPr/>
        <a:lstStyle/>
        <a:p>
          <a:r>
            <a:rPr lang="en-US" dirty="0" smtClean="0"/>
            <a:t>Case Processing Subcommittee</a:t>
          </a:r>
          <a:endParaRPr lang="en-US" dirty="0"/>
        </a:p>
      </dgm:t>
    </dgm:pt>
    <dgm:pt modelId="{FE8FB3AE-ABC6-44F0-B0C2-45893CBCE76D}" type="parTrans" cxnId="{09F55E1F-CA5C-426D-AA8F-564939CBE8C9}">
      <dgm:prSet/>
      <dgm:spPr/>
      <dgm:t>
        <a:bodyPr/>
        <a:lstStyle/>
        <a:p>
          <a:endParaRPr lang="en-US"/>
        </a:p>
      </dgm:t>
    </dgm:pt>
    <dgm:pt modelId="{023A8C5A-B063-4BCF-9D34-2B89EB1A5C21}" type="sibTrans" cxnId="{09F55E1F-CA5C-426D-AA8F-564939CBE8C9}">
      <dgm:prSet/>
      <dgm:spPr/>
      <dgm:t>
        <a:bodyPr/>
        <a:lstStyle/>
        <a:p>
          <a:endParaRPr lang="en-US"/>
        </a:p>
      </dgm:t>
    </dgm:pt>
    <dgm:pt modelId="{94CEFDA6-8869-4163-822F-ECE5C77DFEDA}">
      <dgm:prSet phldrT="[Text]"/>
      <dgm:spPr/>
      <dgm:t>
        <a:bodyPr/>
        <a:lstStyle/>
        <a:p>
          <a:r>
            <a:rPr lang="en-US" dirty="0" smtClean="0"/>
            <a:t>Conditions of Confinement Subcommittee</a:t>
          </a:r>
          <a:endParaRPr lang="en-US" dirty="0"/>
        </a:p>
      </dgm:t>
    </dgm:pt>
    <dgm:pt modelId="{FF7F3549-93B1-47D8-905D-7B0938257375}" type="parTrans" cxnId="{1319AB56-F442-486E-93CE-175E9D3AFA1A}">
      <dgm:prSet/>
      <dgm:spPr/>
      <dgm:t>
        <a:bodyPr/>
        <a:lstStyle/>
        <a:p>
          <a:endParaRPr lang="en-US"/>
        </a:p>
      </dgm:t>
    </dgm:pt>
    <dgm:pt modelId="{279AEDD1-8321-4C01-B9E0-0110A0FBE3BF}" type="sibTrans" cxnId="{1319AB56-F442-486E-93CE-175E9D3AFA1A}">
      <dgm:prSet/>
      <dgm:spPr/>
      <dgm:t>
        <a:bodyPr/>
        <a:lstStyle/>
        <a:p>
          <a:endParaRPr lang="en-US"/>
        </a:p>
      </dgm:t>
    </dgm:pt>
    <dgm:pt modelId="{FE1204B3-15C7-45C1-8EE2-AC74C0FF47B7}">
      <dgm:prSet phldrT="[Text]"/>
      <dgm:spPr/>
      <dgm:t>
        <a:bodyPr/>
        <a:lstStyle/>
        <a:p>
          <a:r>
            <a:rPr lang="en-US" dirty="0" smtClean="0"/>
            <a:t>Community Outreach Subcommittee</a:t>
          </a:r>
          <a:endParaRPr lang="en-US" dirty="0"/>
        </a:p>
      </dgm:t>
    </dgm:pt>
    <dgm:pt modelId="{93F6E68B-5BE5-4DE2-A95E-BA3B70602490}" type="parTrans" cxnId="{456CB121-1CB7-4E8E-8CBB-775345DA352D}">
      <dgm:prSet/>
      <dgm:spPr/>
      <dgm:t>
        <a:bodyPr/>
        <a:lstStyle/>
        <a:p>
          <a:endParaRPr lang="en-US"/>
        </a:p>
      </dgm:t>
    </dgm:pt>
    <dgm:pt modelId="{6818D69B-FC84-4C54-BE7B-80A4261A6F17}" type="sibTrans" cxnId="{456CB121-1CB7-4E8E-8CBB-775345DA352D}">
      <dgm:prSet/>
      <dgm:spPr/>
      <dgm:t>
        <a:bodyPr/>
        <a:lstStyle/>
        <a:p>
          <a:endParaRPr lang="en-US"/>
        </a:p>
      </dgm:t>
    </dgm:pt>
    <dgm:pt modelId="{A6A5D0C3-7649-42E2-8797-FA188561B427}" type="pres">
      <dgm:prSet presAssocID="{D0AC977B-BE6C-4984-B719-3400197E07C5}" presName="hierChild1" presStyleCnt="0">
        <dgm:presLayoutVars>
          <dgm:orgChart val="1"/>
          <dgm:chPref val="1"/>
          <dgm:dir/>
          <dgm:animOne val="branch"/>
          <dgm:animLvl val="lvl"/>
          <dgm:resizeHandles/>
        </dgm:presLayoutVars>
      </dgm:prSet>
      <dgm:spPr/>
      <dgm:t>
        <a:bodyPr/>
        <a:lstStyle/>
        <a:p>
          <a:endParaRPr lang="en-US"/>
        </a:p>
      </dgm:t>
    </dgm:pt>
    <dgm:pt modelId="{71D1E83A-B1BC-4038-BB1E-32A7561BF4B5}" type="pres">
      <dgm:prSet presAssocID="{5FD17735-F536-4DA9-8686-FFEA2845614A}" presName="hierRoot1" presStyleCnt="0">
        <dgm:presLayoutVars>
          <dgm:hierBranch val="init"/>
        </dgm:presLayoutVars>
      </dgm:prSet>
      <dgm:spPr/>
    </dgm:pt>
    <dgm:pt modelId="{2FCA15FF-90F4-4172-9F4E-029924F15C07}" type="pres">
      <dgm:prSet presAssocID="{5FD17735-F536-4DA9-8686-FFEA2845614A}" presName="rootComposite1" presStyleCnt="0"/>
      <dgm:spPr/>
    </dgm:pt>
    <dgm:pt modelId="{BDEEF278-C595-4524-AAB8-685AC65846F2}" type="pres">
      <dgm:prSet presAssocID="{5FD17735-F536-4DA9-8686-FFEA2845614A}" presName="rootText1" presStyleLbl="node0" presStyleIdx="0" presStyleCnt="1" custScaleX="192415" custScaleY="208167" custLinFactNeighborX="-700" custLinFactNeighborY="-72584">
        <dgm:presLayoutVars>
          <dgm:chPref val="3"/>
        </dgm:presLayoutVars>
      </dgm:prSet>
      <dgm:spPr/>
      <dgm:t>
        <a:bodyPr/>
        <a:lstStyle/>
        <a:p>
          <a:endParaRPr lang="en-US"/>
        </a:p>
      </dgm:t>
    </dgm:pt>
    <dgm:pt modelId="{B1CB8F5B-FD56-4E61-A2F8-F633E5B8A6B7}" type="pres">
      <dgm:prSet presAssocID="{5FD17735-F536-4DA9-8686-FFEA2845614A}" presName="rootConnector1" presStyleLbl="node1" presStyleIdx="0" presStyleCnt="0"/>
      <dgm:spPr/>
      <dgm:t>
        <a:bodyPr/>
        <a:lstStyle/>
        <a:p>
          <a:endParaRPr lang="en-US"/>
        </a:p>
      </dgm:t>
    </dgm:pt>
    <dgm:pt modelId="{A6AF9E46-58E2-47F1-B893-F25289FCB23A}" type="pres">
      <dgm:prSet presAssocID="{5FD17735-F536-4DA9-8686-FFEA2845614A}" presName="hierChild2" presStyleCnt="0"/>
      <dgm:spPr/>
    </dgm:pt>
    <dgm:pt modelId="{8554CA91-AC3E-4579-8BF9-900894D3ABB8}" type="pres">
      <dgm:prSet presAssocID="{EB81CF2C-F918-4E87-A12C-0913A249CD06}" presName="Name37" presStyleLbl="parChTrans1D2" presStyleIdx="0" presStyleCnt="4"/>
      <dgm:spPr/>
      <dgm:t>
        <a:bodyPr/>
        <a:lstStyle/>
        <a:p>
          <a:endParaRPr lang="en-US"/>
        </a:p>
      </dgm:t>
    </dgm:pt>
    <dgm:pt modelId="{10ECDA5B-A310-4A86-964E-B35E1DAEC934}" type="pres">
      <dgm:prSet presAssocID="{E24F9D1D-C18C-41A4-A685-FD722E811BB9}" presName="hierRoot2" presStyleCnt="0">
        <dgm:presLayoutVars>
          <dgm:hierBranch val="init"/>
        </dgm:presLayoutVars>
      </dgm:prSet>
      <dgm:spPr/>
    </dgm:pt>
    <dgm:pt modelId="{D8F52129-76A1-4427-89EE-B5B3B367EA1B}" type="pres">
      <dgm:prSet presAssocID="{E24F9D1D-C18C-41A4-A685-FD722E811BB9}" presName="rootComposite" presStyleCnt="0"/>
      <dgm:spPr/>
    </dgm:pt>
    <dgm:pt modelId="{6FFE82BF-4993-4E35-BD42-DB3618279F99}" type="pres">
      <dgm:prSet presAssocID="{E24F9D1D-C18C-41A4-A685-FD722E811BB9}" presName="rootText" presStyleLbl="node2" presStyleIdx="0" presStyleCnt="4" custLinFactNeighborX="-240" custLinFactNeighborY="-62306">
        <dgm:presLayoutVars>
          <dgm:chPref val="3"/>
        </dgm:presLayoutVars>
      </dgm:prSet>
      <dgm:spPr/>
      <dgm:t>
        <a:bodyPr/>
        <a:lstStyle/>
        <a:p>
          <a:endParaRPr lang="en-US"/>
        </a:p>
      </dgm:t>
    </dgm:pt>
    <dgm:pt modelId="{C3E841FA-CF08-41ED-A8BC-643EABACD010}" type="pres">
      <dgm:prSet presAssocID="{E24F9D1D-C18C-41A4-A685-FD722E811BB9}" presName="rootConnector" presStyleLbl="node2" presStyleIdx="0" presStyleCnt="4"/>
      <dgm:spPr/>
      <dgm:t>
        <a:bodyPr/>
        <a:lstStyle/>
        <a:p>
          <a:endParaRPr lang="en-US"/>
        </a:p>
      </dgm:t>
    </dgm:pt>
    <dgm:pt modelId="{01855216-6D98-4A45-BF28-65E81B9BB90A}" type="pres">
      <dgm:prSet presAssocID="{E24F9D1D-C18C-41A4-A685-FD722E811BB9}" presName="hierChild4" presStyleCnt="0"/>
      <dgm:spPr/>
    </dgm:pt>
    <dgm:pt modelId="{A7674C42-2126-46DA-B1F4-3E3FB358507C}" type="pres">
      <dgm:prSet presAssocID="{E24F9D1D-C18C-41A4-A685-FD722E811BB9}" presName="hierChild5" presStyleCnt="0"/>
      <dgm:spPr/>
    </dgm:pt>
    <dgm:pt modelId="{129223D2-D727-4F1E-BF2A-4C3AA930E7E0}" type="pres">
      <dgm:prSet presAssocID="{FE8FB3AE-ABC6-44F0-B0C2-45893CBCE76D}" presName="Name37" presStyleLbl="parChTrans1D2" presStyleIdx="1" presStyleCnt="4"/>
      <dgm:spPr/>
      <dgm:t>
        <a:bodyPr/>
        <a:lstStyle/>
        <a:p>
          <a:endParaRPr lang="en-US"/>
        </a:p>
      </dgm:t>
    </dgm:pt>
    <dgm:pt modelId="{7E123BA8-2B3F-4482-84B1-7B9BC4AED884}" type="pres">
      <dgm:prSet presAssocID="{3572CA15-2908-489B-9AB7-5DAAB53C72EA}" presName="hierRoot2" presStyleCnt="0">
        <dgm:presLayoutVars>
          <dgm:hierBranch val="init"/>
        </dgm:presLayoutVars>
      </dgm:prSet>
      <dgm:spPr/>
    </dgm:pt>
    <dgm:pt modelId="{1B141A35-5198-4541-A727-B5D69F2C2C3D}" type="pres">
      <dgm:prSet presAssocID="{3572CA15-2908-489B-9AB7-5DAAB53C72EA}" presName="rootComposite" presStyleCnt="0"/>
      <dgm:spPr/>
    </dgm:pt>
    <dgm:pt modelId="{A10F8D29-ABC4-4BB3-BA7D-038080BB8557}" type="pres">
      <dgm:prSet presAssocID="{3572CA15-2908-489B-9AB7-5DAAB53C72EA}" presName="rootText" presStyleLbl="node2" presStyleIdx="1" presStyleCnt="4" custLinFactNeighborX="-7820" custLinFactNeighborY="-62306">
        <dgm:presLayoutVars>
          <dgm:chPref val="3"/>
        </dgm:presLayoutVars>
      </dgm:prSet>
      <dgm:spPr/>
      <dgm:t>
        <a:bodyPr/>
        <a:lstStyle/>
        <a:p>
          <a:endParaRPr lang="en-US"/>
        </a:p>
      </dgm:t>
    </dgm:pt>
    <dgm:pt modelId="{76A3507F-271B-4B79-8CFA-4140B3DB1DAC}" type="pres">
      <dgm:prSet presAssocID="{3572CA15-2908-489B-9AB7-5DAAB53C72EA}" presName="rootConnector" presStyleLbl="node2" presStyleIdx="1" presStyleCnt="4"/>
      <dgm:spPr/>
      <dgm:t>
        <a:bodyPr/>
        <a:lstStyle/>
        <a:p>
          <a:endParaRPr lang="en-US"/>
        </a:p>
      </dgm:t>
    </dgm:pt>
    <dgm:pt modelId="{E335E20C-4EEC-4BC6-BE3D-B7BC897C22CD}" type="pres">
      <dgm:prSet presAssocID="{3572CA15-2908-489B-9AB7-5DAAB53C72EA}" presName="hierChild4" presStyleCnt="0"/>
      <dgm:spPr/>
    </dgm:pt>
    <dgm:pt modelId="{26008C48-E421-4886-8199-E684F10C13C4}" type="pres">
      <dgm:prSet presAssocID="{3572CA15-2908-489B-9AB7-5DAAB53C72EA}" presName="hierChild5" presStyleCnt="0"/>
      <dgm:spPr/>
    </dgm:pt>
    <dgm:pt modelId="{073BBF6B-F2C1-462E-898A-7D1AB7E7BD83}" type="pres">
      <dgm:prSet presAssocID="{FF7F3549-93B1-47D8-905D-7B0938257375}" presName="Name37" presStyleLbl="parChTrans1D2" presStyleIdx="2" presStyleCnt="4"/>
      <dgm:spPr/>
      <dgm:t>
        <a:bodyPr/>
        <a:lstStyle/>
        <a:p>
          <a:endParaRPr lang="en-US"/>
        </a:p>
      </dgm:t>
    </dgm:pt>
    <dgm:pt modelId="{875964E5-5D4C-4638-B644-0B2F9BB5E84F}" type="pres">
      <dgm:prSet presAssocID="{94CEFDA6-8869-4163-822F-ECE5C77DFEDA}" presName="hierRoot2" presStyleCnt="0">
        <dgm:presLayoutVars>
          <dgm:hierBranch val="init"/>
        </dgm:presLayoutVars>
      </dgm:prSet>
      <dgm:spPr/>
    </dgm:pt>
    <dgm:pt modelId="{B85ED2FC-53F3-44D1-A1EC-5FE893C155DE}" type="pres">
      <dgm:prSet presAssocID="{94CEFDA6-8869-4163-822F-ECE5C77DFEDA}" presName="rootComposite" presStyleCnt="0"/>
      <dgm:spPr/>
    </dgm:pt>
    <dgm:pt modelId="{4C662164-9E43-49F2-AAB9-06469D6B1AB3}" type="pres">
      <dgm:prSet presAssocID="{94CEFDA6-8869-4163-822F-ECE5C77DFEDA}" presName="rootText" presStyleLbl="node2" presStyleIdx="2" presStyleCnt="4" custLinFactNeighborX="-6999" custLinFactNeighborY="-62306">
        <dgm:presLayoutVars>
          <dgm:chPref val="3"/>
        </dgm:presLayoutVars>
      </dgm:prSet>
      <dgm:spPr/>
      <dgm:t>
        <a:bodyPr/>
        <a:lstStyle/>
        <a:p>
          <a:endParaRPr lang="en-US"/>
        </a:p>
      </dgm:t>
    </dgm:pt>
    <dgm:pt modelId="{1BA00482-8363-4127-B60A-B4C0A731ADF7}" type="pres">
      <dgm:prSet presAssocID="{94CEFDA6-8869-4163-822F-ECE5C77DFEDA}" presName="rootConnector" presStyleLbl="node2" presStyleIdx="2" presStyleCnt="4"/>
      <dgm:spPr/>
      <dgm:t>
        <a:bodyPr/>
        <a:lstStyle/>
        <a:p>
          <a:endParaRPr lang="en-US"/>
        </a:p>
      </dgm:t>
    </dgm:pt>
    <dgm:pt modelId="{F8DD4BA4-C25A-434A-B90B-7F62ACF5775E}" type="pres">
      <dgm:prSet presAssocID="{94CEFDA6-8869-4163-822F-ECE5C77DFEDA}" presName="hierChild4" presStyleCnt="0"/>
      <dgm:spPr/>
    </dgm:pt>
    <dgm:pt modelId="{7B94E785-049A-4454-ABD1-8091B4CC14BE}" type="pres">
      <dgm:prSet presAssocID="{94CEFDA6-8869-4163-822F-ECE5C77DFEDA}" presName="hierChild5" presStyleCnt="0"/>
      <dgm:spPr/>
    </dgm:pt>
    <dgm:pt modelId="{FAD3D071-9D98-42DA-911A-2887A1E5CFFE}" type="pres">
      <dgm:prSet presAssocID="{93F6E68B-5BE5-4DE2-A95E-BA3B70602490}" presName="Name37" presStyleLbl="parChTrans1D2" presStyleIdx="3" presStyleCnt="4"/>
      <dgm:spPr/>
      <dgm:t>
        <a:bodyPr/>
        <a:lstStyle/>
        <a:p>
          <a:endParaRPr lang="en-US"/>
        </a:p>
      </dgm:t>
    </dgm:pt>
    <dgm:pt modelId="{C7533B62-20E9-43EA-8BE9-B177E8384506}" type="pres">
      <dgm:prSet presAssocID="{FE1204B3-15C7-45C1-8EE2-AC74C0FF47B7}" presName="hierRoot2" presStyleCnt="0">
        <dgm:presLayoutVars>
          <dgm:hierBranch val="init"/>
        </dgm:presLayoutVars>
      </dgm:prSet>
      <dgm:spPr/>
    </dgm:pt>
    <dgm:pt modelId="{B1E93FF6-79B1-496E-80DA-2F408C10E141}" type="pres">
      <dgm:prSet presAssocID="{FE1204B3-15C7-45C1-8EE2-AC74C0FF47B7}" presName="rootComposite" presStyleCnt="0"/>
      <dgm:spPr/>
    </dgm:pt>
    <dgm:pt modelId="{9C484012-89EA-49A5-96BB-BA5A711655B9}" type="pres">
      <dgm:prSet presAssocID="{FE1204B3-15C7-45C1-8EE2-AC74C0FF47B7}" presName="rootText" presStyleLbl="node2" presStyleIdx="3" presStyleCnt="4" custLinFactNeighborX="-10379" custLinFactNeighborY="-62306">
        <dgm:presLayoutVars>
          <dgm:chPref val="3"/>
        </dgm:presLayoutVars>
      </dgm:prSet>
      <dgm:spPr/>
      <dgm:t>
        <a:bodyPr/>
        <a:lstStyle/>
        <a:p>
          <a:endParaRPr lang="en-US"/>
        </a:p>
      </dgm:t>
    </dgm:pt>
    <dgm:pt modelId="{540FC6D9-D4C2-460C-BD8E-D0256D9C302A}" type="pres">
      <dgm:prSet presAssocID="{FE1204B3-15C7-45C1-8EE2-AC74C0FF47B7}" presName="rootConnector" presStyleLbl="node2" presStyleIdx="3" presStyleCnt="4"/>
      <dgm:spPr/>
      <dgm:t>
        <a:bodyPr/>
        <a:lstStyle/>
        <a:p>
          <a:endParaRPr lang="en-US"/>
        </a:p>
      </dgm:t>
    </dgm:pt>
    <dgm:pt modelId="{458875A7-3E31-43D1-8FEB-F6034DF8AEEE}" type="pres">
      <dgm:prSet presAssocID="{FE1204B3-15C7-45C1-8EE2-AC74C0FF47B7}" presName="hierChild4" presStyleCnt="0"/>
      <dgm:spPr/>
    </dgm:pt>
    <dgm:pt modelId="{6774DC77-DCDD-437B-B671-CD4947DCA3E1}" type="pres">
      <dgm:prSet presAssocID="{FE1204B3-15C7-45C1-8EE2-AC74C0FF47B7}" presName="hierChild5" presStyleCnt="0"/>
      <dgm:spPr/>
    </dgm:pt>
    <dgm:pt modelId="{D59EDF65-E803-4F7B-AA3C-F257C9D321AD}" type="pres">
      <dgm:prSet presAssocID="{5FD17735-F536-4DA9-8686-FFEA2845614A}" presName="hierChild3" presStyleCnt="0"/>
      <dgm:spPr/>
    </dgm:pt>
  </dgm:ptLst>
  <dgm:cxnLst>
    <dgm:cxn modelId="{9802A773-A93C-4A6C-89E4-386D095FF950}" type="presOf" srcId="{E24F9D1D-C18C-41A4-A685-FD722E811BB9}" destId="{6FFE82BF-4993-4E35-BD42-DB3618279F99}" srcOrd="0" destOrd="0" presId="urn:microsoft.com/office/officeart/2005/8/layout/orgChart1"/>
    <dgm:cxn modelId="{0DCACA6D-9CFF-4F3A-8755-0A82653B7257}" type="presOf" srcId="{93F6E68B-5BE5-4DE2-A95E-BA3B70602490}" destId="{FAD3D071-9D98-42DA-911A-2887A1E5CFFE}" srcOrd="0" destOrd="0" presId="urn:microsoft.com/office/officeart/2005/8/layout/orgChart1"/>
    <dgm:cxn modelId="{09F55E1F-CA5C-426D-AA8F-564939CBE8C9}" srcId="{5FD17735-F536-4DA9-8686-FFEA2845614A}" destId="{3572CA15-2908-489B-9AB7-5DAAB53C72EA}" srcOrd="1" destOrd="0" parTransId="{FE8FB3AE-ABC6-44F0-B0C2-45893CBCE76D}" sibTransId="{023A8C5A-B063-4BCF-9D34-2B89EB1A5C21}"/>
    <dgm:cxn modelId="{3E24964C-CB55-471D-9E3D-BDF7F613A781}" type="presOf" srcId="{EB81CF2C-F918-4E87-A12C-0913A249CD06}" destId="{8554CA91-AC3E-4579-8BF9-900894D3ABB8}" srcOrd="0" destOrd="0" presId="urn:microsoft.com/office/officeart/2005/8/layout/orgChart1"/>
    <dgm:cxn modelId="{2E8B6D38-2968-49E8-82B6-900D3E3E917A}" type="presOf" srcId="{FE8FB3AE-ABC6-44F0-B0C2-45893CBCE76D}" destId="{129223D2-D727-4F1E-BF2A-4C3AA930E7E0}" srcOrd="0" destOrd="0" presId="urn:microsoft.com/office/officeart/2005/8/layout/orgChart1"/>
    <dgm:cxn modelId="{1319AB56-F442-486E-93CE-175E9D3AFA1A}" srcId="{5FD17735-F536-4DA9-8686-FFEA2845614A}" destId="{94CEFDA6-8869-4163-822F-ECE5C77DFEDA}" srcOrd="2" destOrd="0" parTransId="{FF7F3549-93B1-47D8-905D-7B0938257375}" sibTransId="{279AEDD1-8321-4C01-B9E0-0110A0FBE3BF}"/>
    <dgm:cxn modelId="{5E6F77C7-25B0-4A65-858F-CB78197C3227}" type="presOf" srcId="{D0AC977B-BE6C-4984-B719-3400197E07C5}" destId="{A6A5D0C3-7649-42E2-8797-FA188561B427}" srcOrd="0" destOrd="0" presId="urn:microsoft.com/office/officeart/2005/8/layout/orgChart1"/>
    <dgm:cxn modelId="{E500ADFA-E9F0-4819-9DB3-A5BD48121C51}" type="presOf" srcId="{FF7F3549-93B1-47D8-905D-7B0938257375}" destId="{073BBF6B-F2C1-462E-898A-7D1AB7E7BD83}" srcOrd="0" destOrd="0" presId="urn:microsoft.com/office/officeart/2005/8/layout/orgChart1"/>
    <dgm:cxn modelId="{AA781EE8-991F-43F1-A519-A31B7193FB54}" type="presOf" srcId="{5FD17735-F536-4DA9-8686-FFEA2845614A}" destId="{BDEEF278-C595-4524-AAB8-685AC65846F2}" srcOrd="0" destOrd="0" presId="urn:microsoft.com/office/officeart/2005/8/layout/orgChart1"/>
    <dgm:cxn modelId="{8B5B27F3-9ED7-48E8-9D22-C649500E437A}" srcId="{D0AC977B-BE6C-4984-B719-3400197E07C5}" destId="{5FD17735-F536-4DA9-8686-FFEA2845614A}" srcOrd="0" destOrd="0" parTransId="{11877DD1-42BB-4E62-A3B4-E001DDDD1C02}" sibTransId="{E50F8FD1-FCCC-4BFE-9B04-D6400C1469A6}"/>
    <dgm:cxn modelId="{DE5FFF77-5AD0-4520-A3DC-773ECBC2C560}" srcId="{5FD17735-F536-4DA9-8686-FFEA2845614A}" destId="{E24F9D1D-C18C-41A4-A685-FD722E811BB9}" srcOrd="0" destOrd="0" parTransId="{EB81CF2C-F918-4E87-A12C-0913A249CD06}" sibTransId="{CB203082-D243-4FCF-AAA3-A2210DDBC61E}"/>
    <dgm:cxn modelId="{456CB121-1CB7-4E8E-8CBB-775345DA352D}" srcId="{5FD17735-F536-4DA9-8686-FFEA2845614A}" destId="{FE1204B3-15C7-45C1-8EE2-AC74C0FF47B7}" srcOrd="3" destOrd="0" parTransId="{93F6E68B-5BE5-4DE2-A95E-BA3B70602490}" sibTransId="{6818D69B-FC84-4C54-BE7B-80A4261A6F17}"/>
    <dgm:cxn modelId="{3069E05D-C90C-4D13-B185-67B5A20D86E4}" type="presOf" srcId="{94CEFDA6-8869-4163-822F-ECE5C77DFEDA}" destId="{1BA00482-8363-4127-B60A-B4C0A731ADF7}" srcOrd="1" destOrd="0" presId="urn:microsoft.com/office/officeart/2005/8/layout/orgChart1"/>
    <dgm:cxn modelId="{6C727279-9218-46AD-9456-166255311DEA}" type="presOf" srcId="{E24F9D1D-C18C-41A4-A685-FD722E811BB9}" destId="{C3E841FA-CF08-41ED-A8BC-643EABACD010}" srcOrd="1" destOrd="0" presId="urn:microsoft.com/office/officeart/2005/8/layout/orgChart1"/>
    <dgm:cxn modelId="{E3B7E77C-2756-4A16-8A2A-0279B2F3322D}" type="presOf" srcId="{94CEFDA6-8869-4163-822F-ECE5C77DFEDA}" destId="{4C662164-9E43-49F2-AAB9-06469D6B1AB3}" srcOrd="0" destOrd="0" presId="urn:microsoft.com/office/officeart/2005/8/layout/orgChart1"/>
    <dgm:cxn modelId="{E6C69797-008F-40B9-BBD6-B13CE86FA11F}" type="presOf" srcId="{3572CA15-2908-489B-9AB7-5DAAB53C72EA}" destId="{A10F8D29-ABC4-4BB3-BA7D-038080BB8557}" srcOrd="0" destOrd="0" presId="urn:microsoft.com/office/officeart/2005/8/layout/orgChart1"/>
    <dgm:cxn modelId="{E656D751-E6DC-4C75-9E06-37F4F524638B}" type="presOf" srcId="{5FD17735-F536-4DA9-8686-FFEA2845614A}" destId="{B1CB8F5B-FD56-4E61-A2F8-F633E5B8A6B7}" srcOrd="1" destOrd="0" presId="urn:microsoft.com/office/officeart/2005/8/layout/orgChart1"/>
    <dgm:cxn modelId="{C83D9ABC-E694-4C5C-8E95-D88D8EA07A77}" type="presOf" srcId="{3572CA15-2908-489B-9AB7-5DAAB53C72EA}" destId="{76A3507F-271B-4B79-8CFA-4140B3DB1DAC}" srcOrd="1" destOrd="0" presId="urn:microsoft.com/office/officeart/2005/8/layout/orgChart1"/>
    <dgm:cxn modelId="{05310A32-A533-4141-9A35-ED33891D17AB}" type="presOf" srcId="{FE1204B3-15C7-45C1-8EE2-AC74C0FF47B7}" destId="{9C484012-89EA-49A5-96BB-BA5A711655B9}" srcOrd="0" destOrd="0" presId="urn:microsoft.com/office/officeart/2005/8/layout/orgChart1"/>
    <dgm:cxn modelId="{2ED657BC-460F-41AC-891E-222D2EF7E347}" type="presOf" srcId="{FE1204B3-15C7-45C1-8EE2-AC74C0FF47B7}" destId="{540FC6D9-D4C2-460C-BD8E-D0256D9C302A}" srcOrd="1" destOrd="0" presId="urn:microsoft.com/office/officeart/2005/8/layout/orgChart1"/>
    <dgm:cxn modelId="{AFF79FA2-68C6-4CED-B8DF-6B2C90B29302}" type="presParOf" srcId="{A6A5D0C3-7649-42E2-8797-FA188561B427}" destId="{71D1E83A-B1BC-4038-BB1E-32A7561BF4B5}" srcOrd="0" destOrd="0" presId="urn:microsoft.com/office/officeart/2005/8/layout/orgChart1"/>
    <dgm:cxn modelId="{2391E9F6-2991-4E4F-9B84-68E70C19AA53}" type="presParOf" srcId="{71D1E83A-B1BC-4038-BB1E-32A7561BF4B5}" destId="{2FCA15FF-90F4-4172-9F4E-029924F15C07}" srcOrd="0" destOrd="0" presId="urn:microsoft.com/office/officeart/2005/8/layout/orgChart1"/>
    <dgm:cxn modelId="{8E5E9871-06C6-43D0-87DB-BCA4A7C78DB1}" type="presParOf" srcId="{2FCA15FF-90F4-4172-9F4E-029924F15C07}" destId="{BDEEF278-C595-4524-AAB8-685AC65846F2}" srcOrd="0" destOrd="0" presId="urn:microsoft.com/office/officeart/2005/8/layout/orgChart1"/>
    <dgm:cxn modelId="{B056CB26-2510-4E07-98A2-1BBA8C539E11}" type="presParOf" srcId="{2FCA15FF-90F4-4172-9F4E-029924F15C07}" destId="{B1CB8F5B-FD56-4E61-A2F8-F633E5B8A6B7}" srcOrd="1" destOrd="0" presId="urn:microsoft.com/office/officeart/2005/8/layout/orgChart1"/>
    <dgm:cxn modelId="{2FBC6031-D3B7-4F2C-A875-B9358D5B833C}" type="presParOf" srcId="{71D1E83A-B1BC-4038-BB1E-32A7561BF4B5}" destId="{A6AF9E46-58E2-47F1-B893-F25289FCB23A}" srcOrd="1" destOrd="0" presId="urn:microsoft.com/office/officeart/2005/8/layout/orgChart1"/>
    <dgm:cxn modelId="{7CF5BA1C-AE9E-4BAF-9800-D2C1FF60C5CA}" type="presParOf" srcId="{A6AF9E46-58E2-47F1-B893-F25289FCB23A}" destId="{8554CA91-AC3E-4579-8BF9-900894D3ABB8}" srcOrd="0" destOrd="0" presId="urn:microsoft.com/office/officeart/2005/8/layout/orgChart1"/>
    <dgm:cxn modelId="{F148B1F5-F342-451E-8982-B04657BAE5BA}" type="presParOf" srcId="{A6AF9E46-58E2-47F1-B893-F25289FCB23A}" destId="{10ECDA5B-A310-4A86-964E-B35E1DAEC934}" srcOrd="1" destOrd="0" presId="urn:microsoft.com/office/officeart/2005/8/layout/orgChart1"/>
    <dgm:cxn modelId="{0CBB91BC-19F1-46A9-A2FF-1F038D0ADEDD}" type="presParOf" srcId="{10ECDA5B-A310-4A86-964E-B35E1DAEC934}" destId="{D8F52129-76A1-4427-89EE-B5B3B367EA1B}" srcOrd="0" destOrd="0" presId="urn:microsoft.com/office/officeart/2005/8/layout/orgChart1"/>
    <dgm:cxn modelId="{9A469970-F0FF-4009-9B88-46F445C3EAA6}" type="presParOf" srcId="{D8F52129-76A1-4427-89EE-B5B3B367EA1B}" destId="{6FFE82BF-4993-4E35-BD42-DB3618279F99}" srcOrd="0" destOrd="0" presId="urn:microsoft.com/office/officeart/2005/8/layout/orgChart1"/>
    <dgm:cxn modelId="{93BA5E4D-2317-4E1F-9A5C-3C8A420CDB25}" type="presParOf" srcId="{D8F52129-76A1-4427-89EE-B5B3B367EA1B}" destId="{C3E841FA-CF08-41ED-A8BC-643EABACD010}" srcOrd="1" destOrd="0" presId="urn:microsoft.com/office/officeart/2005/8/layout/orgChart1"/>
    <dgm:cxn modelId="{1A37EB1F-1762-41BF-AF00-DB12379190E3}" type="presParOf" srcId="{10ECDA5B-A310-4A86-964E-B35E1DAEC934}" destId="{01855216-6D98-4A45-BF28-65E81B9BB90A}" srcOrd="1" destOrd="0" presId="urn:microsoft.com/office/officeart/2005/8/layout/orgChart1"/>
    <dgm:cxn modelId="{38E1C6C1-F60F-45E9-BEB9-021EF2162181}" type="presParOf" srcId="{10ECDA5B-A310-4A86-964E-B35E1DAEC934}" destId="{A7674C42-2126-46DA-B1F4-3E3FB358507C}" srcOrd="2" destOrd="0" presId="urn:microsoft.com/office/officeart/2005/8/layout/orgChart1"/>
    <dgm:cxn modelId="{CDC343D5-CE1C-40F3-A570-DA0C44F88E5F}" type="presParOf" srcId="{A6AF9E46-58E2-47F1-B893-F25289FCB23A}" destId="{129223D2-D727-4F1E-BF2A-4C3AA930E7E0}" srcOrd="2" destOrd="0" presId="urn:microsoft.com/office/officeart/2005/8/layout/orgChart1"/>
    <dgm:cxn modelId="{F18A5A4C-11A6-410E-8E93-B3FC8AB00545}" type="presParOf" srcId="{A6AF9E46-58E2-47F1-B893-F25289FCB23A}" destId="{7E123BA8-2B3F-4482-84B1-7B9BC4AED884}" srcOrd="3" destOrd="0" presId="urn:microsoft.com/office/officeart/2005/8/layout/orgChart1"/>
    <dgm:cxn modelId="{7609EB98-0D23-496B-B1A1-D7F806ADF0B1}" type="presParOf" srcId="{7E123BA8-2B3F-4482-84B1-7B9BC4AED884}" destId="{1B141A35-5198-4541-A727-B5D69F2C2C3D}" srcOrd="0" destOrd="0" presId="urn:microsoft.com/office/officeart/2005/8/layout/orgChart1"/>
    <dgm:cxn modelId="{34126399-AD9C-4308-AC5F-087115418446}" type="presParOf" srcId="{1B141A35-5198-4541-A727-B5D69F2C2C3D}" destId="{A10F8D29-ABC4-4BB3-BA7D-038080BB8557}" srcOrd="0" destOrd="0" presId="urn:microsoft.com/office/officeart/2005/8/layout/orgChart1"/>
    <dgm:cxn modelId="{7CEFB4B0-744B-4308-A8DC-99C896A24D69}" type="presParOf" srcId="{1B141A35-5198-4541-A727-B5D69F2C2C3D}" destId="{76A3507F-271B-4B79-8CFA-4140B3DB1DAC}" srcOrd="1" destOrd="0" presId="urn:microsoft.com/office/officeart/2005/8/layout/orgChart1"/>
    <dgm:cxn modelId="{8873DDCB-94B1-4BC6-9689-5833D1969509}" type="presParOf" srcId="{7E123BA8-2B3F-4482-84B1-7B9BC4AED884}" destId="{E335E20C-4EEC-4BC6-BE3D-B7BC897C22CD}" srcOrd="1" destOrd="0" presId="urn:microsoft.com/office/officeart/2005/8/layout/orgChart1"/>
    <dgm:cxn modelId="{42B359E7-4D4D-4B4C-AA38-3FC4332E750C}" type="presParOf" srcId="{7E123BA8-2B3F-4482-84B1-7B9BC4AED884}" destId="{26008C48-E421-4886-8199-E684F10C13C4}" srcOrd="2" destOrd="0" presId="urn:microsoft.com/office/officeart/2005/8/layout/orgChart1"/>
    <dgm:cxn modelId="{8D7E58EA-B8DC-410E-862E-AB8E176B6484}" type="presParOf" srcId="{A6AF9E46-58E2-47F1-B893-F25289FCB23A}" destId="{073BBF6B-F2C1-462E-898A-7D1AB7E7BD83}" srcOrd="4" destOrd="0" presId="urn:microsoft.com/office/officeart/2005/8/layout/orgChart1"/>
    <dgm:cxn modelId="{0ADDA2FD-6563-42B5-9F31-56E2D14A56DE}" type="presParOf" srcId="{A6AF9E46-58E2-47F1-B893-F25289FCB23A}" destId="{875964E5-5D4C-4638-B644-0B2F9BB5E84F}" srcOrd="5" destOrd="0" presId="urn:microsoft.com/office/officeart/2005/8/layout/orgChart1"/>
    <dgm:cxn modelId="{B455E4FC-0557-4DBE-A18A-4A4DE9236702}" type="presParOf" srcId="{875964E5-5D4C-4638-B644-0B2F9BB5E84F}" destId="{B85ED2FC-53F3-44D1-A1EC-5FE893C155DE}" srcOrd="0" destOrd="0" presId="urn:microsoft.com/office/officeart/2005/8/layout/orgChart1"/>
    <dgm:cxn modelId="{9F9D46B4-66E4-4C95-9FF4-312C3195EAB5}" type="presParOf" srcId="{B85ED2FC-53F3-44D1-A1EC-5FE893C155DE}" destId="{4C662164-9E43-49F2-AAB9-06469D6B1AB3}" srcOrd="0" destOrd="0" presId="urn:microsoft.com/office/officeart/2005/8/layout/orgChart1"/>
    <dgm:cxn modelId="{50ADBF08-A9C7-49BF-838C-D7B6FE446FEA}" type="presParOf" srcId="{B85ED2FC-53F3-44D1-A1EC-5FE893C155DE}" destId="{1BA00482-8363-4127-B60A-B4C0A731ADF7}" srcOrd="1" destOrd="0" presId="urn:microsoft.com/office/officeart/2005/8/layout/orgChart1"/>
    <dgm:cxn modelId="{18F059DE-A943-4CFB-B21F-179BE72903FB}" type="presParOf" srcId="{875964E5-5D4C-4638-B644-0B2F9BB5E84F}" destId="{F8DD4BA4-C25A-434A-B90B-7F62ACF5775E}" srcOrd="1" destOrd="0" presId="urn:microsoft.com/office/officeart/2005/8/layout/orgChart1"/>
    <dgm:cxn modelId="{161412AD-8790-4AB9-BC74-35306B09B59D}" type="presParOf" srcId="{875964E5-5D4C-4638-B644-0B2F9BB5E84F}" destId="{7B94E785-049A-4454-ABD1-8091B4CC14BE}" srcOrd="2" destOrd="0" presId="urn:microsoft.com/office/officeart/2005/8/layout/orgChart1"/>
    <dgm:cxn modelId="{5F140092-B367-4C4C-8A84-5574FB586B3B}" type="presParOf" srcId="{A6AF9E46-58E2-47F1-B893-F25289FCB23A}" destId="{FAD3D071-9D98-42DA-911A-2887A1E5CFFE}" srcOrd="6" destOrd="0" presId="urn:microsoft.com/office/officeart/2005/8/layout/orgChart1"/>
    <dgm:cxn modelId="{5C08908C-2717-4054-ADF7-E1F12AB8DB09}" type="presParOf" srcId="{A6AF9E46-58E2-47F1-B893-F25289FCB23A}" destId="{C7533B62-20E9-43EA-8BE9-B177E8384506}" srcOrd="7" destOrd="0" presId="urn:microsoft.com/office/officeart/2005/8/layout/orgChart1"/>
    <dgm:cxn modelId="{255E2802-924C-4B10-9AC8-650C7446ED70}" type="presParOf" srcId="{C7533B62-20E9-43EA-8BE9-B177E8384506}" destId="{B1E93FF6-79B1-496E-80DA-2F408C10E141}" srcOrd="0" destOrd="0" presId="urn:microsoft.com/office/officeart/2005/8/layout/orgChart1"/>
    <dgm:cxn modelId="{6F90ED98-A4FA-4D52-8319-91109B1D8F4F}" type="presParOf" srcId="{B1E93FF6-79B1-496E-80DA-2F408C10E141}" destId="{9C484012-89EA-49A5-96BB-BA5A711655B9}" srcOrd="0" destOrd="0" presId="urn:microsoft.com/office/officeart/2005/8/layout/orgChart1"/>
    <dgm:cxn modelId="{7EB6E5B3-E366-457F-8A0F-7B3836DAD24F}" type="presParOf" srcId="{B1E93FF6-79B1-496E-80DA-2F408C10E141}" destId="{540FC6D9-D4C2-460C-BD8E-D0256D9C302A}" srcOrd="1" destOrd="0" presId="urn:microsoft.com/office/officeart/2005/8/layout/orgChart1"/>
    <dgm:cxn modelId="{26D9306B-9B10-42B0-8BEC-8BB447E9863E}" type="presParOf" srcId="{C7533B62-20E9-43EA-8BE9-B177E8384506}" destId="{458875A7-3E31-43D1-8FEB-F6034DF8AEEE}" srcOrd="1" destOrd="0" presId="urn:microsoft.com/office/officeart/2005/8/layout/orgChart1"/>
    <dgm:cxn modelId="{D65E8021-8A61-4D4F-995C-11AC547284C9}" type="presParOf" srcId="{C7533B62-20E9-43EA-8BE9-B177E8384506}" destId="{6774DC77-DCDD-437B-B671-CD4947DCA3E1}" srcOrd="2" destOrd="0" presId="urn:microsoft.com/office/officeart/2005/8/layout/orgChart1"/>
    <dgm:cxn modelId="{A8C22250-4914-406E-94BB-D74277264D5D}" type="presParOf" srcId="{71D1E83A-B1BC-4038-BB1E-32A7561BF4B5}" destId="{D59EDF65-E803-4F7B-AA3C-F257C9D321A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cs typeface="Arial" charset="0"/>
              </a:defRPr>
            </a:lvl1pPr>
          </a:lstStyle>
          <a:p>
            <a:pPr>
              <a:defRPr/>
            </a:pPr>
            <a:fld id="{2AA1FA66-54ED-4594-91E3-7A4769904CEF}" type="datetimeFigureOut">
              <a:rPr lang="en-US"/>
              <a:pPr>
                <a:defRPr/>
              </a:pPr>
              <a:t>2/13/2018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81D3EC53-FF32-485D-86A0-E8C5E2D2BD09}" type="slidenum">
              <a:rPr lang="en-US" altLang="en-US"/>
              <a:pPr/>
              <a:t>‹#›</a:t>
            </a:fld>
            <a:endParaRPr lang="en-US" altLang="en-US"/>
          </a:p>
        </p:txBody>
      </p:sp>
    </p:spTree>
    <p:extLst>
      <p:ext uri="{BB962C8B-B14F-4D97-AF65-F5344CB8AC3E}">
        <p14:creationId xmlns:p14="http://schemas.microsoft.com/office/powerpoint/2010/main" val="28335807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1219200" y="714375"/>
            <a:ext cx="4773613" cy="35798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4319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4086155" y="9070446"/>
            <a:ext cx="3122224" cy="47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0" tIns="47881" rIns="95760" bIns="47881" anchor="b"/>
          <a:lstStyle>
            <a:lvl1pPr defTabSz="949325" eaLnBrk="0" hangingPunct="0">
              <a:defRPr>
                <a:solidFill>
                  <a:schemeClr val="tx1"/>
                </a:solidFill>
                <a:latin typeface="Franklin Gothic Medium" panose="020B0603020102020204" pitchFamily="34" charset="0"/>
                <a:cs typeface="Arial" panose="020B0604020202020204" pitchFamily="34" charset="0"/>
              </a:defRPr>
            </a:lvl1pPr>
            <a:lvl2pPr marL="742950" indent="-285750" defTabSz="949325" eaLnBrk="0" hangingPunct="0">
              <a:defRPr>
                <a:solidFill>
                  <a:schemeClr val="tx1"/>
                </a:solidFill>
                <a:latin typeface="Franklin Gothic Medium" panose="020B0603020102020204" pitchFamily="34" charset="0"/>
                <a:cs typeface="Arial" panose="020B0604020202020204" pitchFamily="34" charset="0"/>
              </a:defRPr>
            </a:lvl2pPr>
            <a:lvl3pPr marL="1143000" indent="-228600" defTabSz="949325" eaLnBrk="0" hangingPunct="0">
              <a:defRPr>
                <a:solidFill>
                  <a:schemeClr val="tx1"/>
                </a:solidFill>
                <a:latin typeface="Franklin Gothic Medium" panose="020B0603020102020204" pitchFamily="34" charset="0"/>
                <a:cs typeface="Arial" panose="020B0604020202020204" pitchFamily="34" charset="0"/>
              </a:defRPr>
            </a:lvl3pPr>
            <a:lvl4pPr marL="1600200" indent="-228600" defTabSz="949325" eaLnBrk="0" hangingPunct="0">
              <a:defRPr>
                <a:solidFill>
                  <a:schemeClr val="tx1"/>
                </a:solidFill>
                <a:latin typeface="Franklin Gothic Medium" panose="020B0603020102020204" pitchFamily="34" charset="0"/>
                <a:cs typeface="Arial" panose="020B0604020202020204" pitchFamily="34" charset="0"/>
              </a:defRPr>
            </a:lvl4pPr>
            <a:lvl5pPr marL="2057400" indent="-228600" defTabSz="949325" eaLnBrk="0" hangingPunct="0">
              <a:defRPr>
                <a:solidFill>
                  <a:schemeClr val="tx1"/>
                </a:solidFill>
                <a:latin typeface="Franklin Gothic Medium" panose="020B0603020102020204" pitchFamily="34" charset="0"/>
                <a:cs typeface="Arial" panose="020B0604020202020204" pitchFamily="34" charset="0"/>
              </a:defRPr>
            </a:lvl5pPr>
            <a:lvl6pPr marL="25146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52A3F7E0-2CC1-44CF-B997-97840EFFFBC7}" type="slidenum">
              <a:rPr lang="en-US" altLang="en-US" sz="1100"/>
              <a:pPr algn="r" eaLnBrk="1" hangingPunct="1"/>
              <a:t>5</a:t>
            </a:fld>
            <a:endParaRPr lang="en-US" altLang="en-US" sz="1100"/>
          </a:p>
        </p:txBody>
      </p:sp>
      <p:sp>
        <p:nvSpPr>
          <p:cNvPr id="4608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760" tIns="47881" rIns="95760" bIns="47881" numCol="1" anchor="t" anchorCtr="0" compatLnSpc="1">
            <a:prstTxWarp prst="textNoShape">
              <a:avLst/>
            </a:prstTxWarp>
          </a:bodyPr>
          <a:lstStyle/>
          <a:p>
            <a:pPr eaLnBrk="1" hangingPunct="1"/>
            <a:endParaRPr lang="en-US" altLang="en-US" sz="1000"/>
          </a:p>
        </p:txBody>
      </p:sp>
    </p:spTree>
    <p:extLst>
      <p:ext uri="{BB962C8B-B14F-4D97-AF65-F5344CB8AC3E}">
        <p14:creationId xmlns:p14="http://schemas.microsoft.com/office/powerpoint/2010/main" val="1079958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4086155" y="9070446"/>
            <a:ext cx="3122224" cy="47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666" tIns="47835" rIns="95666" bIns="47835" anchor="b"/>
          <a:lstStyle>
            <a:lvl1pPr defTabSz="938213" eaLnBrk="0" hangingPunct="0">
              <a:defRPr>
                <a:solidFill>
                  <a:schemeClr val="tx1"/>
                </a:solidFill>
                <a:latin typeface="Franklin Gothic Medium" panose="020B0603020102020204" pitchFamily="34" charset="0"/>
                <a:cs typeface="Arial" panose="020B0604020202020204" pitchFamily="34" charset="0"/>
              </a:defRPr>
            </a:lvl1pPr>
            <a:lvl2pPr marL="742950" indent="-285750" defTabSz="938213" eaLnBrk="0" hangingPunct="0">
              <a:defRPr>
                <a:solidFill>
                  <a:schemeClr val="tx1"/>
                </a:solidFill>
                <a:latin typeface="Franklin Gothic Medium" panose="020B0603020102020204" pitchFamily="34" charset="0"/>
                <a:cs typeface="Arial" panose="020B0604020202020204" pitchFamily="34" charset="0"/>
              </a:defRPr>
            </a:lvl2pPr>
            <a:lvl3pPr marL="1143000" indent="-228600" defTabSz="938213" eaLnBrk="0" hangingPunct="0">
              <a:defRPr>
                <a:solidFill>
                  <a:schemeClr val="tx1"/>
                </a:solidFill>
                <a:latin typeface="Franklin Gothic Medium" panose="020B0603020102020204" pitchFamily="34" charset="0"/>
                <a:cs typeface="Arial" panose="020B0604020202020204" pitchFamily="34" charset="0"/>
              </a:defRPr>
            </a:lvl3pPr>
            <a:lvl4pPr marL="1600200" indent="-228600" defTabSz="938213" eaLnBrk="0" hangingPunct="0">
              <a:defRPr>
                <a:solidFill>
                  <a:schemeClr val="tx1"/>
                </a:solidFill>
                <a:latin typeface="Franklin Gothic Medium" panose="020B0603020102020204" pitchFamily="34" charset="0"/>
                <a:cs typeface="Arial" panose="020B0604020202020204" pitchFamily="34" charset="0"/>
              </a:defRPr>
            </a:lvl4pPr>
            <a:lvl5pPr marL="2057400" indent="-228600" defTabSz="938213" eaLnBrk="0" hangingPunct="0">
              <a:defRPr>
                <a:solidFill>
                  <a:schemeClr val="tx1"/>
                </a:solidFill>
                <a:latin typeface="Franklin Gothic Medium" panose="020B06030201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E9209A6E-1B9C-44B5-9098-648C0A4C99B1}" type="slidenum">
              <a:rPr lang="en-US" altLang="en-US" sz="1100"/>
              <a:pPr algn="r" eaLnBrk="1" hangingPunct="1"/>
              <a:t>6</a:t>
            </a:fld>
            <a:endParaRPr lang="en-US" altLang="en-US" sz="1100"/>
          </a:p>
        </p:txBody>
      </p:sp>
      <p:sp>
        <p:nvSpPr>
          <p:cNvPr id="47107"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666" tIns="47835" rIns="95666" bIns="47835"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425014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4017469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57066" indent="-291179" eaLnBrk="0" hangingPunct="0">
              <a:defRPr>
                <a:solidFill>
                  <a:schemeClr val="tx1"/>
                </a:solidFill>
                <a:latin typeface="Franklin Gothic Medium" panose="020B0603020102020204" pitchFamily="34" charset="0"/>
                <a:cs typeface="Arial" panose="020B0604020202020204" pitchFamily="34" charset="0"/>
              </a:defRPr>
            </a:lvl2pPr>
            <a:lvl3pPr marL="1164717" indent="-232943" eaLnBrk="0" hangingPunct="0">
              <a:defRPr>
                <a:solidFill>
                  <a:schemeClr val="tx1"/>
                </a:solidFill>
                <a:latin typeface="Franklin Gothic Medium" panose="020B0603020102020204" pitchFamily="34" charset="0"/>
                <a:cs typeface="Arial" panose="020B0604020202020204" pitchFamily="34" charset="0"/>
              </a:defRPr>
            </a:lvl3pPr>
            <a:lvl4pPr marL="1630604" indent="-232943" eaLnBrk="0" hangingPunct="0">
              <a:defRPr>
                <a:solidFill>
                  <a:schemeClr val="tx1"/>
                </a:solidFill>
                <a:latin typeface="Franklin Gothic Medium" panose="020B0603020102020204" pitchFamily="34" charset="0"/>
                <a:cs typeface="Arial" panose="020B0604020202020204" pitchFamily="34" charset="0"/>
              </a:defRPr>
            </a:lvl4pPr>
            <a:lvl5pPr marL="2096491" indent="-232943" eaLnBrk="0" hangingPunct="0">
              <a:defRPr>
                <a:solidFill>
                  <a:schemeClr val="tx1"/>
                </a:solidFill>
                <a:latin typeface="Franklin Gothic Medium" panose="020B06030201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43ED6FC1-C06C-4B21-8EB1-DF3646D4FFA4}" type="slidenum">
              <a:rPr lang="en-US" altLang="en-US"/>
              <a:pPr eaLnBrk="1" hangingPunct="1"/>
              <a:t>8</a:t>
            </a:fld>
            <a:endParaRPr lang="en-US" altLang="en-US"/>
          </a:p>
        </p:txBody>
      </p:sp>
      <p:sp>
        <p:nvSpPr>
          <p:cNvPr id="49155" name="Rectangle 7"/>
          <p:cNvSpPr txBox="1">
            <a:spLocks noGrp="1" noChangeArrowheads="1"/>
          </p:cNvSpPr>
          <p:nvPr/>
        </p:nvSpPr>
        <p:spPr bwMode="auto">
          <a:xfrm>
            <a:off x="4082909" y="9070446"/>
            <a:ext cx="3125470" cy="47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33" tIns="47869" rIns="95733" bIns="47869" anchor="b"/>
          <a:lstStyle>
            <a:lvl1pPr defTabSz="938213" eaLnBrk="0" hangingPunct="0">
              <a:defRPr>
                <a:solidFill>
                  <a:schemeClr val="tx1"/>
                </a:solidFill>
                <a:latin typeface="Franklin Gothic Medium" panose="020B0603020102020204" pitchFamily="34" charset="0"/>
                <a:cs typeface="Arial" panose="020B0604020202020204" pitchFamily="34" charset="0"/>
              </a:defRPr>
            </a:lvl1pPr>
            <a:lvl2pPr marL="742950" indent="-285750" defTabSz="938213" eaLnBrk="0" hangingPunct="0">
              <a:defRPr>
                <a:solidFill>
                  <a:schemeClr val="tx1"/>
                </a:solidFill>
                <a:latin typeface="Franklin Gothic Medium" panose="020B0603020102020204" pitchFamily="34" charset="0"/>
                <a:cs typeface="Arial" panose="020B0604020202020204" pitchFamily="34" charset="0"/>
              </a:defRPr>
            </a:lvl2pPr>
            <a:lvl3pPr marL="1143000" indent="-228600" defTabSz="938213" eaLnBrk="0" hangingPunct="0">
              <a:defRPr>
                <a:solidFill>
                  <a:schemeClr val="tx1"/>
                </a:solidFill>
                <a:latin typeface="Franklin Gothic Medium" panose="020B0603020102020204" pitchFamily="34" charset="0"/>
                <a:cs typeface="Arial" panose="020B0604020202020204" pitchFamily="34" charset="0"/>
              </a:defRPr>
            </a:lvl3pPr>
            <a:lvl4pPr marL="1600200" indent="-228600" defTabSz="938213" eaLnBrk="0" hangingPunct="0">
              <a:defRPr>
                <a:solidFill>
                  <a:schemeClr val="tx1"/>
                </a:solidFill>
                <a:latin typeface="Franklin Gothic Medium" panose="020B0603020102020204" pitchFamily="34" charset="0"/>
                <a:cs typeface="Arial" panose="020B0604020202020204" pitchFamily="34" charset="0"/>
              </a:defRPr>
            </a:lvl4pPr>
            <a:lvl5pPr marL="2057400" indent="-228600" defTabSz="938213" eaLnBrk="0" hangingPunct="0">
              <a:defRPr>
                <a:solidFill>
                  <a:schemeClr val="tx1"/>
                </a:solidFill>
                <a:latin typeface="Franklin Gothic Medium" panose="020B06030201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3A94F52C-1BA2-4189-8147-5F24F50316A9}" type="slidenum">
              <a:rPr lang="en-US" altLang="en-US" sz="1200"/>
              <a:pPr algn="r" eaLnBrk="1" hangingPunct="1"/>
              <a:t>8</a:t>
            </a:fld>
            <a:endParaRPr lang="en-US" altLang="en-US" sz="1200"/>
          </a:p>
        </p:txBody>
      </p:sp>
      <p:sp>
        <p:nvSpPr>
          <p:cNvPr id="49156" name="Rectangle 2"/>
          <p:cNvSpPr>
            <a:spLocks noGrp="1" noRot="1" noChangeAspect="1" noChangeArrowheads="1" noTextEdit="1"/>
          </p:cNvSpPr>
          <p:nvPr>
            <p:ph type="sldImg"/>
          </p:nvPr>
        </p:nvSpPr>
        <p:spPr bwMode="auto">
          <a:xfrm>
            <a:off x="1062038" y="598488"/>
            <a:ext cx="5086350" cy="38147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3"/>
          <p:cNvSpPr>
            <a:spLocks noGrp="1" noChangeArrowheads="1"/>
          </p:cNvSpPr>
          <p:nvPr>
            <p:ph type="body" idx="1"/>
          </p:nvPr>
        </p:nvSpPr>
        <p:spPr bwMode="auto">
          <a:xfrm>
            <a:off x="962308" y="4536838"/>
            <a:ext cx="5285387" cy="429635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733" tIns="47869" rIns="95733" bIns="47869"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764834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The purpose of secure detention is to ensure alleged delinquents appear at scheduled court hearings and to minimize the risk of serious reoffending while youth await the disposition of their cases. And so the appropriate and necessary use of detention would be for these purposes only. This is especially important because research has shown to us that detention is the last place we want to put a kid unless we really have to.</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57066" indent="-291179" eaLnBrk="0" hangingPunct="0">
              <a:defRPr>
                <a:solidFill>
                  <a:schemeClr val="tx1"/>
                </a:solidFill>
                <a:latin typeface="Franklin Gothic Medium" panose="020B0603020102020204" pitchFamily="34" charset="0"/>
                <a:cs typeface="Arial" panose="020B0604020202020204" pitchFamily="34" charset="0"/>
              </a:defRPr>
            </a:lvl2pPr>
            <a:lvl3pPr marL="1164717" indent="-232943" eaLnBrk="0" hangingPunct="0">
              <a:defRPr>
                <a:solidFill>
                  <a:schemeClr val="tx1"/>
                </a:solidFill>
                <a:latin typeface="Franklin Gothic Medium" panose="020B0603020102020204" pitchFamily="34" charset="0"/>
                <a:cs typeface="Arial" panose="020B0604020202020204" pitchFamily="34" charset="0"/>
              </a:defRPr>
            </a:lvl3pPr>
            <a:lvl4pPr marL="1630604" indent="-232943" eaLnBrk="0" hangingPunct="0">
              <a:defRPr>
                <a:solidFill>
                  <a:schemeClr val="tx1"/>
                </a:solidFill>
                <a:latin typeface="Franklin Gothic Medium" panose="020B0603020102020204" pitchFamily="34" charset="0"/>
                <a:cs typeface="Arial" panose="020B0604020202020204" pitchFamily="34" charset="0"/>
              </a:defRPr>
            </a:lvl4pPr>
            <a:lvl5pPr marL="2096491" indent="-232943" eaLnBrk="0" hangingPunct="0">
              <a:defRPr>
                <a:solidFill>
                  <a:schemeClr val="tx1"/>
                </a:solidFill>
                <a:latin typeface="Franklin Gothic Medium" panose="020B06030201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200EBF15-FE3D-40D1-BEF8-DEB9C7491C2E}" type="slidenum">
              <a:rPr lang="en-US" altLang="en-US"/>
              <a:pPr eaLnBrk="1" hangingPunct="1"/>
              <a:t>17</a:t>
            </a:fld>
            <a:endParaRPr lang="en-US" altLang="en-US"/>
          </a:p>
        </p:txBody>
      </p:sp>
    </p:spTree>
    <p:extLst>
      <p:ext uri="{BB962C8B-B14F-4D97-AF65-F5344CB8AC3E}">
        <p14:creationId xmlns:p14="http://schemas.microsoft.com/office/powerpoint/2010/main" val="3212452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It is worth noting that 100% of kids will be released from detention and so the effects of detention on these children will play out not only in their lives but in ours and our community’s as well. So what are the dangers of detention? Number one, detention doesn’t work as a deterrent. In fact, the greatest predictor of recidivism in prior incarceration, a better predictor than gang involvement, poor parental relationships, or the carrying of a weapon. 2) Getting a whole bunch of delinquent youth together in a place where they can never leave negatively affects their behavior and increases their chances of reoffending. This is especially troubling if you consider that we were (and often still are) housing youth charged with serious, violent offenses alongside kids who have low-level theft or drug offenses.  3) Detained youth are more likely to adjudicated delinquent and have a formal record and detained are three time more likely to be sentenced to a term of incarceration than youth charged with similar offenses who have not been detained. 4) There is little relationship between detention rates and community crime rates, locking up kids doesn’t seem to make us any safer 5) Most kids, as you know because you’ve been one, age out of a lot stupid and delinquent behavior. Most kids stop offending on their own between the ages of 16 and 20 with no intervention. Detaining them can disrupt or slow this process. 6) Detention is often an unhealthy, unstable environment and kids with mental health needs suffer in those environments. One study even suggested that the transition into incarceration itself may be responsible for some of the observed depression of kids in detention. 7)  On average, across the country, 43% of children receiving remedial education in detention, never returned to school. 8) Detention costs money. A lot of it. Usually, about 10 to 15 times what it costs to run an alternative supervision program based in the community. And the return? Pretty awful, if detention is the best predictor of recidivism. So we know who should be in detention, the most serious offenders who threaten our community and the kids who have a history of not appearing for court. We also know what our kids face when they are put into secure detention. This lays the foundation for JDAI.</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57066" indent="-291179" eaLnBrk="0" hangingPunct="0">
              <a:defRPr>
                <a:solidFill>
                  <a:schemeClr val="tx1"/>
                </a:solidFill>
                <a:latin typeface="Franklin Gothic Medium" panose="020B0603020102020204" pitchFamily="34" charset="0"/>
                <a:cs typeface="Arial" panose="020B0604020202020204" pitchFamily="34" charset="0"/>
              </a:defRPr>
            </a:lvl2pPr>
            <a:lvl3pPr marL="1164717" indent="-232943" eaLnBrk="0" hangingPunct="0">
              <a:defRPr>
                <a:solidFill>
                  <a:schemeClr val="tx1"/>
                </a:solidFill>
                <a:latin typeface="Franklin Gothic Medium" panose="020B0603020102020204" pitchFamily="34" charset="0"/>
                <a:cs typeface="Arial" panose="020B0604020202020204" pitchFamily="34" charset="0"/>
              </a:defRPr>
            </a:lvl3pPr>
            <a:lvl4pPr marL="1630604" indent="-232943" eaLnBrk="0" hangingPunct="0">
              <a:defRPr>
                <a:solidFill>
                  <a:schemeClr val="tx1"/>
                </a:solidFill>
                <a:latin typeface="Franklin Gothic Medium" panose="020B0603020102020204" pitchFamily="34" charset="0"/>
                <a:cs typeface="Arial" panose="020B0604020202020204" pitchFamily="34" charset="0"/>
              </a:defRPr>
            </a:lvl4pPr>
            <a:lvl5pPr marL="2096491" indent="-232943" eaLnBrk="0" hangingPunct="0">
              <a:defRPr>
                <a:solidFill>
                  <a:schemeClr val="tx1"/>
                </a:solidFill>
                <a:latin typeface="Franklin Gothic Medium" panose="020B06030201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BFD43D86-5602-47FA-9A2D-EA62A051BA57}" type="slidenum">
              <a:rPr lang="en-US" altLang="en-US"/>
              <a:pPr eaLnBrk="1" hangingPunct="1"/>
              <a:t>18</a:t>
            </a:fld>
            <a:endParaRPr lang="en-US" altLang="en-US"/>
          </a:p>
        </p:txBody>
      </p:sp>
    </p:spTree>
    <p:extLst>
      <p:ext uri="{BB962C8B-B14F-4D97-AF65-F5344CB8AC3E}">
        <p14:creationId xmlns:p14="http://schemas.microsoft.com/office/powerpoint/2010/main" val="1053513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57066" indent="-291179" eaLnBrk="0" hangingPunct="0">
              <a:defRPr>
                <a:solidFill>
                  <a:schemeClr val="tx1"/>
                </a:solidFill>
                <a:latin typeface="Franklin Gothic Medium" panose="020B0603020102020204" pitchFamily="34" charset="0"/>
                <a:cs typeface="Arial" panose="020B0604020202020204" pitchFamily="34" charset="0"/>
              </a:defRPr>
            </a:lvl2pPr>
            <a:lvl3pPr marL="1164717" indent="-232943" eaLnBrk="0" hangingPunct="0">
              <a:defRPr>
                <a:solidFill>
                  <a:schemeClr val="tx1"/>
                </a:solidFill>
                <a:latin typeface="Franklin Gothic Medium" panose="020B0603020102020204" pitchFamily="34" charset="0"/>
                <a:cs typeface="Arial" panose="020B0604020202020204" pitchFamily="34" charset="0"/>
              </a:defRPr>
            </a:lvl3pPr>
            <a:lvl4pPr marL="1630604" indent="-232943" eaLnBrk="0" hangingPunct="0">
              <a:defRPr>
                <a:solidFill>
                  <a:schemeClr val="tx1"/>
                </a:solidFill>
                <a:latin typeface="Franklin Gothic Medium" panose="020B0603020102020204" pitchFamily="34" charset="0"/>
                <a:cs typeface="Arial" panose="020B0604020202020204" pitchFamily="34" charset="0"/>
              </a:defRPr>
            </a:lvl4pPr>
            <a:lvl5pPr marL="2096491" indent="-232943" eaLnBrk="0" hangingPunct="0">
              <a:defRPr>
                <a:solidFill>
                  <a:schemeClr val="tx1"/>
                </a:solidFill>
                <a:latin typeface="Franklin Gothic Medium" panose="020B06030201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A318B5B5-37D6-4232-81AD-14710E921F90}" type="slidenum">
              <a:rPr lang="en-US" altLang="en-US"/>
              <a:pPr eaLnBrk="1" hangingPunct="1"/>
              <a:t>22</a:t>
            </a:fld>
            <a:endParaRPr lang="en-US" altLang="en-US"/>
          </a:p>
        </p:txBody>
      </p:sp>
    </p:spTree>
    <p:extLst>
      <p:ext uri="{BB962C8B-B14F-4D97-AF65-F5344CB8AC3E}">
        <p14:creationId xmlns:p14="http://schemas.microsoft.com/office/powerpoint/2010/main" val="1373969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D3EC53-FF32-485D-86A0-E8C5E2D2BD09}" type="slidenum">
              <a:rPr lang="en-US" altLang="en-US" smtClean="0"/>
              <a:pPr/>
              <a:t>33</a:t>
            </a:fld>
            <a:endParaRPr lang="en-US" altLang="en-US"/>
          </a:p>
        </p:txBody>
      </p:sp>
    </p:spTree>
    <p:extLst>
      <p:ext uri="{BB962C8B-B14F-4D97-AF65-F5344CB8AC3E}">
        <p14:creationId xmlns:p14="http://schemas.microsoft.com/office/powerpoint/2010/main" val="3551021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D3EC53-FF32-485D-86A0-E8C5E2D2BD09}" type="slidenum">
              <a:rPr lang="en-US" altLang="en-US" smtClean="0"/>
              <a:pPr/>
              <a:t>35</a:t>
            </a:fld>
            <a:endParaRPr lang="en-US" altLang="en-US"/>
          </a:p>
        </p:txBody>
      </p:sp>
    </p:spTree>
    <p:extLst>
      <p:ext uri="{BB962C8B-B14F-4D97-AF65-F5344CB8AC3E}">
        <p14:creationId xmlns:p14="http://schemas.microsoft.com/office/powerpoint/2010/main" val="21814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6D083EA6-CFA0-4735-BDA6-77E089E6F7A9}" type="datetimeFigureOut">
              <a:rPr lang="en-US"/>
              <a:pPr>
                <a:defRPr/>
              </a:pPr>
              <a:t>2/13/2018</a:t>
            </a:fld>
            <a:endParaRPr lang="en-US"/>
          </a:p>
        </p:txBody>
      </p:sp>
      <p:sp>
        <p:nvSpPr>
          <p:cNvPr id="7" name="Slide Number Placeholder 10"/>
          <p:cNvSpPr>
            <a:spLocks noGrp="1"/>
          </p:cNvSpPr>
          <p:nvPr>
            <p:ph type="sldNum" sz="quarter" idx="11"/>
          </p:nvPr>
        </p:nvSpPr>
        <p:spPr/>
        <p:txBody>
          <a:bodyPr/>
          <a:lstStyle>
            <a:lvl1pPr>
              <a:defRPr>
                <a:solidFill>
                  <a:srgbClr val="FFFFFF"/>
                </a:solidFill>
              </a:defRPr>
            </a:lvl1pPr>
          </a:lstStyle>
          <a:p>
            <a:fld id="{9D3DD9C1-3F9C-4A29-A5BE-9EAAF0CE7B90}" type="slidenum">
              <a:rPr lang="en-US" altLang="en-US"/>
              <a:pPr/>
              <a:t>‹#›</a:t>
            </a:fld>
            <a:endParaRPr lang="en-US"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a:p>
        </p:txBody>
      </p:sp>
    </p:spTree>
    <p:extLst>
      <p:ext uri="{BB962C8B-B14F-4D97-AF65-F5344CB8AC3E}">
        <p14:creationId xmlns:p14="http://schemas.microsoft.com/office/powerpoint/2010/main" val="3563644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B72762D3-ADBB-4C61-AD3A-1F3E6C5BED60}" type="datetimeFigureOut">
              <a:rPr lang="en-US"/>
              <a:pPr>
                <a:defRPr/>
              </a:pPr>
              <a:t>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fld id="{D8278D16-7717-434A-9614-97AA2D90D02F}" type="slidenum">
              <a:rPr lang="en-US" altLang="en-US"/>
              <a:pPr/>
              <a:t>‹#›</a:t>
            </a:fld>
            <a:endParaRPr lang="en-US" altLang="en-US"/>
          </a:p>
        </p:txBody>
      </p:sp>
    </p:spTree>
    <p:extLst>
      <p:ext uri="{BB962C8B-B14F-4D97-AF65-F5344CB8AC3E}">
        <p14:creationId xmlns:p14="http://schemas.microsoft.com/office/powerpoint/2010/main" val="177347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BBF05FA4-F57A-419F-BA1F-702C6EE9CE2A}" type="datetimeFigureOut">
              <a:rPr lang="en-US"/>
              <a:pPr>
                <a:defRPr/>
              </a:pPr>
              <a:t>2/13/2018</a:t>
            </a:fld>
            <a:endParaRPr lang="en-US"/>
          </a:p>
        </p:txBody>
      </p:sp>
      <p:sp>
        <p:nvSpPr>
          <p:cNvPr id="7" name="Slide Number Placeholder 9"/>
          <p:cNvSpPr>
            <a:spLocks noGrp="1"/>
          </p:cNvSpPr>
          <p:nvPr>
            <p:ph type="sldNum" sz="quarter" idx="11"/>
          </p:nvPr>
        </p:nvSpPr>
        <p:spPr/>
        <p:txBody>
          <a:bodyPr/>
          <a:lstStyle>
            <a:lvl1pPr>
              <a:defRPr>
                <a:solidFill>
                  <a:schemeClr val="bg2"/>
                </a:solidFill>
              </a:defRPr>
            </a:lvl1pPr>
          </a:lstStyle>
          <a:p>
            <a:fld id="{6052DA04-16A5-44F8-A7D1-E6F442C549C1}" type="slidenum">
              <a:rPr lang="en-US" altLang="en-US"/>
              <a:pPr/>
              <a:t>‹#›</a:t>
            </a:fld>
            <a:endParaRPr lang="en-US" altLang="en-US"/>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a:p>
        </p:txBody>
      </p:sp>
    </p:spTree>
    <p:extLst>
      <p:ext uri="{BB962C8B-B14F-4D97-AF65-F5344CB8AC3E}">
        <p14:creationId xmlns:p14="http://schemas.microsoft.com/office/powerpoint/2010/main" val="2992487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7A88BAE1-2531-4B9A-8AC1-C565FA54217C}" type="datetimeFigureOut">
              <a:rPr lang="en-US"/>
              <a:pPr>
                <a:defRPr/>
              </a:pPr>
              <a:t>2/13/2018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fld id="{985A0D95-EA01-4D55-9B04-6843D5FE5AE0}" type="slidenum">
              <a:rPr lang="en-US" altLang="en-US"/>
              <a:pPr/>
              <a:t>‹#›</a:t>
            </a:fld>
            <a:endParaRPr lang="en-US" altLang="en-US"/>
          </a:p>
        </p:txBody>
      </p:sp>
    </p:spTree>
    <p:extLst>
      <p:ext uri="{BB962C8B-B14F-4D97-AF65-F5344CB8AC3E}">
        <p14:creationId xmlns:p14="http://schemas.microsoft.com/office/powerpoint/2010/main" val="3476376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pPr>
              <a:defRPr/>
            </a:pPr>
            <a:fld id="{68E0D74B-0BBE-4D14-A9A3-43BEEC32A352}" type="datetimeFigureOut">
              <a:rPr lang="en-US"/>
              <a:pPr>
                <a:defRPr/>
              </a:pPr>
              <a:t>2/13/2018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a:ln/>
        </p:spPr>
        <p:txBody>
          <a:bodyPr/>
          <a:lstStyle>
            <a:lvl1pPr>
              <a:defRPr/>
            </a:lvl1pPr>
          </a:lstStyle>
          <a:p>
            <a:fld id="{D4FCAA52-AC4E-4D4F-B893-094B38273BDE}" type="slidenum">
              <a:rPr lang="en-US" altLang="en-US"/>
              <a:pPr/>
              <a:t>‹#›</a:t>
            </a:fld>
            <a:endParaRPr lang="en-US" altLang="en-US"/>
          </a:p>
        </p:txBody>
      </p:sp>
    </p:spTree>
    <p:extLst>
      <p:ext uri="{BB962C8B-B14F-4D97-AF65-F5344CB8AC3E}">
        <p14:creationId xmlns:p14="http://schemas.microsoft.com/office/powerpoint/2010/main" val="3621003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D098608-90DF-4DD2-8E41-4AC1D86A3A9C}" type="datetimeFigureOut">
              <a:rPr lang="en-US"/>
              <a:pPr>
                <a:defRPr/>
              </a:pPr>
              <a:t>2/13/2018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fld id="{85C28CC9-1C02-4414-9524-7536C32488FB}" type="slidenum">
              <a:rPr lang="en-US" altLang="en-US"/>
              <a:pPr/>
              <a:t>‹#›</a:t>
            </a:fld>
            <a:endParaRPr lang="en-US" altLang="en-US"/>
          </a:p>
        </p:txBody>
      </p:sp>
    </p:spTree>
    <p:extLst>
      <p:ext uri="{BB962C8B-B14F-4D97-AF65-F5344CB8AC3E}">
        <p14:creationId xmlns:p14="http://schemas.microsoft.com/office/powerpoint/2010/main" val="9987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p:txBody>
          <a:bodyPr/>
          <a:lstStyle>
            <a:lvl1pPr>
              <a:defRPr/>
            </a:lvl1pPr>
          </a:lstStyle>
          <a:p>
            <a:pPr>
              <a:defRPr/>
            </a:pPr>
            <a:fld id="{12422D0C-AFCD-4396-9017-E8B0CDDD67EB}" type="datetimeFigureOut">
              <a:rPr lang="en-US"/>
              <a:pPr>
                <a:defRPr/>
              </a:pPr>
              <a:t>2/13/2018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fld id="{6BB1213F-9491-4C68-80E5-779DEF21C2F1}" type="slidenum">
              <a:rPr lang="en-US" altLang="en-US"/>
              <a:pPr/>
              <a:t>‹#›</a:t>
            </a:fld>
            <a:endParaRPr lang="en-US" altLang="en-US"/>
          </a:p>
        </p:txBody>
      </p:sp>
    </p:spTree>
    <p:extLst>
      <p:ext uri="{BB962C8B-B14F-4D97-AF65-F5344CB8AC3E}">
        <p14:creationId xmlns:p14="http://schemas.microsoft.com/office/powerpoint/2010/main" val="2759412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29C5A735-FC93-4E2D-AF13-1F08B4442769}" type="datetimeFigureOut">
              <a:rPr lang="en-US"/>
              <a:pPr>
                <a:defRPr/>
              </a:pPr>
              <a:t>2/13/2018</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FFFFFF"/>
                </a:solidFill>
              </a:defRPr>
            </a:lvl1pPr>
          </a:lstStyle>
          <a:p>
            <a:fld id="{6C44FBB1-D012-4BFD-B2D6-C554FFB7D428}" type="slidenum">
              <a:rPr lang="en-US" altLang="en-US"/>
              <a:pPr/>
              <a:t>‹#›</a:t>
            </a:fld>
            <a:endParaRPr lang="en-US" altLang="en-US"/>
          </a:p>
        </p:txBody>
      </p:sp>
    </p:spTree>
    <p:extLst>
      <p:ext uri="{BB962C8B-B14F-4D97-AF65-F5344CB8AC3E}">
        <p14:creationId xmlns:p14="http://schemas.microsoft.com/office/powerpoint/2010/main" val="161895661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3D711E91-C3C2-4138-9DA0-67899641CF21}" type="datetimeFigureOut">
              <a:rPr lang="en-US"/>
              <a:pPr>
                <a:defRPr/>
              </a:pPr>
              <a:t>2/13/2018</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4C54C0FC-7AA5-41C9-A96D-7A922A060372}" type="slidenum">
              <a:rPr lang="en-US" altLang="en-US"/>
              <a:pPr/>
              <a:t>‹#›</a:t>
            </a:fld>
            <a:endParaRPr lang="en-US" altLang="en-US"/>
          </a:p>
        </p:txBody>
      </p:sp>
    </p:spTree>
    <p:extLst>
      <p:ext uri="{BB962C8B-B14F-4D97-AF65-F5344CB8AC3E}">
        <p14:creationId xmlns:p14="http://schemas.microsoft.com/office/powerpoint/2010/main" val="208249265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A84EDE-6B19-4634-AA30-709C25D1E642}" type="datetimeFigureOut">
              <a:rPr lang="en-US"/>
              <a:pPr>
                <a:defRPr/>
              </a:pPr>
              <a:t>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fld id="{DDE92496-EC43-4FD3-9360-FB8BE8E71826}" type="slidenum">
              <a:rPr lang="en-US" altLang="en-US"/>
              <a:pPr/>
              <a:t>‹#›</a:t>
            </a:fld>
            <a:endParaRPr lang="en-US" altLang="en-US"/>
          </a:p>
        </p:txBody>
      </p:sp>
    </p:spTree>
    <p:extLst>
      <p:ext uri="{BB962C8B-B14F-4D97-AF65-F5344CB8AC3E}">
        <p14:creationId xmlns:p14="http://schemas.microsoft.com/office/powerpoint/2010/main" val="340579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37DD967A-4F02-4677-A5A0-529119CA6AE8}" type="datetimeFigureOut">
              <a:rPr lang="en-US"/>
              <a:pPr>
                <a:defRPr/>
              </a:pPr>
              <a:t>2/13/2018</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solidFill>
                  <a:schemeClr val="bg2"/>
                </a:solidFill>
              </a:defRPr>
            </a:lvl1pPr>
          </a:lstStyle>
          <a:p>
            <a:fld id="{EC26DF31-75DE-48F7-92E8-72E2BD7A12F5}" type="slidenum">
              <a:rPr lang="en-US" altLang="en-US"/>
              <a:pPr/>
              <a:t>‹#›</a:t>
            </a:fld>
            <a:endParaRPr lang="en-US" altLang="en-US"/>
          </a:p>
        </p:txBody>
      </p:sp>
    </p:spTree>
    <p:extLst>
      <p:ext uri="{BB962C8B-B14F-4D97-AF65-F5344CB8AC3E}">
        <p14:creationId xmlns:p14="http://schemas.microsoft.com/office/powerpoint/2010/main" val="1138976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0231C0AA-D373-44E1-9A6F-7B4A538AB97C}" type="slidenum">
              <a:rPr lang="en-US" altLang="en-US"/>
              <a:pPr/>
              <a:t>‹#›</a:t>
            </a:fld>
            <a:endParaRPr lang="en-US" altLang="en-US"/>
          </a:p>
        </p:txBody>
      </p:sp>
    </p:spTree>
    <p:extLst>
      <p:ext uri="{BB962C8B-B14F-4D97-AF65-F5344CB8AC3E}">
        <p14:creationId xmlns:p14="http://schemas.microsoft.com/office/powerpoint/2010/main" val="1155398957"/>
      </p:ext>
    </p:extLst>
  </p:cSld>
  <p:clrMapOvr>
    <a:masterClrMapping/>
  </p:clrMapOvr>
  <p:transition advClick="0">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fontAlgn="auto">
              <a:spcBef>
                <a:spcPts val="0"/>
              </a:spcBef>
              <a:spcAft>
                <a:spcPts val="0"/>
              </a:spcAft>
              <a:defRPr sz="1100">
                <a:solidFill>
                  <a:schemeClr val="tx2"/>
                </a:solidFill>
                <a:latin typeface="+mn-lt"/>
                <a:cs typeface="+mn-cs"/>
              </a:defRPr>
            </a:lvl1pPr>
          </a:lstStyle>
          <a:p>
            <a:pPr>
              <a:defRPr/>
            </a:pPr>
            <a:fld id="{87065B48-4016-48DE-8807-8F1A751F8C3D}" type="datetimeFigureOut">
              <a:rPr lang="en-US"/>
              <a:pPr>
                <a:defRPr/>
              </a:pPr>
              <a:t>2/13/2018</a:t>
            </a:fld>
            <a:endParaRPr lang="en-US"/>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fontAlgn="auto">
              <a:spcBef>
                <a:spcPts val="0"/>
              </a:spcBef>
              <a:spcAft>
                <a:spcPts val="0"/>
              </a:spcAft>
              <a:defRPr sz="1100">
                <a:solidFill>
                  <a:schemeClr val="tx2"/>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a:defRPr sz="1100">
                <a:solidFill>
                  <a:schemeClr val="tx2"/>
                </a:solidFill>
              </a:defRPr>
            </a:lvl1pPr>
          </a:lstStyle>
          <a:p>
            <a:fld id="{E9811CDC-0B7F-4616-9CCC-106DFDD95F7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9" r:id="rId1"/>
    <p:sldLayoutId id="2147483984" r:id="rId2"/>
    <p:sldLayoutId id="2147483990" r:id="rId3"/>
    <p:sldLayoutId id="2147483985" r:id="rId4"/>
    <p:sldLayoutId id="2147483986" r:id="rId5"/>
    <p:sldLayoutId id="2147483987" r:id="rId6"/>
    <p:sldLayoutId id="2147483991" r:id="rId7"/>
    <p:sldLayoutId id="2147483992" r:id="rId8"/>
    <p:sldLayoutId id="2147483993" r:id="rId9"/>
    <p:sldLayoutId id="2147483988" r:id="rId10"/>
    <p:sldLayoutId id="2147483994" r:id="rId11"/>
    <p:sldLayoutId id="2147483995" r:id="rId12"/>
  </p:sldLayoutIdLst>
  <p:txStyles>
    <p:titleStyle>
      <a:lvl1pPr algn="ctr" rtl="0" eaLnBrk="0" fontAlgn="base" hangingPunct="0">
        <a:spcBef>
          <a:spcPct val="0"/>
        </a:spcBef>
        <a:spcAft>
          <a:spcPct val="0"/>
        </a:spcAft>
        <a:defRPr sz="3200" kern="1200" cap="all" spc="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Franklin Gothic Medium" pitchFamily="34" charset="0"/>
        </a:defRPr>
      </a:lvl2pPr>
      <a:lvl3pPr algn="ctr" rtl="0" eaLnBrk="0" fontAlgn="base" hangingPunct="0">
        <a:spcBef>
          <a:spcPct val="0"/>
        </a:spcBef>
        <a:spcAft>
          <a:spcPct val="0"/>
        </a:spcAft>
        <a:defRPr sz="3200">
          <a:solidFill>
            <a:schemeClr val="bg1"/>
          </a:solidFill>
          <a:latin typeface="Franklin Gothic Medium" pitchFamily="34" charset="0"/>
        </a:defRPr>
      </a:lvl3pPr>
      <a:lvl4pPr algn="ctr" rtl="0" eaLnBrk="0" fontAlgn="base" hangingPunct="0">
        <a:spcBef>
          <a:spcPct val="0"/>
        </a:spcBef>
        <a:spcAft>
          <a:spcPct val="0"/>
        </a:spcAft>
        <a:defRPr sz="3200">
          <a:solidFill>
            <a:schemeClr val="bg1"/>
          </a:solidFill>
          <a:latin typeface="Franklin Gothic Medium" pitchFamily="34" charset="0"/>
        </a:defRPr>
      </a:lvl4pPr>
      <a:lvl5pPr algn="ctr" rtl="0" eaLnBrk="0" fontAlgn="base" hangingPunct="0">
        <a:spcBef>
          <a:spcPct val="0"/>
        </a:spcBef>
        <a:spcAft>
          <a:spcPct val="0"/>
        </a:spcAft>
        <a:defRPr sz="3200">
          <a:solidFill>
            <a:schemeClr val="bg1"/>
          </a:solidFill>
          <a:latin typeface="Franklin Gothic Medium" pitchFamily="34" charset="0"/>
        </a:defRPr>
      </a:lvl5pPr>
      <a:lvl6pPr marL="457200" algn="ctr" rtl="0" fontAlgn="base">
        <a:spcBef>
          <a:spcPct val="0"/>
        </a:spcBef>
        <a:spcAft>
          <a:spcPct val="0"/>
        </a:spcAft>
        <a:defRPr sz="3200">
          <a:solidFill>
            <a:schemeClr val="bg1"/>
          </a:solidFill>
          <a:latin typeface="Franklin Gothic Medium" pitchFamily="34" charset="0"/>
        </a:defRPr>
      </a:lvl6pPr>
      <a:lvl7pPr marL="914400" algn="ctr" rtl="0" fontAlgn="base">
        <a:spcBef>
          <a:spcPct val="0"/>
        </a:spcBef>
        <a:spcAft>
          <a:spcPct val="0"/>
        </a:spcAft>
        <a:defRPr sz="3200">
          <a:solidFill>
            <a:schemeClr val="bg1"/>
          </a:solidFill>
          <a:latin typeface="Franklin Gothic Medium" pitchFamily="34" charset="0"/>
        </a:defRPr>
      </a:lvl7pPr>
      <a:lvl8pPr marL="1371600" algn="ctr" rtl="0" fontAlgn="base">
        <a:spcBef>
          <a:spcPct val="0"/>
        </a:spcBef>
        <a:spcAft>
          <a:spcPct val="0"/>
        </a:spcAft>
        <a:defRPr sz="3200">
          <a:solidFill>
            <a:schemeClr val="bg1"/>
          </a:solidFill>
          <a:latin typeface="Franklin Gothic Medium" pitchFamily="34" charset="0"/>
        </a:defRPr>
      </a:lvl8pPr>
      <a:lvl9pPr marL="1828800" algn="ctr" rtl="0" fontAlgn="base">
        <a:spcBef>
          <a:spcPct val="0"/>
        </a:spcBef>
        <a:spcAft>
          <a:spcPct val="0"/>
        </a:spcAft>
        <a:defRPr sz="3200">
          <a:solidFill>
            <a:schemeClr val="bg1"/>
          </a:solidFill>
          <a:latin typeface="Franklin Gothic Medium" pitchFamily="34" charset="0"/>
        </a:defRPr>
      </a:lvl9pPr>
    </p:titleStyle>
    <p:bodyStyle>
      <a:lvl1pPr marL="273050" indent="-228600" algn="l" rtl="0" eaLnBrk="0" fontAlgn="base" hangingPunct="0">
        <a:spcBef>
          <a:spcPct val="20000"/>
        </a:spcBef>
        <a:spcAft>
          <a:spcPct val="0"/>
        </a:spcAft>
        <a:buClr>
          <a:schemeClr val="accent1"/>
        </a:buClr>
        <a:buFont typeface="Wingdings 2" panose="05020102010507070707" pitchFamily="18" charset="2"/>
        <a:buChar char=""/>
        <a:defRPr sz="2000" kern="1200" spc="150">
          <a:solidFill>
            <a:schemeClr val="tx2"/>
          </a:solidFill>
          <a:latin typeface="+mn-lt"/>
          <a:ea typeface="+mn-ea"/>
          <a:cs typeface="+mn-cs"/>
        </a:defRPr>
      </a:lvl1pPr>
      <a:lvl2pPr marL="547688" indent="-182563" algn="l" rtl="0" eaLnBrk="0" fontAlgn="base" hangingPunct="0">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n-ea"/>
          <a:cs typeface="+mn-cs"/>
        </a:defRPr>
      </a:lvl2pPr>
      <a:lvl3pPr marL="822325" indent="-182563" algn="l" rtl="0" eaLnBrk="0" fontAlgn="base" hangingPunct="0">
        <a:spcBef>
          <a:spcPct val="20000"/>
        </a:spcBef>
        <a:spcAft>
          <a:spcPct val="0"/>
        </a:spcAft>
        <a:buClr>
          <a:srgbClr val="526DB0"/>
        </a:buClr>
        <a:buFont typeface="Wingdings" panose="05000000000000000000" pitchFamily="2" charset="2"/>
        <a:buChar char="§"/>
        <a:defRPr sz="1600" kern="1200" spc="100">
          <a:solidFill>
            <a:schemeClr val="tx2"/>
          </a:solidFill>
          <a:latin typeface="+mn-lt"/>
          <a:ea typeface="+mn-ea"/>
          <a:cs typeface="+mn-cs"/>
        </a:defRPr>
      </a:lvl3pPr>
      <a:lvl4pPr marL="1096963" indent="-182563" algn="l" rtl="0" eaLnBrk="0" fontAlgn="base" hangingPunct="0">
        <a:spcBef>
          <a:spcPct val="20000"/>
        </a:spcBef>
        <a:spcAft>
          <a:spcPct val="0"/>
        </a:spcAft>
        <a:buClr>
          <a:srgbClr val="989AAC"/>
        </a:buClr>
        <a:buFont typeface="Wingdings" panose="05000000000000000000" pitchFamily="2" charset="2"/>
        <a:buChar char="§"/>
        <a:defRPr sz="1400" kern="1200">
          <a:solidFill>
            <a:schemeClr val="tx2"/>
          </a:solidFill>
          <a:latin typeface="+mn-lt"/>
          <a:ea typeface="+mn-ea"/>
          <a:cs typeface="+mn-cs"/>
        </a:defRPr>
      </a:lvl4pPr>
      <a:lvl5pPr marL="1279525" indent="-182563" algn="l" rtl="0" eaLnBrk="0" fontAlgn="base" hangingPunct="0">
        <a:spcBef>
          <a:spcPct val="20000"/>
        </a:spcBef>
        <a:spcAft>
          <a:spcPct val="0"/>
        </a:spcAft>
        <a:buClr>
          <a:srgbClr val="B4B392"/>
        </a:buClr>
        <a:buFont typeface="Wingdings" panose="05000000000000000000"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hyperlink" Target="http://www.fsohc.org/" TargetMode="External"/><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1.png"/><Relationship Id="rId18" Type="http://schemas.microsoft.com/office/2007/relationships/diagramDrawing" Target="../diagrams/drawing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0.wmf"/><Relationship Id="rId17" Type="http://schemas.openxmlformats.org/officeDocument/2006/relationships/diagramColors" Target="../diagrams/colors3.xml"/><Relationship Id="rId2" Type="http://schemas.openxmlformats.org/officeDocument/2006/relationships/diagramData" Target="../diagrams/data1.xml"/><Relationship Id="rId16" Type="http://schemas.openxmlformats.org/officeDocument/2006/relationships/diagramQuickStyle" Target="../diagrams/quickStyle3.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Layout" Target="../diagrams/layout3.xml"/><Relationship Id="rId10" Type="http://schemas.openxmlformats.org/officeDocument/2006/relationships/diagramColors" Target="../diagrams/colors2.xml"/><Relationship Id="rId19" Type="http://schemas.openxmlformats.org/officeDocument/2006/relationships/image" Target="../media/image12.wmf"/><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hyperlink" Target="mailto:scampos@hudsoncmo.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838200"/>
            <a:ext cx="7772400" cy="2914650"/>
          </a:xfrm>
        </p:spPr>
        <p:txBody>
          <a:bodyPr/>
          <a:lstStyle/>
          <a:p>
            <a:pPr>
              <a:defRPr/>
            </a:pPr>
            <a:r>
              <a:rPr lang="en-US" dirty="0" smtClean="0"/>
              <a:t> </a:t>
            </a:r>
            <a:r>
              <a:rPr lang="en-US" sz="2800" dirty="0" smtClean="0"/>
              <a:t>The Hudson Partnership:</a:t>
            </a:r>
            <a:br>
              <a:rPr lang="en-US" sz="2800" dirty="0" smtClean="0"/>
            </a:br>
            <a:r>
              <a:rPr lang="en-US" sz="2800" dirty="0" smtClean="0"/>
              <a:t>Community for Youth Crime Prevention and Educational Partnership</a:t>
            </a:r>
            <a:endParaRPr lang="en-US" sz="2800" dirty="0"/>
          </a:p>
        </p:txBody>
      </p:sp>
      <p:sp>
        <p:nvSpPr>
          <p:cNvPr id="3" name="Subtitle 2"/>
          <p:cNvSpPr>
            <a:spLocks noGrp="1"/>
          </p:cNvSpPr>
          <p:nvPr>
            <p:ph type="subTitle" idx="1"/>
          </p:nvPr>
        </p:nvSpPr>
        <p:spPr>
          <a:xfrm>
            <a:off x="914400" y="3581400"/>
            <a:ext cx="4953000" cy="1828800"/>
          </a:xfrm>
        </p:spPr>
        <p:txBody>
          <a:bodyPr/>
          <a:lstStyle/>
          <a:p>
            <a:pPr>
              <a:defRPr/>
            </a:pPr>
            <a:r>
              <a:rPr lang="en-US" dirty="0" smtClean="0"/>
              <a:t>1</a:t>
            </a:r>
            <a:r>
              <a:rPr lang="en-US" baseline="30000" dirty="0" smtClean="0"/>
              <a:t>st</a:t>
            </a:r>
            <a:r>
              <a:rPr lang="en-US" dirty="0" smtClean="0"/>
              <a:t> Community Partnership Meeting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1981200"/>
            <a:ext cx="6553200" cy="1219200"/>
          </a:xfrm>
        </p:spPr>
        <p:txBody>
          <a:bodyPr>
            <a:normAutofit lnSpcReduction="10000"/>
          </a:bodyPr>
          <a:lstStyle/>
          <a:p>
            <a:pPr>
              <a:defRPr/>
            </a:pPr>
            <a:r>
              <a:rPr lang="en-US" dirty="0" smtClean="0"/>
              <a:t>To create a wrap-around community partnership that will collaborate to address the needs of at risk/court involved youth ages 13-21 from the highest crime areas in Jersey City </a:t>
            </a:r>
            <a:endParaRPr lang="en-US" dirty="0"/>
          </a:p>
        </p:txBody>
      </p:sp>
      <p:sp>
        <p:nvSpPr>
          <p:cNvPr id="3" name="Title 2"/>
          <p:cNvSpPr>
            <a:spLocks noGrp="1"/>
          </p:cNvSpPr>
          <p:nvPr>
            <p:ph type="title"/>
          </p:nvPr>
        </p:nvSpPr>
        <p:spPr>
          <a:xfrm>
            <a:off x="2286000" y="609600"/>
            <a:ext cx="2286000" cy="914400"/>
          </a:xfrm>
        </p:spPr>
        <p:txBody>
          <a:bodyPr/>
          <a:lstStyle/>
          <a:p>
            <a:pPr algn="ctr">
              <a:defRPr/>
            </a:pPr>
            <a:r>
              <a:rPr lang="en-US" sz="4800" u="sng" dirty="0" smtClean="0"/>
              <a:t>Vision</a:t>
            </a:r>
            <a:endParaRPr lang="en-US" sz="4800" u="sng" dirty="0"/>
          </a:p>
        </p:txBody>
      </p:sp>
      <p:sp>
        <p:nvSpPr>
          <p:cNvPr id="10244" name="TextBox 3"/>
          <p:cNvSpPr txBox="1">
            <a:spLocks noChangeArrowheads="1"/>
          </p:cNvSpPr>
          <p:nvPr/>
        </p:nvSpPr>
        <p:spPr bwMode="auto">
          <a:xfrm>
            <a:off x="304800" y="3429000"/>
            <a:ext cx="6400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a:solidFill>
                  <a:schemeClr val="bg1"/>
                </a:solidFill>
              </a:rPr>
              <a:t>The goal will be to reduce involvement with the juvenile justice system by increasing community and educational bonds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181600"/>
          </a:xfrm>
        </p:spPr>
        <p:txBody>
          <a:bodyPr/>
          <a:lstStyle/>
          <a:p>
            <a:pPr>
              <a:defRPr/>
            </a:pPr>
            <a:endParaRPr lang="en-US" dirty="0" smtClean="0"/>
          </a:p>
          <a:p>
            <a:pPr marL="44450" indent="0" algn="ctr">
              <a:buFont typeface="Wingdings 2" panose="05020102010507070707" pitchFamily="18" charset="2"/>
              <a:buNone/>
              <a:defRPr/>
            </a:pPr>
            <a:r>
              <a:rPr lang="en-US" sz="4800" dirty="0" smtClean="0">
                <a:solidFill>
                  <a:schemeClr val="bg1"/>
                </a:solidFill>
              </a:rPr>
              <a:t>Breakdown</a:t>
            </a:r>
            <a:endParaRPr lang="en-US" sz="4800" dirty="0">
              <a:solidFill>
                <a:schemeClr val="bg1"/>
              </a:solidFill>
            </a:endParaRPr>
          </a:p>
          <a:p>
            <a:pPr marL="44450" indent="0">
              <a:buFont typeface="Wingdings 2" panose="05020102010507070707" pitchFamily="18" charset="2"/>
              <a:buNone/>
              <a:defRPr/>
            </a:pPr>
            <a:endParaRPr lang="en-US" dirty="0" smtClean="0"/>
          </a:p>
          <a:p>
            <a:pPr>
              <a:defRPr/>
            </a:pPr>
            <a:r>
              <a:rPr lang="en-US" dirty="0" smtClean="0"/>
              <a:t>What is the Children’s System of Care</a:t>
            </a:r>
          </a:p>
          <a:p>
            <a:pPr>
              <a:defRPr/>
            </a:pPr>
            <a:r>
              <a:rPr lang="en-US" dirty="0" smtClean="0"/>
              <a:t>What does the CMO do?</a:t>
            </a:r>
          </a:p>
          <a:p>
            <a:pPr>
              <a:defRPr/>
            </a:pPr>
            <a:r>
              <a:rPr lang="en-US" dirty="0" smtClean="0"/>
              <a:t>What is JDAI? Juvenile Detention Alternatives Initiative</a:t>
            </a:r>
          </a:p>
          <a:p>
            <a:pPr>
              <a:defRPr/>
            </a:pPr>
            <a:r>
              <a:rPr lang="en-US" dirty="0" smtClean="0"/>
              <a:t>Let’s talk about our Jersey City youth</a:t>
            </a:r>
          </a:p>
          <a:p>
            <a:pPr>
              <a:defRPr/>
            </a:pPr>
            <a:r>
              <a:rPr lang="en-US" dirty="0" smtClean="0"/>
              <a:t>How do we prevent youth involvement in the Juvenile Justice System?</a:t>
            </a:r>
          </a:p>
          <a:p>
            <a:pPr>
              <a:defRPr/>
            </a:pPr>
            <a:r>
              <a:rPr lang="en-US" dirty="0" smtClean="0"/>
              <a:t>By working Together! </a:t>
            </a:r>
          </a:p>
          <a:p>
            <a:pPr>
              <a:defRPr/>
            </a:pPr>
            <a:endParaRPr lang="en-US" dirty="0" smtClean="0"/>
          </a:p>
          <a:p>
            <a:pPr>
              <a:defRPr/>
            </a:pPr>
            <a:endParaRPr lang="en-US" dirty="0"/>
          </a:p>
        </p:txBody>
      </p:sp>
      <p:sp>
        <p:nvSpPr>
          <p:cNvPr id="4" name="Slide Number Placeholder 3"/>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537AA6C0-5CE8-4B40-A94C-5A5F1A29CA9F}" type="slidenum">
              <a:rPr lang="en-US" altLang="en-US">
                <a:solidFill>
                  <a:schemeClr val="tx2"/>
                </a:solidFill>
              </a:rPr>
              <a:pPr eaLnBrk="1" hangingPunct="1"/>
              <a:t>3</a:t>
            </a:fld>
            <a:endParaRPr lang="en-US" altLang="en-US">
              <a:solidFill>
                <a:schemeClr val="tx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228600" y="1524000"/>
            <a:ext cx="7239000" cy="1444625"/>
          </a:xfrm>
        </p:spPr>
        <p:txBody>
          <a:bodyPr/>
          <a:lstStyle/>
          <a:p>
            <a:pPr eaLnBrk="1" hangingPunct="1">
              <a:defRPr/>
            </a:pPr>
            <a:r>
              <a:rPr lang="en-US" dirty="0" smtClean="0">
                <a:solidFill>
                  <a:schemeClr val="hlink"/>
                </a:solidFill>
                <a:effectLst>
                  <a:outerShdw blurRad="38100" dist="38100" dir="2700000" algn="tl">
                    <a:srgbClr val="000000">
                      <a:alpha val="43137"/>
                    </a:srgbClr>
                  </a:outerShdw>
                </a:effectLst>
              </a:rPr>
              <a:t>Children’s System of Care</a:t>
            </a:r>
          </a:p>
        </p:txBody>
      </p:sp>
      <p:sp>
        <p:nvSpPr>
          <p:cNvPr id="3075" name="Rectangle 3"/>
          <p:cNvSpPr>
            <a:spLocks noGrp="1" noChangeArrowheads="1"/>
          </p:cNvSpPr>
          <p:nvPr>
            <p:ph type="subTitle" idx="4294967295"/>
          </p:nvPr>
        </p:nvSpPr>
        <p:spPr>
          <a:xfrm>
            <a:off x="0" y="2892425"/>
            <a:ext cx="7239000" cy="1752600"/>
          </a:xfrm>
        </p:spPr>
        <p:txBody>
          <a:bodyPr/>
          <a:lstStyle/>
          <a:p>
            <a:pPr marL="0" indent="0" algn="ctr" eaLnBrk="1" hangingPunct="1">
              <a:spcBef>
                <a:spcPct val="50000"/>
              </a:spcBef>
              <a:buFontTx/>
              <a:buNone/>
              <a:defRPr/>
            </a:pPr>
            <a:r>
              <a:rPr lang="en-US" sz="2400" b="1" dirty="0" smtClean="0">
                <a:solidFill>
                  <a:schemeClr val="accent2">
                    <a:lumMod val="75000"/>
                  </a:schemeClr>
                </a:solidFill>
                <a:effectLst>
                  <a:outerShdw blurRad="38100" dist="38100" dir="2700000" algn="tl">
                    <a:srgbClr val="000000">
                      <a:alpha val="43137"/>
                    </a:srgbClr>
                  </a:outerShdw>
                </a:effectLst>
              </a:rPr>
              <a:t>Collaborating to Serve the Children and Families of New Jersey</a:t>
            </a:r>
          </a:p>
          <a:p>
            <a:pPr marL="0" indent="0" algn="ctr" eaLnBrk="1" hangingPunct="1">
              <a:spcBef>
                <a:spcPct val="50000"/>
              </a:spcBef>
              <a:buFontTx/>
              <a:buNone/>
              <a:defRPr/>
            </a:pPr>
            <a:endParaRPr lang="en-US" sz="2800" b="1" dirty="0" smtClean="0"/>
          </a:p>
        </p:txBody>
      </p:sp>
      <p:sp>
        <p:nvSpPr>
          <p:cNvPr id="12292" name="Text Box 7"/>
          <p:cNvSpPr txBox="1">
            <a:spLocks noChangeArrowheads="1"/>
          </p:cNvSpPr>
          <p:nvPr/>
        </p:nvSpPr>
        <p:spPr bwMode="auto">
          <a:xfrm>
            <a:off x="8610600" y="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endParaRPr lang="en-US" altLang="en-US"/>
          </a:p>
        </p:txBody>
      </p:sp>
      <p:pic>
        <p:nvPicPr>
          <p:cNvPr id="12293" name="Picture 12" descr="DCF Logo with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txBox="1">
            <a:spLocks noGrp="1" noChangeArrowheads="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F1A9F1A8-6647-4D32-B288-784D6B466F33}" type="slidenum">
              <a:rPr lang="en-US" altLang="en-US" sz="1400"/>
              <a:pPr algn="r" eaLnBrk="1" hangingPunct="1"/>
              <a:t>5</a:t>
            </a:fld>
            <a:endParaRPr lang="en-US" altLang="en-US" sz="1400"/>
          </a:p>
        </p:txBody>
      </p:sp>
      <p:sp>
        <p:nvSpPr>
          <p:cNvPr id="13315" name="Slide Number Placeholder 2"/>
          <p:cNvSpPr txBox="1">
            <a:spLocks noGrp="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BBECACC9-A561-458B-BD63-B82CFE6CD1EE}" type="slidenum">
              <a:rPr lang="en-US" altLang="en-US" sz="1400"/>
              <a:pPr algn="r" eaLnBrk="1" hangingPunct="1"/>
              <a:t>5</a:t>
            </a:fld>
            <a:endParaRPr lang="en-US" altLang="en-US" sz="1400"/>
          </a:p>
        </p:txBody>
      </p:sp>
      <p:pic>
        <p:nvPicPr>
          <p:cNvPr id="310274" name="Picture 2" descr="j0185604"/>
          <p:cNvPicPr>
            <a:picLocks noChangeAspect="1" noChangeArrowheads="1"/>
          </p:cNvPicPr>
          <p:nvPr/>
        </p:nvPicPr>
        <p:blipFill>
          <a:blip r:embed="rId3" cstate="print">
            <a:extLst/>
          </a:blip>
          <a:srcRect/>
          <a:stretch>
            <a:fillRect/>
          </a:stretch>
        </p:blipFill>
        <p:spPr bwMode="auto">
          <a:xfrm>
            <a:off x="581025" y="1295400"/>
            <a:ext cx="1446213" cy="142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10275" name="Picture 3" descr="MCj03391220000[1]"/>
          <p:cNvPicPr>
            <a:picLocks noChangeAspect="1" noChangeArrowheads="1"/>
          </p:cNvPicPr>
          <p:nvPr/>
        </p:nvPicPr>
        <p:blipFill>
          <a:blip r:embed="rId4" cstate="print">
            <a:extLst/>
          </a:blip>
          <a:srcRect/>
          <a:stretch>
            <a:fillRect/>
          </a:stretch>
        </p:blipFill>
        <p:spPr bwMode="auto">
          <a:xfrm>
            <a:off x="581025" y="3081338"/>
            <a:ext cx="1446213" cy="1419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10276" name="Text Box 4"/>
          <p:cNvSpPr txBox="1">
            <a:spLocks noChangeArrowheads="1"/>
          </p:cNvSpPr>
          <p:nvPr/>
        </p:nvSpPr>
        <p:spPr bwMode="auto">
          <a:xfrm>
            <a:off x="2133600" y="1509713"/>
            <a:ext cx="23653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spAutoFit/>
          </a:bodyPr>
          <a:lstStyle>
            <a:lvl1pPr marL="323850" indent="-3238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3400" b="1"/>
              <a:t>At Home</a:t>
            </a:r>
            <a:r>
              <a:rPr lang="en-US" altLang="en-US" sz="3400">
                <a:solidFill>
                  <a:srgbClr val="CCECFF"/>
                </a:solidFill>
              </a:rPr>
              <a:t> </a:t>
            </a:r>
          </a:p>
        </p:txBody>
      </p:sp>
      <p:sp>
        <p:nvSpPr>
          <p:cNvPr id="310277" name="Text Box 5"/>
          <p:cNvSpPr txBox="1">
            <a:spLocks noChangeArrowheads="1"/>
          </p:cNvSpPr>
          <p:nvPr/>
        </p:nvSpPr>
        <p:spPr bwMode="auto">
          <a:xfrm>
            <a:off x="2176463" y="3333750"/>
            <a:ext cx="2366962"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spAutoFit/>
          </a:bodyPr>
          <a:lstStyle>
            <a:lvl1pPr marL="323850" indent="-3238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3400" b="1"/>
              <a:t>In School</a:t>
            </a:r>
          </a:p>
        </p:txBody>
      </p:sp>
      <p:sp>
        <p:nvSpPr>
          <p:cNvPr id="310278" name="Text Box 6"/>
          <p:cNvSpPr txBox="1">
            <a:spLocks noChangeArrowheads="1"/>
          </p:cNvSpPr>
          <p:nvPr/>
        </p:nvSpPr>
        <p:spPr bwMode="auto">
          <a:xfrm>
            <a:off x="2184400" y="5072063"/>
            <a:ext cx="46736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3400" b="1"/>
              <a:t>In the Community</a:t>
            </a:r>
          </a:p>
        </p:txBody>
      </p:sp>
      <p:sp>
        <p:nvSpPr>
          <p:cNvPr id="310279" name="Text Box 7"/>
          <p:cNvSpPr txBox="1">
            <a:spLocks noChangeArrowheads="1"/>
          </p:cNvSpPr>
          <p:nvPr/>
        </p:nvSpPr>
        <p:spPr bwMode="auto">
          <a:xfrm>
            <a:off x="2105025" y="2081213"/>
            <a:ext cx="6886575"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1900"/>
              <a:t>(with their families and not in out-of-home treatment settings)</a:t>
            </a:r>
          </a:p>
        </p:txBody>
      </p:sp>
      <p:sp>
        <p:nvSpPr>
          <p:cNvPr id="310280" name="Text Box 8"/>
          <p:cNvSpPr txBox="1">
            <a:spLocks noChangeArrowheads="1"/>
          </p:cNvSpPr>
          <p:nvPr/>
        </p:nvSpPr>
        <p:spPr bwMode="auto">
          <a:xfrm>
            <a:off x="2176463" y="3886200"/>
            <a:ext cx="60960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1900"/>
              <a:t>(in their regular school in their school district)</a:t>
            </a:r>
          </a:p>
        </p:txBody>
      </p:sp>
      <p:sp>
        <p:nvSpPr>
          <p:cNvPr id="310281" name="Text Box 9"/>
          <p:cNvSpPr txBox="1">
            <a:spLocks noChangeArrowheads="1"/>
          </p:cNvSpPr>
          <p:nvPr/>
        </p:nvSpPr>
        <p:spPr bwMode="auto">
          <a:xfrm>
            <a:off x="2184400" y="5572125"/>
            <a:ext cx="66103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1900"/>
              <a:t>(and not involved with the Juvenile Justice System or at risk of detention or incarceration)</a:t>
            </a:r>
          </a:p>
        </p:txBody>
      </p:sp>
      <p:grpSp>
        <p:nvGrpSpPr>
          <p:cNvPr id="2" name="Group 10"/>
          <p:cNvGrpSpPr>
            <a:grpSpLocks/>
          </p:cNvGrpSpPr>
          <p:nvPr/>
        </p:nvGrpSpPr>
        <p:grpSpPr bwMode="auto">
          <a:xfrm>
            <a:off x="581025" y="4929188"/>
            <a:ext cx="1450975" cy="1428750"/>
            <a:chOff x="624" y="3016"/>
            <a:chExt cx="728" cy="729"/>
          </a:xfrm>
        </p:grpSpPr>
        <p:pic>
          <p:nvPicPr>
            <p:cNvPr id="9234" name="Picture 11" descr="MCj03392580000[1]"/>
            <p:cNvPicPr>
              <a:picLocks noChangeAspect="1" noChangeArrowheads="1"/>
            </p:cNvPicPr>
            <p:nvPr/>
          </p:nvPicPr>
          <p:blipFill>
            <a:blip r:embed="rId5" cstate="print">
              <a:extLst/>
            </a:blip>
            <a:srcRect/>
            <a:stretch>
              <a:fillRect/>
            </a:stretch>
          </p:blipFill>
          <p:spPr bwMode="auto">
            <a:xfrm>
              <a:off x="624" y="3016"/>
              <a:ext cx="726" cy="7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13331" name="Group 12"/>
            <p:cNvGrpSpPr>
              <a:grpSpLocks/>
            </p:cNvGrpSpPr>
            <p:nvPr/>
          </p:nvGrpSpPr>
          <p:grpSpPr bwMode="auto">
            <a:xfrm flipH="1">
              <a:off x="626" y="3017"/>
              <a:ext cx="726" cy="726"/>
              <a:chOff x="624" y="2763"/>
              <a:chExt cx="726" cy="726"/>
            </a:xfrm>
          </p:grpSpPr>
          <p:sp>
            <p:nvSpPr>
              <p:cNvPr id="13332" name="Oval 13"/>
              <p:cNvSpPr>
                <a:spLocks noChangeAspect="1" noChangeArrowheads="1"/>
              </p:cNvSpPr>
              <p:nvPr/>
            </p:nvSpPr>
            <p:spPr bwMode="auto">
              <a:xfrm>
                <a:off x="624" y="2763"/>
                <a:ext cx="726" cy="726"/>
              </a:xfrm>
              <a:prstGeom prst="ellipse">
                <a:avLst/>
              </a:prstGeom>
              <a:noFill/>
              <a:ln w="1143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endParaRPr lang="en-US" altLang="en-US"/>
              </a:p>
            </p:txBody>
          </p:sp>
          <p:sp>
            <p:nvSpPr>
              <p:cNvPr id="13333" name="Line 14"/>
              <p:cNvSpPr>
                <a:spLocks noChangeShapeType="1"/>
              </p:cNvSpPr>
              <p:nvPr/>
            </p:nvSpPr>
            <p:spPr bwMode="auto">
              <a:xfrm flipV="1">
                <a:off x="720" y="2880"/>
                <a:ext cx="528" cy="528"/>
              </a:xfrm>
              <a:prstGeom prst="line">
                <a:avLst/>
              </a:prstGeom>
              <a:noFill/>
              <a:ln w="1143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5" name="Group 15"/>
          <p:cNvGrpSpPr>
            <a:grpSpLocks/>
          </p:cNvGrpSpPr>
          <p:nvPr/>
        </p:nvGrpSpPr>
        <p:grpSpPr bwMode="auto">
          <a:xfrm>
            <a:off x="217488" y="71438"/>
            <a:ext cx="8709025" cy="571500"/>
            <a:chOff x="144" y="89"/>
            <a:chExt cx="5760" cy="384"/>
          </a:xfrm>
        </p:grpSpPr>
        <p:sp>
          <p:nvSpPr>
            <p:cNvPr id="13328" name="Rectangle 16"/>
            <p:cNvSpPr>
              <a:spLocks noChangeArrowheads="1"/>
            </p:cNvSpPr>
            <p:nvPr/>
          </p:nvSpPr>
          <p:spPr bwMode="auto">
            <a:xfrm>
              <a:off x="387" y="89"/>
              <a:ext cx="551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86454" rIns="86454" bIns="86454"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sz="3000" b="1">
                  <a:solidFill>
                    <a:srgbClr val="990000"/>
                  </a:solidFill>
                </a:rPr>
                <a:t>Children’s System of Care Objectives</a:t>
              </a:r>
            </a:p>
          </p:txBody>
        </p:sp>
        <p:sp>
          <p:nvSpPr>
            <p:cNvPr id="13329" name="Oval 17">
              <a:hlinkClick r:id="rId6" action="ppaction://hlinksldjump"/>
            </p:cNvPr>
            <p:cNvSpPr>
              <a:spLocks noChangeArrowheads="1"/>
            </p:cNvSpPr>
            <p:nvPr/>
          </p:nvSpPr>
          <p:spPr bwMode="auto">
            <a:xfrm>
              <a:off x="144" y="161"/>
              <a:ext cx="240" cy="240"/>
            </a:xfrm>
            <a:prstGeom prst="ellipse">
              <a:avLst/>
            </a:prstGeom>
            <a:gradFill rotWithShape="1">
              <a:gsLst>
                <a:gs pos="0">
                  <a:srgbClr val="FFCC66"/>
                </a:gs>
                <a:gs pos="100000">
                  <a:srgbClr val="FF66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86454" tIns="43227" rIns="86454" bIns="43227"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ctr" eaLnBrk="1" hangingPunct="1"/>
              <a:endParaRPr lang="en-US" altLang="en-US" sz="1400" b="1">
                <a:solidFill>
                  <a:srgbClr val="000066"/>
                </a:solidFill>
              </a:endParaRPr>
            </a:p>
          </p:txBody>
        </p:sp>
      </p:grpSp>
      <p:sp>
        <p:nvSpPr>
          <p:cNvPr id="310290" name="Text Box 18"/>
          <p:cNvSpPr txBox="1">
            <a:spLocks noChangeArrowheads="1"/>
          </p:cNvSpPr>
          <p:nvPr/>
        </p:nvSpPr>
        <p:spPr bwMode="auto">
          <a:xfrm>
            <a:off x="217488" y="642938"/>
            <a:ext cx="5443537" cy="542925"/>
          </a:xfrm>
          <a:prstGeom prst="rect">
            <a:avLst/>
          </a:prstGeom>
          <a:noFill/>
          <a:ln w="9525" algn="ctr">
            <a:noFill/>
            <a:miter lim="800000"/>
            <a:headEnd/>
            <a:tailEnd/>
          </a:ln>
          <a:effectLst/>
        </p:spPr>
        <p:txBody>
          <a:bodyPr lIns="86478" tIns="43239" rIns="86478" bIns="43239">
            <a:spAutoFit/>
          </a:bodyPr>
          <a:lstStyle/>
          <a:p>
            <a:pPr>
              <a:spcBef>
                <a:spcPct val="50000"/>
              </a:spcBef>
              <a:defRPr/>
            </a:pPr>
            <a:r>
              <a:rPr lang="en-US" sz="3000" b="1" i="1" dirty="0">
                <a:solidFill>
                  <a:srgbClr val="FF9933"/>
                </a:solidFill>
                <a:effectLst>
                  <a:outerShdw blurRad="38100" dist="38100" dir="2700000" algn="tl">
                    <a:srgbClr val="C0C0C0"/>
                  </a:outerShdw>
                </a:effectLst>
                <a:cs typeface="+mn-cs"/>
              </a:rPr>
              <a:t>We want to keep kids…</a:t>
            </a:r>
          </a:p>
        </p:txBody>
      </p:sp>
      <p:sp>
        <p:nvSpPr>
          <p:cNvPr id="3" name="Slide Number Placeholder 2"/>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D11EE96A-CCA7-479F-80B2-17353A6641B0}" type="slidenum">
              <a:rPr lang="en-US" altLang="en-US">
                <a:solidFill>
                  <a:schemeClr val="tx2"/>
                </a:solidFill>
              </a:rPr>
              <a:pPr eaLnBrk="1" hangingPunct="1"/>
              <a:t>5</a:t>
            </a:fld>
            <a:endParaRPr lang="en-US" altLang="en-US">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0290"/>
                                        </p:tgtEl>
                                        <p:attrNameLst>
                                          <p:attrName>style.visibility</p:attrName>
                                        </p:attrNameLst>
                                      </p:cBhvr>
                                      <p:to>
                                        <p:strVal val="visible"/>
                                      </p:to>
                                    </p:set>
                                    <p:animEffect transition="in" filter="wipe(left)">
                                      <p:cBhvr>
                                        <p:cTn id="12" dur="500"/>
                                        <p:tgtEl>
                                          <p:spTgt spid="310290"/>
                                        </p:tgtEl>
                                      </p:cBhvr>
                                    </p:animEffect>
                                  </p:childTnLst>
                                </p:cTn>
                              </p:par>
                            </p:childTnLst>
                          </p:cTn>
                        </p:par>
                        <p:par>
                          <p:cTn id="13" fill="hold" nodeType="afterGroup">
                            <p:stCondLst>
                              <p:cond delay="1000"/>
                            </p:stCondLst>
                            <p:childTnLst>
                              <p:par>
                                <p:cTn id="14" presetID="2" presetClass="entr" presetSubtype="8" decel="50000" fill="hold" nodeType="afterEffect">
                                  <p:stCondLst>
                                    <p:cond delay="0"/>
                                  </p:stCondLst>
                                  <p:childTnLst>
                                    <p:set>
                                      <p:cBhvr>
                                        <p:cTn id="15" dur="1" fill="hold">
                                          <p:stCondLst>
                                            <p:cond delay="0"/>
                                          </p:stCondLst>
                                        </p:cTn>
                                        <p:tgtEl>
                                          <p:spTgt spid="310274"/>
                                        </p:tgtEl>
                                        <p:attrNameLst>
                                          <p:attrName>style.visibility</p:attrName>
                                        </p:attrNameLst>
                                      </p:cBhvr>
                                      <p:to>
                                        <p:strVal val="visible"/>
                                      </p:to>
                                    </p:set>
                                    <p:anim calcmode="lin" valueType="num">
                                      <p:cBhvr additive="base">
                                        <p:cTn id="16" dur="500" fill="hold"/>
                                        <p:tgtEl>
                                          <p:spTgt spid="310274"/>
                                        </p:tgtEl>
                                        <p:attrNameLst>
                                          <p:attrName>ppt_x</p:attrName>
                                        </p:attrNameLst>
                                      </p:cBhvr>
                                      <p:tavLst>
                                        <p:tav tm="0">
                                          <p:val>
                                            <p:strVal val="0-#ppt_w/2"/>
                                          </p:val>
                                        </p:tav>
                                        <p:tav tm="100000">
                                          <p:val>
                                            <p:strVal val="#ppt_x"/>
                                          </p:val>
                                        </p:tav>
                                      </p:tavLst>
                                    </p:anim>
                                    <p:anim calcmode="lin" valueType="num">
                                      <p:cBhvr additive="base">
                                        <p:cTn id="17" dur="500" fill="hold"/>
                                        <p:tgtEl>
                                          <p:spTgt spid="310274"/>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0"/>
                                  </p:stCondLst>
                                  <p:childTnLst>
                                    <p:set>
                                      <p:cBhvr>
                                        <p:cTn id="19" dur="1" fill="hold">
                                          <p:stCondLst>
                                            <p:cond delay="0"/>
                                          </p:stCondLst>
                                        </p:cTn>
                                        <p:tgtEl>
                                          <p:spTgt spid="310276"/>
                                        </p:tgtEl>
                                        <p:attrNameLst>
                                          <p:attrName>style.visibility</p:attrName>
                                        </p:attrNameLst>
                                      </p:cBhvr>
                                      <p:to>
                                        <p:strVal val="visible"/>
                                      </p:to>
                                    </p:set>
                                    <p:anim calcmode="lin" valueType="num">
                                      <p:cBhvr additive="base">
                                        <p:cTn id="20" dur="500" fill="hold"/>
                                        <p:tgtEl>
                                          <p:spTgt spid="310276"/>
                                        </p:tgtEl>
                                        <p:attrNameLst>
                                          <p:attrName>ppt_x</p:attrName>
                                        </p:attrNameLst>
                                      </p:cBhvr>
                                      <p:tavLst>
                                        <p:tav tm="0">
                                          <p:val>
                                            <p:strVal val="1+#ppt_w/2"/>
                                          </p:val>
                                        </p:tav>
                                        <p:tav tm="100000">
                                          <p:val>
                                            <p:strVal val="#ppt_x"/>
                                          </p:val>
                                        </p:tav>
                                      </p:tavLst>
                                    </p:anim>
                                    <p:anim calcmode="lin" valueType="num">
                                      <p:cBhvr additive="base">
                                        <p:cTn id="21" dur="500" fill="hold"/>
                                        <p:tgtEl>
                                          <p:spTgt spid="310276"/>
                                        </p:tgtEl>
                                        <p:attrNameLst>
                                          <p:attrName>ppt_y</p:attrName>
                                        </p:attrNameLst>
                                      </p:cBhvr>
                                      <p:tavLst>
                                        <p:tav tm="0">
                                          <p:val>
                                            <p:strVal val="#ppt_y"/>
                                          </p:val>
                                        </p:tav>
                                        <p:tav tm="100000">
                                          <p:val>
                                            <p:strVal val="#ppt_y"/>
                                          </p:val>
                                        </p:tav>
                                      </p:tavLst>
                                    </p:anim>
                                  </p:childTnLst>
                                </p:cTn>
                              </p:par>
                              <p:par>
                                <p:cTn id="22" presetID="2" presetClass="entr" presetSubtype="2" decel="50000" fill="hold" grpId="0" nodeType="withEffect">
                                  <p:stCondLst>
                                    <p:cond delay="0"/>
                                  </p:stCondLst>
                                  <p:childTnLst>
                                    <p:set>
                                      <p:cBhvr>
                                        <p:cTn id="23" dur="1" fill="hold">
                                          <p:stCondLst>
                                            <p:cond delay="0"/>
                                          </p:stCondLst>
                                        </p:cTn>
                                        <p:tgtEl>
                                          <p:spTgt spid="310279"/>
                                        </p:tgtEl>
                                        <p:attrNameLst>
                                          <p:attrName>style.visibility</p:attrName>
                                        </p:attrNameLst>
                                      </p:cBhvr>
                                      <p:to>
                                        <p:strVal val="visible"/>
                                      </p:to>
                                    </p:set>
                                    <p:anim calcmode="lin" valueType="num">
                                      <p:cBhvr additive="base">
                                        <p:cTn id="24" dur="500" fill="hold"/>
                                        <p:tgtEl>
                                          <p:spTgt spid="310279"/>
                                        </p:tgtEl>
                                        <p:attrNameLst>
                                          <p:attrName>ppt_x</p:attrName>
                                        </p:attrNameLst>
                                      </p:cBhvr>
                                      <p:tavLst>
                                        <p:tav tm="0">
                                          <p:val>
                                            <p:strVal val="1+#ppt_w/2"/>
                                          </p:val>
                                        </p:tav>
                                        <p:tav tm="100000">
                                          <p:val>
                                            <p:strVal val="#ppt_x"/>
                                          </p:val>
                                        </p:tav>
                                      </p:tavLst>
                                    </p:anim>
                                    <p:anim calcmode="lin" valueType="num">
                                      <p:cBhvr additive="base">
                                        <p:cTn id="25" dur="500" fill="hold"/>
                                        <p:tgtEl>
                                          <p:spTgt spid="31027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8" decel="50000" fill="hold" nodeType="afterEffect">
                                  <p:stCondLst>
                                    <p:cond delay="0"/>
                                  </p:stCondLst>
                                  <p:childTnLst>
                                    <p:set>
                                      <p:cBhvr>
                                        <p:cTn id="28" dur="1" fill="hold">
                                          <p:stCondLst>
                                            <p:cond delay="0"/>
                                          </p:stCondLst>
                                        </p:cTn>
                                        <p:tgtEl>
                                          <p:spTgt spid="310275"/>
                                        </p:tgtEl>
                                        <p:attrNameLst>
                                          <p:attrName>style.visibility</p:attrName>
                                        </p:attrNameLst>
                                      </p:cBhvr>
                                      <p:to>
                                        <p:strVal val="visible"/>
                                      </p:to>
                                    </p:set>
                                    <p:anim calcmode="lin" valueType="num">
                                      <p:cBhvr additive="base">
                                        <p:cTn id="29" dur="500" fill="hold"/>
                                        <p:tgtEl>
                                          <p:spTgt spid="310275"/>
                                        </p:tgtEl>
                                        <p:attrNameLst>
                                          <p:attrName>ppt_x</p:attrName>
                                        </p:attrNameLst>
                                      </p:cBhvr>
                                      <p:tavLst>
                                        <p:tav tm="0">
                                          <p:val>
                                            <p:strVal val="0-#ppt_w/2"/>
                                          </p:val>
                                        </p:tav>
                                        <p:tav tm="100000">
                                          <p:val>
                                            <p:strVal val="#ppt_x"/>
                                          </p:val>
                                        </p:tav>
                                      </p:tavLst>
                                    </p:anim>
                                    <p:anim calcmode="lin" valueType="num">
                                      <p:cBhvr additive="base">
                                        <p:cTn id="30" dur="500" fill="hold"/>
                                        <p:tgtEl>
                                          <p:spTgt spid="310275"/>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0"/>
                                  </p:stCondLst>
                                  <p:childTnLst>
                                    <p:set>
                                      <p:cBhvr>
                                        <p:cTn id="32" dur="1" fill="hold">
                                          <p:stCondLst>
                                            <p:cond delay="0"/>
                                          </p:stCondLst>
                                        </p:cTn>
                                        <p:tgtEl>
                                          <p:spTgt spid="310277"/>
                                        </p:tgtEl>
                                        <p:attrNameLst>
                                          <p:attrName>style.visibility</p:attrName>
                                        </p:attrNameLst>
                                      </p:cBhvr>
                                      <p:to>
                                        <p:strVal val="visible"/>
                                      </p:to>
                                    </p:set>
                                    <p:anim calcmode="lin" valueType="num">
                                      <p:cBhvr additive="base">
                                        <p:cTn id="33" dur="500" fill="hold"/>
                                        <p:tgtEl>
                                          <p:spTgt spid="310277"/>
                                        </p:tgtEl>
                                        <p:attrNameLst>
                                          <p:attrName>ppt_x</p:attrName>
                                        </p:attrNameLst>
                                      </p:cBhvr>
                                      <p:tavLst>
                                        <p:tav tm="0">
                                          <p:val>
                                            <p:strVal val="1+#ppt_w/2"/>
                                          </p:val>
                                        </p:tav>
                                        <p:tav tm="100000">
                                          <p:val>
                                            <p:strVal val="#ppt_x"/>
                                          </p:val>
                                        </p:tav>
                                      </p:tavLst>
                                    </p:anim>
                                    <p:anim calcmode="lin" valueType="num">
                                      <p:cBhvr additive="base">
                                        <p:cTn id="34" dur="500" fill="hold"/>
                                        <p:tgtEl>
                                          <p:spTgt spid="310277"/>
                                        </p:tgtEl>
                                        <p:attrNameLst>
                                          <p:attrName>ppt_y</p:attrName>
                                        </p:attrNameLst>
                                      </p:cBhvr>
                                      <p:tavLst>
                                        <p:tav tm="0">
                                          <p:val>
                                            <p:strVal val="#ppt_y"/>
                                          </p:val>
                                        </p:tav>
                                        <p:tav tm="100000">
                                          <p:val>
                                            <p:strVal val="#ppt_y"/>
                                          </p:val>
                                        </p:tav>
                                      </p:tavLst>
                                    </p:anim>
                                  </p:childTnLst>
                                </p:cTn>
                              </p:par>
                              <p:par>
                                <p:cTn id="35" presetID="2" presetClass="entr" presetSubtype="2" decel="50000" fill="hold" grpId="0" nodeType="withEffect">
                                  <p:stCondLst>
                                    <p:cond delay="0"/>
                                  </p:stCondLst>
                                  <p:childTnLst>
                                    <p:set>
                                      <p:cBhvr>
                                        <p:cTn id="36" dur="1" fill="hold">
                                          <p:stCondLst>
                                            <p:cond delay="0"/>
                                          </p:stCondLst>
                                        </p:cTn>
                                        <p:tgtEl>
                                          <p:spTgt spid="310280"/>
                                        </p:tgtEl>
                                        <p:attrNameLst>
                                          <p:attrName>style.visibility</p:attrName>
                                        </p:attrNameLst>
                                      </p:cBhvr>
                                      <p:to>
                                        <p:strVal val="visible"/>
                                      </p:to>
                                    </p:set>
                                    <p:anim calcmode="lin" valueType="num">
                                      <p:cBhvr additive="base">
                                        <p:cTn id="37" dur="500" fill="hold"/>
                                        <p:tgtEl>
                                          <p:spTgt spid="310280"/>
                                        </p:tgtEl>
                                        <p:attrNameLst>
                                          <p:attrName>ppt_x</p:attrName>
                                        </p:attrNameLst>
                                      </p:cBhvr>
                                      <p:tavLst>
                                        <p:tav tm="0">
                                          <p:val>
                                            <p:strVal val="1+#ppt_w/2"/>
                                          </p:val>
                                        </p:tav>
                                        <p:tav tm="100000">
                                          <p:val>
                                            <p:strVal val="#ppt_x"/>
                                          </p:val>
                                        </p:tav>
                                      </p:tavLst>
                                    </p:anim>
                                    <p:anim calcmode="lin" valueType="num">
                                      <p:cBhvr additive="base">
                                        <p:cTn id="38" dur="500" fill="hold"/>
                                        <p:tgtEl>
                                          <p:spTgt spid="310280"/>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000"/>
                            </p:stCondLst>
                            <p:childTnLst>
                              <p:par>
                                <p:cTn id="40" presetID="2" presetClass="entr" presetSubtype="8" decel="5000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0-#ppt_w/2"/>
                                          </p:val>
                                        </p:tav>
                                        <p:tav tm="100000">
                                          <p:val>
                                            <p:strVal val="#ppt_x"/>
                                          </p:val>
                                        </p:tav>
                                      </p:tavLst>
                                    </p:anim>
                                    <p:anim calcmode="lin" valueType="num">
                                      <p:cBhvr additive="base">
                                        <p:cTn id="43" dur="500" fill="hold"/>
                                        <p:tgtEl>
                                          <p:spTgt spid="2"/>
                                        </p:tgtEl>
                                        <p:attrNameLst>
                                          <p:attrName>ppt_y</p:attrName>
                                        </p:attrNameLst>
                                      </p:cBhvr>
                                      <p:tavLst>
                                        <p:tav tm="0">
                                          <p:val>
                                            <p:strVal val="#ppt_y"/>
                                          </p:val>
                                        </p:tav>
                                        <p:tav tm="100000">
                                          <p:val>
                                            <p:strVal val="#ppt_y"/>
                                          </p:val>
                                        </p:tav>
                                      </p:tavLst>
                                    </p:anim>
                                  </p:childTnLst>
                                </p:cTn>
                              </p:par>
                              <p:par>
                                <p:cTn id="44" presetID="2" presetClass="entr" presetSubtype="2" decel="50000" fill="hold" grpId="0" nodeType="withEffect">
                                  <p:stCondLst>
                                    <p:cond delay="0"/>
                                  </p:stCondLst>
                                  <p:childTnLst>
                                    <p:set>
                                      <p:cBhvr>
                                        <p:cTn id="45" dur="1" fill="hold">
                                          <p:stCondLst>
                                            <p:cond delay="0"/>
                                          </p:stCondLst>
                                        </p:cTn>
                                        <p:tgtEl>
                                          <p:spTgt spid="310278"/>
                                        </p:tgtEl>
                                        <p:attrNameLst>
                                          <p:attrName>style.visibility</p:attrName>
                                        </p:attrNameLst>
                                      </p:cBhvr>
                                      <p:to>
                                        <p:strVal val="visible"/>
                                      </p:to>
                                    </p:set>
                                    <p:anim calcmode="lin" valueType="num">
                                      <p:cBhvr additive="base">
                                        <p:cTn id="46" dur="500" fill="hold"/>
                                        <p:tgtEl>
                                          <p:spTgt spid="310278"/>
                                        </p:tgtEl>
                                        <p:attrNameLst>
                                          <p:attrName>ppt_x</p:attrName>
                                        </p:attrNameLst>
                                      </p:cBhvr>
                                      <p:tavLst>
                                        <p:tav tm="0">
                                          <p:val>
                                            <p:strVal val="1+#ppt_w/2"/>
                                          </p:val>
                                        </p:tav>
                                        <p:tav tm="100000">
                                          <p:val>
                                            <p:strVal val="#ppt_x"/>
                                          </p:val>
                                        </p:tav>
                                      </p:tavLst>
                                    </p:anim>
                                    <p:anim calcmode="lin" valueType="num">
                                      <p:cBhvr additive="base">
                                        <p:cTn id="47" dur="500" fill="hold"/>
                                        <p:tgtEl>
                                          <p:spTgt spid="310278"/>
                                        </p:tgtEl>
                                        <p:attrNameLst>
                                          <p:attrName>ppt_y</p:attrName>
                                        </p:attrNameLst>
                                      </p:cBhvr>
                                      <p:tavLst>
                                        <p:tav tm="0">
                                          <p:val>
                                            <p:strVal val="#ppt_y"/>
                                          </p:val>
                                        </p:tav>
                                        <p:tav tm="100000">
                                          <p:val>
                                            <p:strVal val="#ppt_y"/>
                                          </p:val>
                                        </p:tav>
                                      </p:tavLst>
                                    </p:anim>
                                  </p:childTnLst>
                                </p:cTn>
                              </p:par>
                              <p:par>
                                <p:cTn id="48" presetID="2" presetClass="entr" presetSubtype="2" decel="50000" fill="hold" grpId="0" nodeType="withEffect">
                                  <p:stCondLst>
                                    <p:cond delay="0"/>
                                  </p:stCondLst>
                                  <p:childTnLst>
                                    <p:set>
                                      <p:cBhvr>
                                        <p:cTn id="49" dur="1" fill="hold">
                                          <p:stCondLst>
                                            <p:cond delay="0"/>
                                          </p:stCondLst>
                                        </p:cTn>
                                        <p:tgtEl>
                                          <p:spTgt spid="310281"/>
                                        </p:tgtEl>
                                        <p:attrNameLst>
                                          <p:attrName>style.visibility</p:attrName>
                                        </p:attrNameLst>
                                      </p:cBhvr>
                                      <p:to>
                                        <p:strVal val="visible"/>
                                      </p:to>
                                    </p:set>
                                    <p:anim calcmode="lin" valueType="num">
                                      <p:cBhvr additive="base">
                                        <p:cTn id="50" dur="500" fill="hold"/>
                                        <p:tgtEl>
                                          <p:spTgt spid="310281"/>
                                        </p:tgtEl>
                                        <p:attrNameLst>
                                          <p:attrName>ppt_x</p:attrName>
                                        </p:attrNameLst>
                                      </p:cBhvr>
                                      <p:tavLst>
                                        <p:tav tm="0">
                                          <p:val>
                                            <p:strVal val="1+#ppt_w/2"/>
                                          </p:val>
                                        </p:tav>
                                        <p:tav tm="100000">
                                          <p:val>
                                            <p:strVal val="#ppt_x"/>
                                          </p:val>
                                        </p:tav>
                                      </p:tavLst>
                                    </p:anim>
                                    <p:anim calcmode="lin" valueType="num">
                                      <p:cBhvr additive="base">
                                        <p:cTn id="51" dur="500" fill="hold"/>
                                        <p:tgtEl>
                                          <p:spTgt spid="3102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6" grpId="0"/>
      <p:bldP spid="310277" grpId="0"/>
      <p:bldP spid="310278" grpId="0"/>
      <p:bldP spid="310279" grpId="0"/>
      <p:bldP spid="310280" grpId="0"/>
      <p:bldP spid="310281" grpId="0"/>
      <p:bldP spid="3102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txBox="1">
            <a:spLocks noGrp="1" noChangeArrowheads="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F16B5BDB-705E-43C7-84F8-A91A0A72FE45}" type="slidenum">
              <a:rPr lang="en-US" altLang="en-US" sz="1400"/>
              <a:pPr algn="r" eaLnBrk="1" hangingPunct="1"/>
              <a:t>6</a:t>
            </a:fld>
            <a:endParaRPr lang="en-US" altLang="en-US" sz="1400"/>
          </a:p>
        </p:txBody>
      </p:sp>
      <p:sp>
        <p:nvSpPr>
          <p:cNvPr id="14339" name="Slide Number Placeholder 2"/>
          <p:cNvSpPr txBox="1">
            <a:spLocks noGrp="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3EC1BE85-26ED-4EEB-A735-9E5624968B19}" type="slidenum">
              <a:rPr lang="en-US" altLang="en-US" sz="1400"/>
              <a:pPr algn="r" eaLnBrk="1" hangingPunct="1"/>
              <a:t>6</a:t>
            </a:fld>
            <a:endParaRPr lang="en-US" altLang="en-US" sz="1400"/>
          </a:p>
        </p:txBody>
      </p:sp>
      <p:sp>
        <p:nvSpPr>
          <p:cNvPr id="313351" name="Text Box 7"/>
          <p:cNvSpPr txBox="1">
            <a:spLocks noChangeArrowheads="1"/>
          </p:cNvSpPr>
          <p:nvPr/>
        </p:nvSpPr>
        <p:spPr bwMode="auto">
          <a:xfrm>
            <a:off x="152400" y="228600"/>
            <a:ext cx="6604000" cy="542925"/>
          </a:xfrm>
          <a:prstGeom prst="rect">
            <a:avLst/>
          </a:prstGeom>
          <a:noFill/>
          <a:ln w="9525" algn="ctr">
            <a:noFill/>
            <a:miter lim="800000"/>
            <a:headEnd/>
            <a:tailEnd/>
          </a:ln>
          <a:effectLst/>
        </p:spPr>
        <p:txBody>
          <a:bodyPr lIns="86470" tIns="43235" rIns="86470" bIns="43235">
            <a:spAutoFit/>
          </a:bodyPr>
          <a:lstStyle/>
          <a:p>
            <a:pPr>
              <a:spcBef>
                <a:spcPct val="50000"/>
              </a:spcBef>
              <a:defRPr/>
            </a:pPr>
            <a:r>
              <a:rPr lang="en-US" sz="3000" b="1" dirty="0">
                <a:solidFill>
                  <a:srgbClr val="000066"/>
                </a:solidFill>
                <a:effectLst>
                  <a:outerShdw blurRad="38100" dist="38100" dir="2700000" algn="tl">
                    <a:srgbClr val="C0C0C0"/>
                  </a:outerShdw>
                </a:effectLst>
                <a:cs typeface="+mn-cs"/>
              </a:rPr>
              <a:t>Key Components</a:t>
            </a:r>
          </a:p>
        </p:txBody>
      </p:sp>
      <p:sp>
        <p:nvSpPr>
          <p:cNvPr id="11272" name="AutoShape 8"/>
          <p:cNvSpPr>
            <a:spLocks noChangeArrowheads="1"/>
          </p:cNvSpPr>
          <p:nvPr/>
        </p:nvSpPr>
        <p:spPr bwMode="auto">
          <a:xfrm>
            <a:off x="1676400" y="990600"/>
            <a:ext cx="725805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PerformCare is the Contracted Systems Administrator for CSOC - Single portal for access to care</a:t>
            </a:r>
          </a:p>
        </p:txBody>
      </p:sp>
      <p:sp>
        <p:nvSpPr>
          <p:cNvPr id="11275" name="AutoShape 11"/>
          <p:cNvSpPr>
            <a:spLocks noChangeArrowheads="1"/>
          </p:cNvSpPr>
          <p:nvPr/>
        </p:nvSpPr>
        <p:spPr bwMode="auto">
          <a:xfrm>
            <a:off x="1708087" y="3979862"/>
            <a:ext cx="7258050"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Family-led support for CMO involved families, community education, warm lines, advocacy</a:t>
            </a:r>
          </a:p>
        </p:txBody>
      </p:sp>
      <p:sp>
        <p:nvSpPr>
          <p:cNvPr id="11276" name="AutoShape 12"/>
          <p:cNvSpPr>
            <a:spLocks noChangeArrowheads="1"/>
          </p:cNvSpPr>
          <p:nvPr/>
        </p:nvSpPr>
        <p:spPr bwMode="auto">
          <a:xfrm>
            <a:off x="1674891" y="5228431"/>
            <a:ext cx="7258050" cy="75492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6C0000"/>
                </a:solidFill>
              </a:rPr>
              <a:t>Crisis planning for youth with behavioral/emotional needs, available 24/7/365</a:t>
            </a:r>
          </a:p>
        </p:txBody>
      </p:sp>
      <p:sp>
        <p:nvSpPr>
          <p:cNvPr id="11277" name="AutoShape 13"/>
          <p:cNvSpPr>
            <a:spLocks noChangeArrowheads="1"/>
          </p:cNvSpPr>
          <p:nvPr/>
        </p:nvSpPr>
        <p:spPr bwMode="auto">
          <a:xfrm>
            <a:off x="230108" y="990600"/>
            <a:ext cx="1306514"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CSA</a:t>
            </a:r>
          </a:p>
        </p:txBody>
      </p:sp>
      <p:sp>
        <p:nvSpPr>
          <p:cNvPr id="11280" name="AutoShape 16"/>
          <p:cNvSpPr>
            <a:spLocks noChangeArrowheads="1"/>
          </p:cNvSpPr>
          <p:nvPr/>
        </p:nvSpPr>
        <p:spPr bwMode="auto">
          <a:xfrm>
            <a:off x="230109" y="3979862"/>
            <a:ext cx="1306513"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FSO</a:t>
            </a:r>
          </a:p>
        </p:txBody>
      </p:sp>
      <p:sp>
        <p:nvSpPr>
          <p:cNvPr id="11281" name="AutoShape 17"/>
          <p:cNvSpPr>
            <a:spLocks noChangeArrowheads="1"/>
          </p:cNvSpPr>
          <p:nvPr/>
        </p:nvSpPr>
        <p:spPr bwMode="auto">
          <a:xfrm>
            <a:off x="228600" y="5257871"/>
            <a:ext cx="1306513" cy="72548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lgn="ctr">
              <a:defRPr/>
            </a:pPr>
            <a:r>
              <a:rPr lang="en-US" sz="2850" b="1" dirty="0">
                <a:solidFill>
                  <a:srgbClr val="6C0000"/>
                </a:solidFill>
              </a:rPr>
              <a:t>MRSS</a:t>
            </a:r>
          </a:p>
        </p:txBody>
      </p:sp>
      <p:sp>
        <p:nvSpPr>
          <p:cNvPr id="11282" name="AutoShape 12"/>
          <p:cNvSpPr>
            <a:spLocks noChangeArrowheads="1"/>
          </p:cNvSpPr>
          <p:nvPr/>
        </p:nvSpPr>
        <p:spPr bwMode="auto">
          <a:xfrm>
            <a:off x="228600" y="2211379"/>
            <a:ext cx="1308022" cy="1293105"/>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CMO</a:t>
            </a:r>
          </a:p>
        </p:txBody>
      </p:sp>
      <p:sp>
        <p:nvSpPr>
          <p:cNvPr id="11283" name="AutoShape 9"/>
          <p:cNvSpPr>
            <a:spLocks noChangeArrowheads="1"/>
          </p:cNvSpPr>
          <p:nvPr/>
        </p:nvSpPr>
        <p:spPr bwMode="auto">
          <a:xfrm>
            <a:off x="1676400" y="2206097"/>
            <a:ext cx="7258050" cy="1295369"/>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A care management organization that serves children, youth, young adults and their families/caregivers with high and moderate level of care coordination needs</a:t>
            </a:r>
            <a:endParaRPr lang="en-US" sz="2000" b="1" dirty="0">
              <a:solidFill>
                <a:srgbClr val="FFFFFF"/>
              </a:solidFill>
            </a:endParaRPr>
          </a:p>
        </p:txBody>
      </p:sp>
      <p:sp>
        <p:nvSpPr>
          <p:cNvPr id="2" name="Slide Number Placeholder 1"/>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142800F9-76C3-4B05-8C0D-6F9554DB75EA}" type="slidenum">
              <a:rPr lang="en-US" altLang="en-US">
                <a:solidFill>
                  <a:schemeClr val="tx2"/>
                </a:solidFill>
              </a:rPr>
              <a:pPr eaLnBrk="1" hangingPunct="1"/>
              <a:t>6</a:t>
            </a:fld>
            <a:endParaRPr lang="en-US" altLang="en-US">
              <a:solidFill>
                <a:schemeClr val="tx2"/>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txBox="1">
            <a:spLocks noGrp="1" noChangeArrowheads="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19C05824-9BD7-4ED8-B251-06C1A8A65588}" type="slidenum">
              <a:rPr lang="en-US" altLang="en-US" sz="1400"/>
              <a:pPr algn="r" eaLnBrk="1" hangingPunct="1"/>
              <a:t>7</a:t>
            </a:fld>
            <a:endParaRPr lang="en-US" altLang="en-US" sz="1400"/>
          </a:p>
        </p:txBody>
      </p:sp>
      <p:sp>
        <p:nvSpPr>
          <p:cNvPr id="31746" name="Rectangle 2"/>
          <p:cNvSpPr>
            <a:spLocks noGrp="1" noChangeArrowheads="1"/>
          </p:cNvSpPr>
          <p:nvPr>
            <p:ph type="body" idx="4294967295"/>
          </p:nvPr>
        </p:nvSpPr>
        <p:spPr>
          <a:xfrm>
            <a:off x="457200" y="1219200"/>
            <a:ext cx="8229600" cy="5162550"/>
          </a:xfrm>
        </p:spPr>
        <p:txBody>
          <a:bodyPr>
            <a:normAutofit lnSpcReduction="10000"/>
          </a:bodyPr>
          <a:lstStyle/>
          <a:p>
            <a:pPr marL="0" indent="0" algn="ctr">
              <a:lnSpc>
                <a:spcPct val="80000"/>
              </a:lnSpc>
              <a:buFontTx/>
              <a:buNone/>
              <a:tabLst>
                <a:tab pos="119063" algn="l"/>
              </a:tabLst>
              <a:defRPr/>
            </a:pPr>
            <a:r>
              <a:rPr lang="en-US" sz="1800" b="1" dirty="0" err="1" smtClean="0">
                <a:solidFill>
                  <a:srgbClr val="002060"/>
                </a:solidFill>
              </a:rPr>
              <a:t>PerformCare</a:t>
            </a:r>
            <a:r>
              <a:rPr lang="en-US" sz="1800" b="1" dirty="0" smtClean="0">
                <a:solidFill>
                  <a:srgbClr val="002060"/>
                </a:solidFill>
              </a:rPr>
              <a:t> functions as the single point of access for youth </a:t>
            </a:r>
          </a:p>
          <a:p>
            <a:pPr marL="0" indent="0" algn="ctr">
              <a:lnSpc>
                <a:spcPct val="80000"/>
              </a:lnSpc>
              <a:buFontTx/>
              <a:buNone/>
              <a:tabLst>
                <a:tab pos="119063" algn="l"/>
              </a:tabLst>
              <a:defRPr/>
            </a:pPr>
            <a:r>
              <a:rPr lang="en-US" sz="1800" b="1" dirty="0" smtClean="0">
                <a:solidFill>
                  <a:srgbClr val="002060"/>
                </a:solidFill>
              </a:rPr>
              <a:t>into the Children’s System of Care.</a:t>
            </a:r>
          </a:p>
          <a:p>
            <a:pPr marL="0" indent="0" algn="ctr">
              <a:lnSpc>
                <a:spcPct val="80000"/>
              </a:lnSpc>
              <a:buFontTx/>
              <a:buNone/>
              <a:tabLst>
                <a:tab pos="119063" algn="l"/>
              </a:tabLst>
              <a:defRPr/>
            </a:pPr>
            <a:endParaRPr lang="en-US" sz="1800" b="1" dirty="0" smtClean="0">
              <a:solidFill>
                <a:srgbClr val="002060"/>
              </a:solidFill>
            </a:endParaRPr>
          </a:p>
          <a:p>
            <a:pPr marL="0" indent="0" algn="ctr">
              <a:lnSpc>
                <a:spcPct val="80000"/>
              </a:lnSpc>
              <a:buFontTx/>
              <a:buNone/>
              <a:tabLst>
                <a:tab pos="119063" algn="l"/>
              </a:tabLst>
              <a:defRPr/>
            </a:pPr>
            <a:r>
              <a:rPr lang="en-US" sz="1800" b="1" dirty="0" smtClean="0">
                <a:solidFill>
                  <a:srgbClr val="002060"/>
                </a:solidFill>
              </a:rPr>
              <a:t>    CSA authorizes services, based on the most recent clinical information that is submitted to them.  </a:t>
            </a:r>
          </a:p>
          <a:p>
            <a:pPr marL="0" indent="0">
              <a:lnSpc>
                <a:spcPct val="80000"/>
              </a:lnSpc>
              <a:buFontTx/>
              <a:buNone/>
              <a:tabLst>
                <a:tab pos="119063" algn="l"/>
              </a:tabLst>
              <a:defRPr/>
            </a:pPr>
            <a:endParaRPr lang="en-US" sz="1800" b="1" dirty="0" smtClean="0">
              <a:solidFill>
                <a:srgbClr val="002060"/>
              </a:solidFill>
            </a:endParaRPr>
          </a:p>
          <a:p>
            <a:pPr marL="0" indent="0" algn="ctr">
              <a:lnSpc>
                <a:spcPct val="80000"/>
              </a:lnSpc>
              <a:buFontTx/>
              <a:buNone/>
              <a:tabLst>
                <a:tab pos="119063" algn="l"/>
              </a:tabLst>
              <a:defRPr/>
            </a:pPr>
            <a:r>
              <a:rPr lang="en-US" sz="1800" b="1" dirty="0" smtClean="0">
                <a:solidFill>
                  <a:srgbClr val="002060"/>
                </a:solidFill>
              </a:rPr>
              <a:t>CSA does not provide direct services.</a:t>
            </a:r>
          </a:p>
          <a:p>
            <a:pPr marL="0" indent="0">
              <a:lnSpc>
                <a:spcPct val="80000"/>
              </a:lnSpc>
              <a:buFontTx/>
              <a:buNone/>
              <a:tabLst>
                <a:tab pos="119063" algn="l"/>
              </a:tabLst>
              <a:defRPr/>
            </a:pPr>
            <a:endParaRPr lang="en-US" sz="1800" b="1" dirty="0" smtClean="0">
              <a:solidFill>
                <a:srgbClr val="002060"/>
              </a:solidFill>
            </a:endParaRPr>
          </a:p>
          <a:p>
            <a:pPr marL="114300" lvl="1" indent="0">
              <a:lnSpc>
                <a:spcPct val="80000"/>
              </a:lnSpc>
              <a:buFont typeface="Wingdings" panose="05000000000000000000" pitchFamily="2" charset="2"/>
              <a:buNone/>
              <a:tabLst>
                <a:tab pos="119063" algn="l"/>
              </a:tabLst>
              <a:defRPr/>
            </a:pPr>
            <a:r>
              <a:rPr lang="en-US" dirty="0" smtClean="0">
                <a:solidFill>
                  <a:srgbClr val="002060"/>
                </a:solidFill>
              </a:rPr>
              <a:t>	Anyone helping children and families may contact </a:t>
            </a:r>
            <a:r>
              <a:rPr lang="en-US" dirty="0" err="1" smtClean="0">
                <a:solidFill>
                  <a:srgbClr val="002060"/>
                </a:solidFill>
              </a:rPr>
              <a:t>PerformCare</a:t>
            </a:r>
            <a:r>
              <a:rPr lang="en-US" dirty="0" smtClean="0">
                <a:solidFill>
                  <a:srgbClr val="002060"/>
                </a:solidFill>
              </a:rPr>
              <a:t> on behalf of a youth in need of a referral.  </a:t>
            </a:r>
            <a:r>
              <a:rPr lang="en-US" b="1" dirty="0" smtClean="0">
                <a:solidFill>
                  <a:srgbClr val="002060"/>
                </a:solidFill>
              </a:rPr>
              <a:t>However, the parent/legal guardian of the youth must give consent for services.</a:t>
            </a:r>
          </a:p>
          <a:p>
            <a:pPr marL="114300" lvl="1" indent="0" algn="ctr">
              <a:lnSpc>
                <a:spcPct val="80000"/>
              </a:lnSpc>
              <a:buFont typeface="Wingdings" panose="05000000000000000000" pitchFamily="2" charset="2"/>
              <a:buNone/>
              <a:tabLst>
                <a:tab pos="119063" algn="l"/>
              </a:tabLst>
              <a:defRPr/>
            </a:pPr>
            <a:r>
              <a:rPr lang="en-US" dirty="0" smtClean="0"/>
              <a:t> </a:t>
            </a:r>
            <a:r>
              <a:rPr lang="en-US" b="1" dirty="0" smtClean="0">
                <a:solidFill>
                  <a:srgbClr val="002060"/>
                </a:solidFill>
              </a:rPr>
              <a:t>1-877-652-7624</a:t>
            </a:r>
          </a:p>
          <a:p>
            <a:pPr marL="0" indent="0">
              <a:lnSpc>
                <a:spcPct val="80000"/>
              </a:lnSpc>
              <a:buFontTx/>
              <a:buNone/>
              <a:tabLst>
                <a:tab pos="119063" algn="l"/>
              </a:tabLst>
              <a:defRPr/>
            </a:pPr>
            <a:r>
              <a:rPr lang="en-US" sz="1600" dirty="0" smtClean="0">
                <a:solidFill>
                  <a:srgbClr val="002060"/>
                </a:solidFill>
              </a:rPr>
              <a:t>CSA responsibilities include:</a:t>
            </a:r>
          </a:p>
          <a:p>
            <a:pPr lvl="2">
              <a:lnSpc>
                <a:spcPct val="80000"/>
              </a:lnSpc>
              <a:buClr>
                <a:schemeClr val="tx1"/>
              </a:buClr>
              <a:tabLst>
                <a:tab pos="119063" algn="l"/>
              </a:tabLst>
              <a:defRPr/>
            </a:pPr>
            <a:r>
              <a:rPr lang="en-US" dirty="0" smtClean="0">
                <a:solidFill>
                  <a:srgbClr val="002060"/>
                </a:solidFill>
              </a:rPr>
              <a:t>Providing 24-hour/day, 7 days/week availability.</a:t>
            </a:r>
          </a:p>
          <a:p>
            <a:pPr lvl="2">
              <a:lnSpc>
                <a:spcPct val="80000"/>
              </a:lnSpc>
              <a:buClr>
                <a:schemeClr val="tx1"/>
              </a:buClr>
              <a:tabLst>
                <a:tab pos="119063" algn="l"/>
              </a:tabLst>
              <a:defRPr/>
            </a:pPr>
            <a:r>
              <a:rPr lang="en-US" dirty="0" smtClean="0">
                <a:solidFill>
                  <a:srgbClr val="002060"/>
                </a:solidFill>
              </a:rPr>
              <a:t>Coordinating access to services for all eligible youth.</a:t>
            </a:r>
          </a:p>
          <a:p>
            <a:pPr lvl="2">
              <a:lnSpc>
                <a:spcPct val="80000"/>
              </a:lnSpc>
              <a:buClr>
                <a:schemeClr val="tx1"/>
              </a:buClr>
              <a:tabLst>
                <a:tab pos="119063" algn="l"/>
              </a:tabLst>
              <a:defRPr/>
            </a:pPr>
            <a:r>
              <a:rPr lang="en-US" dirty="0" smtClean="0">
                <a:solidFill>
                  <a:srgbClr val="002060"/>
                </a:solidFill>
              </a:rPr>
              <a:t>Helping youth obtain any necessary specialized behavioral health services and / or services for the intellectually / developmental disabled.</a:t>
            </a:r>
          </a:p>
          <a:p>
            <a:pPr lvl="2">
              <a:lnSpc>
                <a:spcPct val="80000"/>
              </a:lnSpc>
              <a:buClr>
                <a:schemeClr val="tx1"/>
              </a:buClr>
              <a:tabLst>
                <a:tab pos="119063" algn="l"/>
              </a:tabLst>
              <a:defRPr/>
            </a:pPr>
            <a:r>
              <a:rPr lang="en-US" dirty="0" smtClean="0">
                <a:solidFill>
                  <a:srgbClr val="002060"/>
                </a:solidFill>
              </a:rPr>
              <a:t>Supporting the CSOC goals of promoting best practices and assisting the state in assuring compliance with state and federal guidelines.</a:t>
            </a:r>
          </a:p>
          <a:p>
            <a:pPr lvl="2">
              <a:lnSpc>
                <a:spcPct val="80000"/>
              </a:lnSpc>
              <a:buClr>
                <a:schemeClr val="tx1"/>
              </a:buClr>
              <a:tabLst>
                <a:tab pos="119063" algn="l"/>
              </a:tabLst>
              <a:defRPr/>
            </a:pPr>
            <a:r>
              <a:rPr lang="en-US" dirty="0" smtClean="0">
                <a:solidFill>
                  <a:srgbClr val="002060"/>
                </a:solidFill>
              </a:rPr>
              <a:t>Offering complaint, reconsideration, and appeal processes.</a:t>
            </a:r>
          </a:p>
        </p:txBody>
      </p:sp>
      <p:grpSp>
        <p:nvGrpSpPr>
          <p:cNvPr id="15364" name="Group 8"/>
          <p:cNvGrpSpPr>
            <a:grpSpLocks/>
          </p:cNvGrpSpPr>
          <p:nvPr/>
        </p:nvGrpSpPr>
        <p:grpSpPr bwMode="auto">
          <a:xfrm>
            <a:off x="152400" y="304800"/>
            <a:ext cx="8562975" cy="571500"/>
            <a:chOff x="144" y="72"/>
            <a:chExt cx="5664" cy="384"/>
          </a:xfrm>
        </p:grpSpPr>
        <p:sp>
          <p:nvSpPr>
            <p:cNvPr id="10245" name="Rectangle 9"/>
            <p:cNvSpPr>
              <a:spLocks noChangeArrowheads="1"/>
            </p:cNvSpPr>
            <p:nvPr/>
          </p:nvSpPr>
          <p:spPr bwMode="auto">
            <a:xfrm>
              <a:off x="387" y="72"/>
              <a:ext cx="5421" cy="384"/>
            </a:xfrm>
            <a:prstGeom prst="rect">
              <a:avLst/>
            </a:prstGeom>
            <a:noFill/>
            <a:ln>
              <a:noFill/>
            </a:ln>
            <a:extLst/>
          </p:spPr>
          <p:txBody>
            <a:bodyPr lIns="86493" tIns="86493" rIns="86493" bIns="86493" anchor="ctr"/>
            <a:lstStyle/>
            <a:p>
              <a:pPr algn="ctr">
                <a:defRPr/>
              </a:pPr>
              <a:r>
                <a:rPr lang="en-US" sz="2800" b="1" dirty="0">
                  <a:solidFill>
                    <a:srgbClr val="990000"/>
                  </a:solidFill>
                  <a:effectLst>
                    <a:outerShdw blurRad="38100" dist="38100" dir="2700000" algn="tl">
                      <a:srgbClr val="000000">
                        <a:alpha val="43137"/>
                      </a:srgbClr>
                    </a:outerShdw>
                  </a:effectLst>
                </a:rPr>
                <a:t>PerformCare is Contracted Systems Administrator (CSA) for CSOC</a:t>
              </a:r>
            </a:p>
          </p:txBody>
        </p:sp>
        <p:sp>
          <p:nvSpPr>
            <p:cNvPr id="15366" name="Oval 10"/>
            <p:cNvSpPr>
              <a:spLocks noChangeArrowheads="1"/>
            </p:cNvSpPr>
            <p:nvPr/>
          </p:nvSpPr>
          <p:spPr bwMode="auto">
            <a:xfrm>
              <a:off x="144" y="144"/>
              <a:ext cx="240" cy="24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6493" tIns="43247" rIns="86493" bIns="43247"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ctr" eaLnBrk="1" hangingPunct="1"/>
              <a:endParaRPr lang="en-US" altLang="en-US" sz="1400" b="1">
                <a:solidFill>
                  <a:srgbClr val="000066"/>
                </a:solidFill>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10000" y="3276600"/>
            <a:ext cx="51054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0" tIns="44446" rIns="90480" bIns="44446">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sz="3600" b="1"/>
              <a:t>		. . .	a process  </a:t>
            </a:r>
          </a:p>
          <a:p>
            <a:pPr eaLnBrk="1" hangingPunct="1"/>
            <a:r>
              <a:rPr lang="en-US" altLang="en-US" sz="3600" b="1"/>
              <a:t>                                                                                                                                                                                                                          and an approach.</a:t>
            </a:r>
          </a:p>
        </p:txBody>
      </p:sp>
      <p:grpSp>
        <p:nvGrpSpPr>
          <p:cNvPr id="2" name="Group 3"/>
          <p:cNvGrpSpPr>
            <a:grpSpLocks/>
          </p:cNvGrpSpPr>
          <p:nvPr/>
        </p:nvGrpSpPr>
        <p:grpSpPr bwMode="auto">
          <a:xfrm>
            <a:off x="762000" y="1371600"/>
            <a:ext cx="4046538" cy="3136900"/>
            <a:chOff x="816" y="1162"/>
            <a:chExt cx="2549" cy="2194"/>
          </a:xfrm>
        </p:grpSpPr>
        <p:sp>
          <p:nvSpPr>
            <p:cNvPr id="9220" name="Rectangle 4"/>
            <p:cNvSpPr>
              <a:spLocks noChangeArrowheads="1"/>
            </p:cNvSpPr>
            <p:nvPr/>
          </p:nvSpPr>
          <p:spPr bwMode="auto">
            <a:xfrm>
              <a:off x="816" y="1162"/>
              <a:ext cx="2549" cy="2194"/>
            </a:xfrm>
            <a:prstGeom prst="rect">
              <a:avLst/>
            </a:prstGeom>
            <a:noFill/>
            <a:ln w="12700">
              <a:noFill/>
              <a:miter lim="800000"/>
              <a:headEnd/>
              <a:tailEnd/>
            </a:ln>
            <a:effectLst>
              <a:outerShdw dist="35921" dir="2700000" algn="ctr" rotWithShape="0">
                <a:srgbClr val="003399"/>
              </a:outerShdw>
            </a:effectLst>
          </p:spPr>
          <p:txBody>
            <a:bodyPr lIns="90480" tIns="44446" rIns="90480" bIns="44446">
              <a:spAutoFit/>
            </a:bodyPr>
            <a:lstStyle/>
            <a:p>
              <a:pPr algn="ctr">
                <a:defRPr/>
              </a:pPr>
              <a:r>
                <a:rPr lang="en-US" sz="5000" b="1" dirty="0">
                  <a:solidFill>
                    <a:srgbClr val="FF0000"/>
                  </a:solidFill>
                  <a:effectLst>
                    <a:outerShdw blurRad="38100" dist="38100" dir="2700000" algn="tl">
                      <a:srgbClr val="000000"/>
                    </a:outerShdw>
                  </a:effectLst>
                  <a:latin typeface="Arial" charset="0"/>
                </a:rPr>
                <a:t>not a program</a:t>
              </a:r>
            </a:p>
            <a:p>
              <a:pPr algn="ctr">
                <a:defRPr/>
              </a:pPr>
              <a:r>
                <a:rPr lang="en-US" sz="5000" b="1" dirty="0">
                  <a:solidFill>
                    <a:srgbClr val="FF0000"/>
                  </a:solidFill>
                  <a:effectLst>
                    <a:outerShdw blurRad="38100" dist="38100" dir="2700000" algn="tl">
                      <a:srgbClr val="000000"/>
                    </a:outerShdw>
                  </a:effectLst>
                  <a:latin typeface="Arial" charset="0"/>
                </a:rPr>
                <a:t>or </a:t>
              </a:r>
            </a:p>
            <a:p>
              <a:pPr algn="ctr">
                <a:defRPr/>
              </a:pPr>
              <a:r>
                <a:rPr lang="en-US" sz="5000" b="1" dirty="0">
                  <a:solidFill>
                    <a:srgbClr val="FF0000"/>
                  </a:solidFill>
                  <a:effectLst>
                    <a:outerShdw blurRad="38100" dist="38100" dir="2700000" algn="tl">
                      <a:srgbClr val="000000"/>
                    </a:outerShdw>
                  </a:effectLst>
                  <a:latin typeface="Arial" charset="0"/>
                </a:rPr>
                <a:t>a service</a:t>
              </a:r>
            </a:p>
          </p:txBody>
        </p:sp>
        <p:sp>
          <p:nvSpPr>
            <p:cNvPr id="16391" name="AutoShape 5"/>
            <p:cNvSpPr>
              <a:spLocks noChangeArrowheads="1"/>
            </p:cNvSpPr>
            <p:nvPr/>
          </p:nvSpPr>
          <p:spPr bwMode="auto">
            <a:xfrm>
              <a:off x="1238" y="1267"/>
              <a:ext cx="1920" cy="1920"/>
            </a:xfrm>
            <a:custGeom>
              <a:avLst/>
              <a:gdLst>
                <a:gd name="T0" fmla="*/ 85 w 21600"/>
                <a:gd name="T1" fmla="*/ 0 h 21600"/>
                <a:gd name="T2" fmla="*/ 25 w 21600"/>
                <a:gd name="T3" fmla="*/ 25 h 21600"/>
                <a:gd name="T4" fmla="*/ 0 w 21600"/>
                <a:gd name="T5" fmla="*/ 85 h 21600"/>
                <a:gd name="T6" fmla="*/ 25 w 21600"/>
                <a:gd name="T7" fmla="*/ 146 h 21600"/>
                <a:gd name="T8" fmla="*/ 85 w 21600"/>
                <a:gd name="T9" fmla="*/ 171 h 21600"/>
                <a:gd name="T10" fmla="*/ 146 w 21600"/>
                <a:gd name="T11" fmla="*/ 146 h 21600"/>
                <a:gd name="T12" fmla="*/ 171 w 21600"/>
                <a:gd name="T13" fmla="*/ 85 h 21600"/>
                <a:gd name="T14" fmla="*/ 146 w 21600"/>
                <a:gd name="T15" fmla="*/ 25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chemeClr val="folHlink">
                <a:alpha val="50195"/>
              </a:schemeClr>
            </a:solidFill>
            <a:ln w="12700">
              <a:solidFill>
                <a:schemeClr val="tx1"/>
              </a:solidFill>
              <a:miter lim="800000"/>
              <a:headEnd type="none" w="sm" len="sm"/>
              <a:tailEnd type="none" w="sm" len="sm"/>
            </a:ln>
          </p:spPr>
          <p:txBody>
            <a:bodyPr wrap="none" anchor="ctr"/>
            <a:lstStyle/>
            <a:p>
              <a:endParaRPr lang="en-US"/>
            </a:p>
          </p:txBody>
        </p:sp>
      </p:grpSp>
      <p:sp>
        <p:nvSpPr>
          <p:cNvPr id="9222" name="Rectangle 6"/>
          <p:cNvSpPr>
            <a:spLocks noGrp="1" noRot="1" noChangeArrowheads="1"/>
          </p:cNvSpPr>
          <p:nvPr>
            <p:ph type="title" idx="4294967295"/>
          </p:nvPr>
        </p:nvSpPr>
        <p:spPr>
          <a:xfrm>
            <a:off x="606425" y="228600"/>
            <a:ext cx="8077200" cy="823913"/>
          </a:xfrm>
        </p:spPr>
        <p:txBody>
          <a:bodyPr/>
          <a:lstStyle/>
          <a:p>
            <a:pPr>
              <a:defRPr/>
            </a:pPr>
            <a:r>
              <a:rPr lang="en-US" dirty="0"/>
              <a:t>Wraparound </a:t>
            </a:r>
            <a:r>
              <a:rPr lang="en-US" i="1" dirty="0">
                <a:solidFill>
                  <a:srgbClr val="FF0000"/>
                </a:solidFill>
              </a:rPr>
              <a:t>IS</a:t>
            </a:r>
            <a:r>
              <a:rPr lang="en-US" dirty="0"/>
              <a:t> . . .</a:t>
            </a:r>
          </a:p>
        </p:txBody>
      </p:sp>
      <p:sp>
        <p:nvSpPr>
          <p:cNvPr id="66567" name="Text Box 7"/>
          <p:cNvSpPr txBox="1">
            <a:spLocks noChangeArrowheads="1"/>
          </p:cNvSpPr>
          <p:nvPr/>
        </p:nvSpPr>
        <p:spPr bwMode="auto">
          <a:xfrm>
            <a:off x="762000" y="5334000"/>
            <a:ext cx="7620000" cy="1798638"/>
          </a:xfrm>
          <a:prstGeom prst="rect">
            <a:avLst/>
          </a:prstGeom>
          <a:noFill/>
          <a:ln w="9525">
            <a:noFill/>
            <a:miter lim="800000"/>
            <a:headEnd/>
            <a:tailEnd/>
          </a:ln>
          <a:effectLst/>
        </p:spPr>
        <p:txBody>
          <a:bodyPr>
            <a:spAutoFit/>
          </a:bodyPr>
          <a:lstStyle/>
          <a:p>
            <a:pPr algn="ctr">
              <a:spcBef>
                <a:spcPct val="20000"/>
              </a:spcBef>
              <a:buClr>
                <a:schemeClr val="hlink"/>
              </a:buClr>
              <a:buSzPct val="65000"/>
              <a:buFont typeface="Wingdings" pitchFamily="2" charset="2"/>
              <a:buNone/>
              <a:defRPr/>
            </a:pPr>
            <a:r>
              <a:rPr lang="en-US" sz="3200" b="1">
                <a:solidFill>
                  <a:schemeClr val="hlink"/>
                </a:solidFill>
                <a:effectLst>
                  <a:outerShdw blurRad="38100" dist="38100" dir="2700000" algn="tl">
                    <a:srgbClr val="000000"/>
                  </a:outerShdw>
                </a:effectLst>
              </a:rPr>
              <a:t>The Wraparound Process is as simple as people helping people</a:t>
            </a:r>
          </a:p>
          <a:p>
            <a:pPr>
              <a:spcBef>
                <a:spcPct val="50000"/>
              </a:spcBef>
              <a:defRPr/>
            </a:pPr>
            <a:endParaRPr lang="en-US" sz="3200" b="1"/>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wipe(left)">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idx="4294967295"/>
          </p:nvPr>
        </p:nvSpPr>
        <p:spPr>
          <a:xfrm>
            <a:off x="457200" y="152400"/>
            <a:ext cx="8229600" cy="1155700"/>
          </a:xfrm>
        </p:spPr>
        <p:txBody>
          <a:bodyPr/>
          <a:lstStyle/>
          <a:p>
            <a:pPr>
              <a:defRPr/>
            </a:pPr>
            <a:r>
              <a:rPr lang="en-US" sz="6500" dirty="0">
                <a:solidFill>
                  <a:schemeClr val="tx1"/>
                </a:solidFill>
              </a:rPr>
              <a:t>Family Centered</a:t>
            </a:r>
          </a:p>
        </p:txBody>
      </p:sp>
      <p:sp>
        <p:nvSpPr>
          <p:cNvPr id="28675" name="Rectangle 3"/>
          <p:cNvSpPr>
            <a:spLocks noGrp="1" noChangeArrowheads="1"/>
          </p:cNvSpPr>
          <p:nvPr>
            <p:ph type="body" sz="half" idx="4294967295"/>
          </p:nvPr>
        </p:nvSpPr>
        <p:spPr>
          <a:xfrm>
            <a:off x="533400" y="4724400"/>
            <a:ext cx="8001000" cy="1828800"/>
          </a:xfrm>
        </p:spPr>
        <p:txBody>
          <a:bodyPr/>
          <a:lstStyle/>
          <a:p>
            <a:pPr algn="ctr">
              <a:lnSpc>
                <a:spcPct val="90000"/>
              </a:lnSpc>
              <a:buFont typeface="Wingdings" pitchFamily="2" charset="2"/>
              <a:buNone/>
              <a:defRPr/>
            </a:pPr>
            <a:r>
              <a:rPr lang="en-US"/>
              <a:t>  </a:t>
            </a:r>
            <a:r>
              <a:rPr lang="en-US" sz="4000"/>
              <a:t>Families having access, voice and choice at every stage of the planning process</a:t>
            </a:r>
            <a:r>
              <a:rPr lang="en-US"/>
              <a:t>  </a:t>
            </a:r>
            <a:endParaRPr lang="en-US" sz="2400"/>
          </a:p>
        </p:txBody>
      </p:sp>
      <p:graphicFrame>
        <p:nvGraphicFramePr>
          <p:cNvPr id="17412" name="Object 4"/>
          <p:cNvGraphicFramePr>
            <a:graphicFrameLocks noGrp="1" noChangeAspect="1"/>
          </p:cNvGraphicFramePr>
          <p:nvPr>
            <p:ph sz="half" idx="4294967295"/>
          </p:nvPr>
        </p:nvGraphicFramePr>
        <p:xfrm>
          <a:off x="3048000" y="2051050"/>
          <a:ext cx="3114675" cy="2690813"/>
        </p:xfrm>
        <a:graphic>
          <a:graphicData uri="http://schemas.openxmlformats.org/presentationml/2006/ole">
            <mc:AlternateContent xmlns:mc="http://schemas.openxmlformats.org/markup-compatibility/2006">
              <mc:Choice xmlns:v="urn:schemas-microsoft-com:vml" Requires="v">
                <p:oleObj spid="_x0000_s17420" name="Clip" r:id="rId3" imgW="26182440" imgH="24910920" progId="">
                  <p:embed/>
                </p:oleObj>
              </mc:Choice>
              <mc:Fallback>
                <p:oleObj name="Clip" r:id="rId3" imgW="26182440" imgH="24910920" progId="">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051050"/>
                        <a:ext cx="3114675"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p:txBody>
          <a:bodyPr/>
          <a:lstStyle/>
          <a:p>
            <a:pPr>
              <a:defRPr/>
            </a:pPr>
            <a:r>
              <a:rPr lang="en-US" i="1"/>
              <a:t>Formal Services</a:t>
            </a:r>
            <a:br>
              <a:rPr lang="en-US" i="1"/>
            </a:br>
            <a:r>
              <a:rPr lang="en-US"/>
              <a:t>Local Mental Heath Providers</a:t>
            </a:r>
          </a:p>
        </p:txBody>
      </p:sp>
      <p:sp>
        <p:nvSpPr>
          <p:cNvPr id="24582" name="Rectangle 6"/>
          <p:cNvSpPr>
            <a:spLocks noGrp="1" noChangeArrowheads="1"/>
          </p:cNvSpPr>
          <p:nvPr>
            <p:ph type="body" sz="half" idx="2"/>
          </p:nvPr>
        </p:nvSpPr>
        <p:spPr>
          <a:xfrm>
            <a:off x="4648200" y="2438400"/>
            <a:ext cx="4038600" cy="3657600"/>
          </a:xfrm>
        </p:spPr>
        <p:txBody>
          <a:bodyPr>
            <a:normAutofit fontScale="92500"/>
          </a:bodyPr>
          <a:lstStyle/>
          <a:p>
            <a:pPr>
              <a:defRPr/>
            </a:pPr>
            <a:r>
              <a:rPr lang="en-US" sz="2800"/>
              <a:t>Behavioral Assistance</a:t>
            </a:r>
          </a:p>
          <a:p>
            <a:pPr>
              <a:defRPr/>
            </a:pPr>
            <a:r>
              <a:rPr lang="en-US" sz="2800"/>
              <a:t>In Community Services </a:t>
            </a:r>
          </a:p>
          <a:p>
            <a:pPr>
              <a:defRPr/>
            </a:pPr>
            <a:r>
              <a:rPr lang="en-US" sz="2800"/>
              <a:t>Family Centered</a:t>
            </a:r>
          </a:p>
          <a:p>
            <a:pPr>
              <a:defRPr/>
            </a:pPr>
            <a:r>
              <a:rPr lang="en-US" sz="2800"/>
              <a:t>Culturally Competent </a:t>
            </a:r>
          </a:p>
          <a:p>
            <a:pPr>
              <a:defRPr/>
            </a:pPr>
            <a:r>
              <a:rPr lang="en-US" sz="2800"/>
              <a:t>Coordinated Services </a:t>
            </a:r>
          </a:p>
          <a:p>
            <a:pPr>
              <a:defRPr/>
            </a:pPr>
            <a:r>
              <a:rPr lang="en-US" sz="2800"/>
              <a:t>Out Patient Services</a:t>
            </a:r>
          </a:p>
        </p:txBody>
      </p:sp>
      <p:pic>
        <p:nvPicPr>
          <p:cNvPr id="18436" name="Picture 9" descr="MPj0433193000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465388"/>
            <a:ext cx="4038600" cy="3325812"/>
          </a:xfrm>
        </p:spPr>
      </p:pic>
    </p:spTree>
  </p:cSld>
  <p:clrMapOvr>
    <a:masterClrMapping/>
  </p:clrMapOvr>
  <p:transition advClick="0">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idx="4294967295"/>
          </p:nvPr>
        </p:nvSpPr>
        <p:spPr/>
        <p:txBody>
          <a:bodyPr/>
          <a:lstStyle/>
          <a:p>
            <a:pPr>
              <a:defRPr/>
            </a:pPr>
            <a:r>
              <a:rPr lang="en-US"/>
              <a:t>Natural / Informal Supports and Community Resources</a:t>
            </a:r>
          </a:p>
        </p:txBody>
      </p:sp>
      <p:sp>
        <p:nvSpPr>
          <p:cNvPr id="16387" name="Rectangle 3"/>
          <p:cNvSpPr>
            <a:spLocks noGrp="1" noChangeArrowheads="1"/>
          </p:cNvSpPr>
          <p:nvPr>
            <p:ph type="body" idx="4294967295"/>
          </p:nvPr>
        </p:nvSpPr>
        <p:spPr>
          <a:xfrm>
            <a:off x="304800" y="1981200"/>
            <a:ext cx="8534400" cy="4876800"/>
          </a:xfrm>
        </p:spPr>
        <p:txBody>
          <a:bodyPr/>
          <a:lstStyle/>
          <a:p>
            <a:pPr>
              <a:spcBef>
                <a:spcPct val="30000"/>
              </a:spcBef>
              <a:defRPr/>
            </a:pPr>
            <a:r>
              <a:rPr lang="en-US" sz="3400"/>
              <a:t>Friends, Family, Peers</a:t>
            </a:r>
          </a:p>
          <a:p>
            <a:pPr>
              <a:spcBef>
                <a:spcPct val="30000"/>
              </a:spcBef>
              <a:defRPr/>
            </a:pPr>
            <a:r>
              <a:rPr lang="en-US" sz="3400"/>
              <a:t>Place of Worship</a:t>
            </a:r>
          </a:p>
          <a:p>
            <a:pPr>
              <a:spcBef>
                <a:spcPct val="30000"/>
              </a:spcBef>
              <a:defRPr/>
            </a:pPr>
            <a:r>
              <a:rPr lang="en-US" sz="3400"/>
              <a:t>Civic &amp; Ethnic Organizations</a:t>
            </a:r>
          </a:p>
          <a:p>
            <a:pPr>
              <a:spcBef>
                <a:spcPct val="30000"/>
              </a:spcBef>
              <a:defRPr/>
            </a:pPr>
            <a:r>
              <a:rPr lang="en-US" sz="3400"/>
              <a:t>Community Support Groups</a:t>
            </a:r>
          </a:p>
          <a:p>
            <a:pPr>
              <a:spcBef>
                <a:spcPct val="30000"/>
              </a:spcBef>
              <a:defRPr/>
            </a:pPr>
            <a:r>
              <a:rPr lang="en-US" sz="3400"/>
              <a:t>Neighborhood Resources i.e.; Boys/Girls clubs, YMCA, Big Brothers/Big Sisters</a:t>
            </a:r>
          </a:p>
          <a:p>
            <a:pPr>
              <a:spcBef>
                <a:spcPct val="30000"/>
              </a:spcBef>
              <a:defRPr/>
            </a:pPr>
            <a:endParaRPr lang="en-US" sz="3400"/>
          </a:p>
        </p:txBody>
      </p:sp>
      <p:graphicFrame>
        <p:nvGraphicFramePr>
          <p:cNvPr id="19460" name="Object 4"/>
          <p:cNvGraphicFramePr>
            <a:graphicFrameLocks noChangeAspect="1"/>
          </p:cNvGraphicFramePr>
          <p:nvPr/>
        </p:nvGraphicFramePr>
        <p:xfrm>
          <a:off x="6248400" y="1905000"/>
          <a:ext cx="2743200" cy="2608263"/>
        </p:xfrm>
        <a:graphic>
          <a:graphicData uri="http://schemas.openxmlformats.org/presentationml/2006/ole">
            <mc:AlternateContent xmlns:mc="http://schemas.openxmlformats.org/markup-compatibility/2006">
              <mc:Choice xmlns:v="urn:schemas-microsoft-com:vml" Requires="v">
                <p:oleObj spid="_x0000_s19468" name="Clip" r:id="rId3" imgW="19519560" imgH="17606520" progId="">
                  <p:embed/>
                </p:oleObj>
              </mc:Choice>
              <mc:Fallback>
                <p:oleObj name="Clip" r:id="rId3" imgW="19519560" imgH="1760652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905000"/>
                        <a:ext cx="2743200"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pPr>
              <a:defRPr/>
            </a:pPr>
            <a:r>
              <a:rPr lang="en-US" sz="4000" dirty="0"/>
              <a:t>Family Support Organization </a:t>
            </a:r>
            <a:br>
              <a:rPr lang="en-US" sz="4000" dirty="0"/>
            </a:br>
            <a:r>
              <a:rPr lang="en-US" sz="4000" dirty="0"/>
              <a:t>(FSO)</a:t>
            </a:r>
          </a:p>
        </p:txBody>
      </p:sp>
      <p:sp>
        <p:nvSpPr>
          <p:cNvPr id="16390" name="Rectangle 6"/>
          <p:cNvSpPr>
            <a:spLocks noGrp="1" noChangeArrowheads="1"/>
          </p:cNvSpPr>
          <p:nvPr>
            <p:ph type="body" sz="half" idx="2"/>
          </p:nvPr>
        </p:nvSpPr>
        <p:spPr>
          <a:xfrm>
            <a:off x="4648200" y="1828800"/>
            <a:ext cx="4038600" cy="4800600"/>
          </a:xfrm>
        </p:spPr>
        <p:txBody>
          <a:bodyPr/>
          <a:lstStyle/>
          <a:p>
            <a:pPr>
              <a:defRPr/>
            </a:pPr>
            <a:r>
              <a:rPr lang="en-US" sz="2400" dirty="0"/>
              <a:t>Non-Profit </a:t>
            </a:r>
          </a:p>
          <a:p>
            <a:pPr>
              <a:defRPr/>
            </a:pPr>
            <a:r>
              <a:rPr lang="en-US" sz="2400" dirty="0"/>
              <a:t>Parent-Peer Support</a:t>
            </a:r>
          </a:p>
          <a:p>
            <a:pPr>
              <a:defRPr/>
            </a:pPr>
            <a:r>
              <a:rPr lang="en-US" sz="2400" dirty="0"/>
              <a:t>Support Groups </a:t>
            </a:r>
          </a:p>
          <a:p>
            <a:pPr>
              <a:defRPr/>
            </a:pPr>
            <a:r>
              <a:rPr lang="en-US" sz="2400" dirty="0"/>
              <a:t>Warm Line </a:t>
            </a:r>
          </a:p>
          <a:p>
            <a:pPr>
              <a:defRPr/>
            </a:pPr>
            <a:r>
              <a:rPr lang="en-US" sz="2400" dirty="0"/>
              <a:t>Education</a:t>
            </a:r>
          </a:p>
          <a:p>
            <a:pPr>
              <a:defRPr/>
            </a:pPr>
            <a:r>
              <a:rPr lang="en-US" sz="2400" dirty="0"/>
              <a:t>Training</a:t>
            </a:r>
          </a:p>
          <a:p>
            <a:pPr>
              <a:defRPr/>
            </a:pPr>
            <a:r>
              <a:rPr lang="en-US" sz="2400" dirty="0"/>
              <a:t>Advocacy</a:t>
            </a:r>
          </a:p>
          <a:p>
            <a:pPr>
              <a:defRPr/>
            </a:pPr>
            <a:r>
              <a:rPr lang="en-US" sz="2400" dirty="0"/>
              <a:t>Youth Partnership</a:t>
            </a:r>
          </a:p>
          <a:p>
            <a:pPr>
              <a:buFont typeface="Wingdings" pitchFamily="2" charset="2"/>
              <a:buNone/>
              <a:defRPr/>
            </a:pPr>
            <a:endParaRPr lang="en-US" dirty="0"/>
          </a:p>
        </p:txBody>
      </p:sp>
      <p:pic>
        <p:nvPicPr>
          <p:cNvPr id="20484"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4038600" cy="1400175"/>
          </a:xfrm>
        </p:spPr>
      </p:pic>
      <p:sp>
        <p:nvSpPr>
          <p:cNvPr id="4" name="Rectangle 3"/>
          <p:cNvSpPr/>
          <p:nvPr/>
        </p:nvSpPr>
        <p:spPr>
          <a:xfrm>
            <a:off x="457200" y="3457575"/>
            <a:ext cx="4038600" cy="904875"/>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Website: </a:t>
            </a:r>
          </a:p>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hlinkClick r:id="rId3"/>
              </a:rPr>
              <a:t>www.njalliance-fso.org</a:t>
            </a:r>
            <a:endParaRPr lang="en-US" sz="2400" kern="0" dirty="0">
              <a:solidFill>
                <a:srgbClr val="FFFFFF"/>
              </a:solidFill>
              <a:effectLst>
                <a:outerShdw blurRad="38100" dist="38100" dir="2700000" algn="tl">
                  <a:srgbClr val="000000"/>
                </a:outerShdw>
              </a:effectLst>
              <a:latin typeface="Tahoma"/>
            </a:endParaRPr>
          </a:p>
        </p:txBody>
      </p:sp>
      <p:sp>
        <p:nvSpPr>
          <p:cNvPr id="5" name="Rectangle 4"/>
          <p:cNvSpPr/>
          <p:nvPr/>
        </p:nvSpPr>
        <p:spPr>
          <a:xfrm>
            <a:off x="1084263" y="4649788"/>
            <a:ext cx="2782887" cy="461962"/>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201-915-5140</a:t>
            </a:r>
          </a:p>
        </p:txBody>
      </p:sp>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Effect transition="in" filter="fade">
                                      <p:cBhvr>
                                        <p:cTn id="7" dur="1000">
                                          <p:stCondLst>
                                            <p:cond delay="0"/>
                                          </p:stCondLst>
                                        </p:cTn>
                                        <p:tgtEl>
                                          <p:spTgt spid="163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6390">
                                            <p:txEl>
                                              <p:pRg st="0" end="0"/>
                                            </p:txEl>
                                          </p:spTgt>
                                        </p:tgtEl>
                                        <p:attrNameLst>
                                          <p:attrName>style.visibility</p:attrName>
                                        </p:attrNameLst>
                                      </p:cBhvr>
                                      <p:to>
                                        <p:strVal val="visible"/>
                                      </p:to>
                                    </p:set>
                                    <p:animEffect transition="in" filter="fade">
                                      <p:cBhvr>
                                        <p:cTn id="12" dur="500">
                                          <p:stCondLst>
                                            <p:cond delay="0"/>
                                          </p:stCondLst>
                                        </p:cTn>
                                        <p:tgtEl>
                                          <p:spTgt spid="1639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6390">
                                            <p:txEl>
                                              <p:pRg st="1" end="1"/>
                                            </p:txEl>
                                          </p:spTgt>
                                        </p:tgtEl>
                                        <p:attrNameLst>
                                          <p:attrName>style.visibility</p:attrName>
                                        </p:attrNameLst>
                                      </p:cBhvr>
                                      <p:to>
                                        <p:strVal val="visible"/>
                                      </p:to>
                                    </p:set>
                                    <p:animEffect transition="in" filter="fade">
                                      <p:cBhvr>
                                        <p:cTn id="17" dur="500">
                                          <p:stCondLst>
                                            <p:cond delay="0"/>
                                          </p:stCondLst>
                                        </p:cTn>
                                        <p:tgtEl>
                                          <p:spTgt spid="1639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6390">
                                            <p:txEl>
                                              <p:pRg st="2" end="2"/>
                                            </p:txEl>
                                          </p:spTgt>
                                        </p:tgtEl>
                                        <p:attrNameLst>
                                          <p:attrName>style.visibility</p:attrName>
                                        </p:attrNameLst>
                                      </p:cBhvr>
                                      <p:to>
                                        <p:strVal val="visible"/>
                                      </p:to>
                                    </p:set>
                                    <p:animEffect transition="in" filter="fade">
                                      <p:cBhvr>
                                        <p:cTn id="22" dur="500">
                                          <p:stCondLst>
                                            <p:cond delay="0"/>
                                          </p:stCondLst>
                                        </p:cTn>
                                        <p:tgtEl>
                                          <p:spTgt spid="1639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6390">
                                            <p:txEl>
                                              <p:pRg st="3" end="3"/>
                                            </p:txEl>
                                          </p:spTgt>
                                        </p:tgtEl>
                                        <p:attrNameLst>
                                          <p:attrName>style.visibility</p:attrName>
                                        </p:attrNameLst>
                                      </p:cBhvr>
                                      <p:to>
                                        <p:strVal val="visible"/>
                                      </p:to>
                                    </p:set>
                                    <p:animEffect transition="in" filter="fade">
                                      <p:cBhvr>
                                        <p:cTn id="27" dur="500">
                                          <p:stCondLst>
                                            <p:cond delay="0"/>
                                          </p:stCondLst>
                                        </p:cTn>
                                        <p:tgtEl>
                                          <p:spTgt spid="16390">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6390">
                                            <p:txEl>
                                              <p:pRg st="4" end="4"/>
                                            </p:txEl>
                                          </p:spTgt>
                                        </p:tgtEl>
                                        <p:attrNameLst>
                                          <p:attrName>style.visibility</p:attrName>
                                        </p:attrNameLst>
                                      </p:cBhvr>
                                      <p:to>
                                        <p:strVal val="visible"/>
                                      </p:to>
                                    </p:set>
                                    <p:animEffect transition="in" filter="fade">
                                      <p:cBhvr>
                                        <p:cTn id="32" dur="500">
                                          <p:stCondLst>
                                            <p:cond delay="0"/>
                                          </p:stCondLst>
                                        </p:cTn>
                                        <p:tgtEl>
                                          <p:spTgt spid="16390">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6390">
                                            <p:txEl>
                                              <p:pRg st="5" end="5"/>
                                            </p:txEl>
                                          </p:spTgt>
                                        </p:tgtEl>
                                        <p:attrNameLst>
                                          <p:attrName>style.visibility</p:attrName>
                                        </p:attrNameLst>
                                      </p:cBhvr>
                                      <p:to>
                                        <p:strVal val="visible"/>
                                      </p:to>
                                    </p:set>
                                    <p:animEffect transition="in" filter="fade">
                                      <p:cBhvr>
                                        <p:cTn id="37" dur="500">
                                          <p:stCondLst>
                                            <p:cond delay="0"/>
                                          </p:stCondLst>
                                        </p:cTn>
                                        <p:tgtEl>
                                          <p:spTgt spid="16390">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6390">
                                            <p:txEl>
                                              <p:pRg st="6" end="6"/>
                                            </p:txEl>
                                          </p:spTgt>
                                        </p:tgtEl>
                                        <p:attrNameLst>
                                          <p:attrName>style.visibility</p:attrName>
                                        </p:attrNameLst>
                                      </p:cBhvr>
                                      <p:to>
                                        <p:strVal val="visible"/>
                                      </p:to>
                                    </p:set>
                                    <p:animEffect transition="in" filter="fade">
                                      <p:cBhvr>
                                        <p:cTn id="42" dur="500">
                                          <p:stCondLst>
                                            <p:cond delay="0"/>
                                          </p:stCondLst>
                                        </p:cTn>
                                        <p:tgtEl>
                                          <p:spTgt spid="16390">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iterate type="lt">
                                    <p:tmPct val="10000"/>
                                  </p:iterate>
                                  <p:childTnLst>
                                    <p:set>
                                      <p:cBhvr>
                                        <p:cTn id="46" dur="1" fill="hold">
                                          <p:stCondLst>
                                            <p:cond delay="0"/>
                                          </p:stCondLst>
                                        </p:cTn>
                                        <p:tgtEl>
                                          <p:spTgt spid="16390">
                                            <p:txEl>
                                              <p:pRg st="7" end="7"/>
                                            </p:txEl>
                                          </p:spTgt>
                                        </p:tgtEl>
                                        <p:attrNameLst>
                                          <p:attrName>style.visibility</p:attrName>
                                        </p:attrNameLst>
                                      </p:cBhvr>
                                      <p:to>
                                        <p:strVal val="visible"/>
                                      </p:to>
                                    </p:set>
                                    <p:animEffect transition="in" filter="fade">
                                      <p:cBhvr>
                                        <p:cTn id="47" dur="500">
                                          <p:stCondLst>
                                            <p:cond delay="0"/>
                                          </p:stCondLst>
                                        </p:cTn>
                                        <p:tgtEl>
                                          <p:spTgt spid="163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8229600" cy="1066800"/>
          </a:xfrm>
        </p:spPr>
        <p:txBody>
          <a:bodyPr/>
          <a:lstStyle/>
          <a:p>
            <a:pPr>
              <a:defRPr/>
            </a:pPr>
            <a:r>
              <a:rPr lang="en-US" dirty="0"/>
              <a:t>Contact Us </a:t>
            </a:r>
          </a:p>
        </p:txBody>
      </p:sp>
      <p:sp>
        <p:nvSpPr>
          <p:cNvPr id="33795" name="Rectangle 3"/>
          <p:cNvSpPr>
            <a:spLocks noGrp="1" noChangeArrowheads="1"/>
          </p:cNvSpPr>
          <p:nvPr>
            <p:ph type="body" idx="1"/>
          </p:nvPr>
        </p:nvSpPr>
        <p:spPr>
          <a:xfrm>
            <a:off x="381000" y="1828800"/>
            <a:ext cx="8229600" cy="4754563"/>
          </a:xfrm>
        </p:spPr>
        <p:txBody>
          <a:bodyPr/>
          <a:lstStyle/>
          <a:p>
            <a:pPr>
              <a:defRPr/>
            </a:pPr>
            <a:r>
              <a:rPr lang="en-US" sz="1800" i="1" dirty="0"/>
              <a:t>Perform </a:t>
            </a:r>
            <a:r>
              <a:rPr lang="en-US" sz="1800" i="1" dirty="0" smtClean="0"/>
              <a:t>Care   </a:t>
            </a:r>
            <a:r>
              <a:rPr lang="en-US" sz="1800" b="1" dirty="0" smtClean="0"/>
              <a:t>1-877-652-7624</a:t>
            </a:r>
            <a:r>
              <a:rPr lang="en-US" sz="1800" dirty="0" smtClean="0"/>
              <a:t> </a:t>
            </a:r>
            <a:endParaRPr lang="en-US" sz="1800" i="1" dirty="0"/>
          </a:p>
          <a:p>
            <a:pPr lvl="1">
              <a:defRPr/>
            </a:pPr>
            <a:r>
              <a:rPr lang="en-US" i="1" dirty="0"/>
              <a:t>Mobile Response </a:t>
            </a:r>
          </a:p>
          <a:p>
            <a:pPr lvl="1">
              <a:defRPr/>
            </a:pPr>
            <a:r>
              <a:rPr lang="en-US" i="1" dirty="0"/>
              <a:t>Hudson Partnership </a:t>
            </a:r>
            <a:r>
              <a:rPr lang="en-US" i="1" dirty="0" smtClean="0"/>
              <a:t>CMO - 201 537 1429 </a:t>
            </a:r>
            <a:r>
              <a:rPr lang="en-US" b="1" i="1" u="sng" dirty="0" smtClean="0"/>
              <a:t>Steven Campos</a:t>
            </a:r>
          </a:p>
          <a:p>
            <a:pPr lvl="1">
              <a:defRPr/>
            </a:pPr>
            <a:r>
              <a:rPr lang="en-US" b="1" i="1" u="sng" dirty="0" smtClean="0"/>
              <a:t>Hudsonservicenetwork.org or scampos@hudsoncmo.org</a:t>
            </a:r>
            <a:endParaRPr lang="en-US" b="1" i="1" u="sng" dirty="0"/>
          </a:p>
          <a:p>
            <a:pPr lvl="4">
              <a:buFont typeface="Wingdings" panose="05000000000000000000" pitchFamily="2" charset="2"/>
              <a:buNone/>
              <a:defRPr/>
            </a:pPr>
            <a:endParaRPr lang="en-US" sz="1800" dirty="0"/>
          </a:p>
          <a:p>
            <a:pPr>
              <a:defRPr/>
            </a:pPr>
            <a:r>
              <a:rPr lang="en-US" sz="1800" dirty="0" smtClean="0"/>
              <a:t>Family Partners Hudson County FSO</a:t>
            </a:r>
            <a:r>
              <a:rPr lang="en-US" sz="1800" i="1" dirty="0" smtClean="0"/>
              <a:t>&amp;</a:t>
            </a:r>
            <a:endParaRPr lang="en-US" sz="1800" i="1" dirty="0"/>
          </a:p>
          <a:p>
            <a:pPr>
              <a:buFont typeface="Wingdings" pitchFamily="2" charset="2"/>
              <a:buNone/>
              <a:defRPr/>
            </a:pPr>
            <a:r>
              <a:rPr lang="en-US" sz="1800" i="1" dirty="0" smtClean="0"/>
              <a:t>		Youth Partnership of Hudson County</a:t>
            </a:r>
          </a:p>
          <a:p>
            <a:pPr marL="342900" lvl="1" indent="-342900">
              <a:buClr>
                <a:schemeClr val="hlink"/>
              </a:buClr>
              <a:buFont typeface="Wingdings" panose="05000000000000000000" pitchFamily="2" charset="2"/>
              <a:buNone/>
              <a:defRPr/>
            </a:pPr>
            <a:r>
              <a:rPr lang="en-US" b="1" i="1" dirty="0" smtClean="0"/>
              <a:t>		</a:t>
            </a:r>
            <a:r>
              <a:rPr lang="en-US" b="1" i="1" u="sng" dirty="0" smtClean="0"/>
              <a:t>Gloria Rivera </a:t>
            </a:r>
            <a:r>
              <a:rPr lang="en-US" b="1" i="1" u="sng" dirty="0"/>
              <a:t> </a:t>
            </a:r>
            <a:r>
              <a:rPr lang="en-US" b="1" dirty="0" smtClean="0"/>
              <a:t>201-915-5140</a:t>
            </a:r>
          </a:p>
          <a:p>
            <a:pPr marL="342900" lvl="1" indent="-342900" algn="ctr">
              <a:buClr>
                <a:schemeClr val="hlink"/>
              </a:buClr>
              <a:buFont typeface="Wingdings" panose="05000000000000000000" pitchFamily="2" charset="2"/>
              <a:buNone/>
              <a:defRPr/>
            </a:pPr>
            <a:endParaRPr lang="en-US" b="1" dirty="0" smtClean="0"/>
          </a:p>
          <a:p>
            <a:pPr marL="342900" lvl="1" indent="-342900">
              <a:buClr>
                <a:schemeClr val="hlink"/>
              </a:buClr>
              <a:buFont typeface="Wingdings" panose="05000000000000000000" pitchFamily="2" charset="2"/>
              <a:buNone/>
              <a:defRPr/>
            </a:pPr>
            <a:endParaRPr lang="en-US" b="1" dirty="0" smtClean="0"/>
          </a:p>
          <a:p>
            <a:pPr lvl="4">
              <a:defRPr/>
            </a:pPr>
            <a:endParaRPr lang="en-US" sz="3200" dirty="0"/>
          </a:p>
          <a:p>
            <a:pPr lvl="4">
              <a:defRPr/>
            </a:pPr>
            <a:endParaRPr lang="en-US"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1000"/>
                                        <p:tgtEl>
                                          <p:spTgt spid="33794"/>
                                        </p:tgtEl>
                                      </p:cBhvr>
                                    </p:animEffect>
                                    <p:anim calcmode="lin" valueType="num">
                                      <p:cBhvr>
                                        <p:cTn id="8" dur="1000" fill="hold"/>
                                        <p:tgtEl>
                                          <p:spTgt spid="33794"/>
                                        </p:tgtEl>
                                        <p:attrNameLst>
                                          <p:attrName>ppt_x</p:attrName>
                                        </p:attrNameLst>
                                      </p:cBhvr>
                                      <p:tavLst>
                                        <p:tav tm="0">
                                          <p:val>
                                            <p:strVal val="#ppt_x"/>
                                          </p:val>
                                        </p:tav>
                                        <p:tav tm="100000">
                                          <p:val>
                                            <p:strVal val="#ppt_x"/>
                                          </p:val>
                                        </p:tav>
                                      </p:tavLst>
                                    </p:anim>
                                    <p:anim calcmode="lin" valueType="num">
                                      <p:cBhvr>
                                        <p:cTn id="9" dur="898" decel="100000" fill="hold"/>
                                        <p:tgtEl>
                                          <p:spTgt spid="3379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379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3795">
                                            <p:txEl>
                                              <p:pRg st="0" end="0"/>
                                            </p:txEl>
                                          </p:spTgt>
                                        </p:tgtEl>
                                        <p:attrNameLst>
                                          <p:attrName>style.visibility</p:attrName>
                                        </p:attrNameLst>
                                      </p:cBhvr>
                                      <p:to>
                                        <p:strVal val="visible"/>
                                      </p:to>
                                    </p:set>
                                    <p:animEffect transition="in" filter="fade">
                                      <p:cBhvr>
                                        <p:cTn id="15" dur="1000"/>
                                        <p:tgtEl>
                                          <p:spTgt spid="33795">
                                            <p:txEl>
                                              <p:pRg st="0" end="0"/>
                                            </p:txEl>
                                          </p:spTgt>
                                        </p:tgtEl>
                                      </p:cBhvr>
                                    </p:animEffect>
                                    <p:anim calcmode="lin" valueType="num">
                                      <p:cBhvr>
                                        <p:cTn id="16"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379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3795">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33795">
                                            <p:txEl>
                                              <p:pRg st="1" end="1"/>
                                            </p:txEl>
                                          </p:spTgt>
                                        </p:tgtEl>
                                        <p:attrNameLst>
                                          <p:attrName>style.visibility</p:attrName>
                                        </p:attrNameLst>
                                      </p:cBhvr>
                                      <p:to>
                                        <p:strVal val="visible"/>
                                      </p:to>
                                    </p:set>
                                    <p:animEffect transition="in" filter="fade">
                                      <p:cBhvr>
                                        <p:cTn id="21" dur="1000"/>
                                        <p:tgtEl>
                                          <p:spTgt spid="33795">
                                            <p:txEl>
                                              <p:pRg st="1" end="1"/>
                                            </p:txEl>
                                          </p:spTgt>
                                        </p:tgtEl>
                                      </p:cBhvr>
                                    </p:animEffect>
                                    <p:anim calcmode="lin" valueType="num">
                                      <p:cBhvr>
                                        <p:cTn id="22"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33795">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33795">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33795">
                                            <p:txEl>
                                              <p:pRg st="2" end="2"/>
                                            </p:txEl>
                                          </p:spTgt>
                                        </p:tgtEl>
                                        <p:attrNameLst>
                                          <p:attrName>style.visibility</p:attrName>
                                        </p:attrNameLst>
                                      </p:cBhvr>
                                      <p:to>
                                        <p:strVal val="visible"/>
                                      </p:to>
                                    </p:set>
                                    <p:animEffect transition="in" filter="fade">
                                      <p:cBhvr>
                                        <p:cTn id="27" dur="1000"/>
                                        <p:tgtEl>
                                          <p:spTgt spid="33795">
                                            <p:txEl>
                                              <p:pRg st="2" end="2"/>
                                            </p:txEl>
                                          </p:spTgt>
                                        </p:tgtEl>
                                      </p:cBhvr>
                                    </p:animEffect>
                                    <p:anim calcmode="lin" valueType="num">
                                      <p:cBhvr>
                                        <p:cTn id="28"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33795">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33795">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33795">
                                            <p:txEl>
                                              <p:pRg st="3" end="3"/>
                                            </p:txEl>
                                          </p:spTgt>
                                        </p:tgtEl>
                                        <p:attrNameLst>
                                          <p:attrName>style.visibility</p:attrName>
                                        </p:attrNameLst>
                                      </p:cBhvr>
                                      <p:to>
                                        <p:strVal val="visible"/>
                                      </p:to>
                                    </p:set>
                                    <p:animEffect transition="in" filter="fade">
                                      <p:cBhvr>
                                        <p:cTn id="33" dur="1000"/>
                                        <p:tgtEl>
                                          <p:spTgt spid="33795">
                                            <p:txEl>
                                              <p:pRg st="3" end="3"/>
                                            </p:txEl>
                                          </p:spTgt>
                                        </p:tgtEl>
                                      </p:cBhvr>
                                    </p:animEffect>
                                    <p:anim calcmode="lin" valueType="num">
                                      <p:cBhvr>
                                        <p:cTn id="34"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33795">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3379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33795">
                                            <p:txEl>
                                              <p:pRg st="5" end="5"/>
                                            </p:txEl>
                                          </p:spTgt>
                                        </p:tgtEl>
                                        <p:attrNameLst>
                                          <p:attrName>style.visibility</p:attrName>
                                        </p:attrNameLst>
                                      </p:cBhvr>
                                      <p:to>
                                        <p:strVal val="visible"/>
                                      </p:to>
                                    </p:set>
                                    <p:animEffect transition="in" filter="fade">
                                      <p:cBhvr>
                                        <p:cTn id="41" dur="1000"/>
                                        <p:tgtEl>
                                          <p:spTgt spid="33795">
                                            <p:txEl>
                                              <p:pRg st="5" end="5"/>
                                            </p:txEl>
                                          </p:spTgt>
                                        </p:tgtEl>
                                      </p:cBhvr>
                                    </p:animEffect>
                                    <p:anim calcmode="lin" valueType="num">
                                      <p:cBhvr>
                                        <p:cTn id="42"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43" dur="898" decel="100000" fill="hold"/>
                                        <p:tgtEl>
                                          <p:spTgt spid="33795">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898"/>
                                          </p:stCondLst>
                                        </p:cTn>
                                        <p:tgtEl>
                                          <p:spTgt spid="3379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33795">
                                            <p:txEl>
                                              <p:pRg st="6" end="6"/>
                                            </p:txEl>
                                          </p:spTgt>
                                        </p:tgtEl>
                                        <p:attrNameLst>
                                          <p:attrName>style.visibility</p:attrName>
                                        </p:attrNameLst>
                                      </p:cBhvr>
                                      <p:to>
                                        <p:strVal val="visible"/>
                                      </p:to>
                                    </p:set>
                                    <p:animEffect transition="in" filter="fade">
                                      <p:cBhvr>
                                        <p:cTn id="49" dur="1000"/>
                                        <p:tgtEl>
                                          <p:spTgt spid="33795">
                                            <p:txEl>
                                              <p:pRg st="6" end="6"/>
                                            </p:txEl>
                                          </p:spTgt>
                                        </p:tgtEl>
                                      </p:cBhvr>
                                    </p:animEffect>
                                    <p:anim calcmode="lin" valueType="num">
                                      <p:cBhvr>
                                        <p:cTn id="50" dur="1000" fill="hold"/>
                                        <p:tgtEl>
                                          <p:spTgt spid="33795">
                                            <p:txEl>
                                              <p:pRg st="6" end="6"/>
                                            </p:txEl>
                                          </p:spTgt>
                                        </p:tgtEl>
                                        <p:attrNameLst>
                                          <p:attrName>ppt_x</p:attrName>
                                        </p:attrNameLst>
                                      </p:cBhvr>
                                      <p:tavLst>
                                        <p:tav tm="0">
                                          <p:val>
                                            <p:strVal val="#ppt_x"/>
                                          </p:val>
                                        </p:tav>
                                        <p:tav tm="100000">
                                          <p:val>
                                            <p:strVal val="#ppt_x"/>
                                          </p:val>
                                        </p:tav>
                                      </p:tavLst>
                                    </p:anim>
                                    <p:anim calcmode="lin" valueType="num">
                                      <p:cBhvr>
                                        <p:cTn id="51" dur="898" decel="100000" fill="hold"/>
                                        <p:tgtEl>
                                          <p:spTgt spid="33795">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898"/>
                                          </p:stCondLst>
                                        </p:cTn>
                                        <p:tgtEl>
                                          <p:spTgt spid="33795">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33795">
                                            <p:txEl>
                                              <p:pRg st="7" end="7"/>
                                            </p:txEl>
                                          </p:spTgt>
                                        </p:tgtEl>
                                        <p:attrNameLst>
                                          <p:attrName>style.visibility</p:attrName>
                                        </p:attrNameLst>
                                      </p:cBhvr>
                                      <p:to>
                                        <p:strVal val="visible"/>
                                      </p:to>
                                    </p:set>
                                    <p:animEffect transition="in" filter="fade">
                                      <p:cBhvr>
                                        <p:cTn id="55" dur="1000"/>
                                        <p:tgtEl>
                                          <p:spTgt spid="33795">
                                            <p:txEl>
                                              <p:pRg st="7" end="7"/>
                                            </p:txEl>
                                          </p:spTgt>
                                        </p:tgtEl>
                                      </p:cBhvr>
                                    </p:animEffect>
                                    <p:anim calcmode="lin" valueType="num">
                                      <p:cBhvr>
                                        <p:cTn id="56" dur="10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33795">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33795">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52400" y="6262688"/>
            <a:ext cx="8829675" cy="361950"/>
          </a:xfrm>
          <a:prstGeom prst="rect">
            <a:avLst/>
          </a:prstGeom>
          <a:solidFill>
            <a:schemeClr val="accent6">
              <a:lumMod val="50000"/>
            </a:schemeClr>
          </a:solidFill>
          <a:ln>
            <a:noFill/>
          </a:ln>
        </p:spPr>
        <p:txBody>
          <a:bodyPr>
            <a:spAutoFit/>
          </a:bodyPr>
          <a:lstStyle>
            <a:lvl1pPr>
              <a:defRPr>
                <a:solidFill>
                  <a:schemeClr val="tx1"/>
                </a:solidFill>
                <a:latin typeface="Franklin Gothic Medium" pitchFamily="34" charset="0"/>
              </a:defRPr>
            </a:lvl1pPr>
            <a:lvl2pPr marL="742950" indent="-285750">
              <a:defRPr>
                <a:solidFill>
                  <a:schemeClr val="tx1"/>
                </a:solidFill>
                <a:latin typeface="Franklin Gothic Medium" pitchFamily="34" charset="0"/>
              </a:defRPr>
            </a:lvl2pPr>
            <a:lvl3pPr marL="1143000" indent="-228600">
              <a:defRPr>
                <a:solidFill>
                  <a:schemeClr val="tx1"/>
                </a:solidFill>
                <a:latin typeface="Franklin Gothic Medium" pitchFamily="34" charset="0"/>
              </a:defRPr>
            </a:lvl3pPr>
            <a:lvl4pPr marL="1600200" indent="-228600">
              <a:defRPr>
                <a:solidFill>
                  <a:schemeClr val="tx1"/>
                </a:solidFill>
                <a:latin typeface="Franklin Gothic Medium" pitchFamily="34" charset="0"/>
              </a:defRPr>
            </a:lvl4pPr>
            <a:lvl5pPr marL="2057400" indent="-228600">
              <a:defRPr>
                <a:solidFill>
                  <a:schemeClr val="tx1"/>
                </a:solidFill>
                <a:latin typeface="Franklin Gothic Medium" pitchFamily="34" charset="0"/>
              </a:defRPr>
            </a:lvl5pPr>
            <a:lvl6pPr marL="2514600" indent="-228600" fontAlgn="base">
              <a:spcBef>
                <a:spcPct val="0"/>
              </a:spcBef>
              <a:spcAft>
                <a:spcPct val="0"/>
              </a:spcAft>
              <a:defRPr>
                <a:solidFill>
                  <a:schemeClr val="tx1"/>
                </a:solidFill>
                <a:latin typeface="Franklin Gothic Medium" pitchFamily="34" charset="0"/>
              </a:defRPr>
            </a:lvl6pPr>
            <a:lvl7pPr marL="2971800" indent="-228600" fontAlgn="base">
              <a:spcBef>
                <a:spcPct val="0"/>
              </a:spcBef>
              <a:spcAft>
                <a:spcPct val="0"/>
              </a:spcAft>
              <a:defRPr>
                <a:solidFill>
                  <a:schemeClr val="tx1"/>
                </a:solidFill>
                <a:latin typeface="Franklin Gothic Medium" pitchFamily="34" charset="0"/>
              </a:defRPr>
            </a:lvl7pPr>
            <a:lvl8pPr marL="3429000" indent="-228600" fontAlgn="base">
              <a:spcBef>
                <a:spcPct val="0"/>
              </a:spcBef>
              <a:spcAft>
                <a:spcPct val="0"/>
              </a:spcAft>
              <a:defRPr>
                <a:solidFill>
                  <a:schemeClr val="tx1"/>
                </a:solidFill>
                <a:latin typeface="Franklin Gothic Medium" pitchFamily="34" charset="0"/>
              </a:defRPr>
            </a:lvl8pPr>
            <a:lvl9pPr marL="3886200" indent="-228600" fontAlgn="base">
              <a:spcBef>
                <a:spcPct val="0"/>
              </a:spcBef>
              <a:spcAft>
                <a:spcPct val="0"/>
              </a:spcAft>
              <a:defRPr>
                <a:solidFill>
                  <a:schemeClr val="tx1"/>
                </a:solidFill>
                <a:latin typeface="Franklin Gothic Medium" pitchFamily="34" charset="0"/>
              </a:defRPr>
            </a:lvl9pPr>
          </a:lstStyle>
          <a:p>
            <a:pPr algn="ctr">
              <a:spcBef>
                <a:spcPts val="0"/>
              </a:spcBef>
              <a:spcAft>
                <a:spcPts val="0"/>
              </a:spcAft>
              <a:buClr>
                <a:srgbClr val="DD8047"/>
              </a:buClr>
              <a:buSzPct val="60000"/>
              <a:defRPr/>
            </a:pPr>
            <a:endParaRPr lang="en-US" altLang="en-US" sz="400" dirty="0" smtClean="0">
              <a:solidFill>
                <a:srgbClr val="FFFFFF"/>
              </a:solidFill>
              <a:cs typeface="Arial" charset="0"/>
            </a:endParaRPr>
          </a:p>
          <a:p>
            <a:pPr>
              <a:spcBef>
                <a:spcPts val="0"/>
              </a:spcBef>
              <a:spcAft>
                <a:spcPts val="0"/>
              </a:spcAft>
              <a:buClr>
                <a:srgbClr val="DD8047"/>
              </a:buClr>
              <a:buSzPct val="60000"/>
              <a:defRPr/>
            </a:pPr>
            <a:r>
              <a:rPr lang="en-US" altLang="en-US" sz="950" dirty="0" smtClean="0">
                <a:solidFill>
                  <a:srgbClr val="FFFFFF"/>
                </a:solidFill>
                <a:cs typeface="Arial" charset="0"/>
              </a:rPr>
              <a:t>Emily Fox    ■    JJC Research &amp; Reform Specialist     ■     May 29, 2014    ■     Jersey City Community Partnership Meeting</a:t>
            </a:r>
          </a:p>
          <a:p>
            <a:pPr algn="ctr">
              <a:spcBef>
                <a:spcPts val="0"/>
              </a:spcBef>
              <a:spcAft>
                <a:spcPts val="0"/>
              </a:spcAft>
              <a:buClr>
                <a:srgbClr val="DD8047"/>
              </a:buClr>
              <a:buSzPct val="60000"/>
              <a:defRPr/>
            </a:pPr>
            <a:endParaRPr lang="en-US" altLang="en-US" sz="400" dirty="0">
              <a:solidFill>
                <a:srgbClr val="FFFFFF"/>
              </a:solidFill>
              <a:cs typeface="Arial" charset="0"/>
            </a:endParaRPr>
          </a:p>
        </p:txBody>
      </p:sp>
      <p:sp>
        <p:nvSpPr>
          <p:cNvPr id="6" name="Subtitle 5"/>
          <p:cNvSpPr>
            <a:spLocks noGrp="1"/>
          </p:cNvSpPr>
          <p:nvPr>
            <p:ph type="subTitle" idx="1"/>
          </p:nvPr>
        </p:nvSpPr>
        <p:spPr>
          <a:xfrm>
            <a:off x="7010400" y="2052638"/>
            <a:ext cx="1981200" cy="1828800"/>
          </a:xfrm>
        </p:spPr>
        <p:txBody>
          <a:bodyPr/>
          <a:lstStyle/>
          <a:p>
            <a:pPr eaLnBrk="1" fontAlgn="auto" hangingPunct="1">
              <a:spcAft>
                <a:spcPts val="0"/>
              </a:spcAft>
              <a:defRPr/>
            </a:pPr>
            <a:r>
              <a:rPr lang="en-US" sz="7200" b="1" dirty="0" smtClean="0"/>
              <a:t>JDAI</a:t>
            </a:r>
            <a:endParaRPr lang="en-US" sz="7200" b="1" dirty="0"/>
          </a:p>
        </p:txBody>
      </p:sp>
      <p:sp>
        <p:nvSpPr>
          <p:cNvPr id="7" name="Title 6"/>
          <p:cNvSpPr>
            <a:spLocks noGrp="1"/>
          </p:cNvSpPr>
          <p:nvPr>
            <p:ph type="title"/>
          </p:nvPr>
        </p:nvSpPr>
        <p:spPr>
          <a:xfrm>
            <a:off x="457200" y="2052638"/>
            <a:ext cx="6324600" cy="1828800"/>
          </a:xfrm>
        </p:spPr>
        <p:txBody>
          <a:bodyPr/>
          <a:lstStyle/>
          <a:p>
            <a:pPr eaLnBrk="1" fontAlgn="auto" hangingPunct="1">
              <a:spcAft>
                <a:spcPts val="0"/>
              </a:spcAft>
              <a:defRPr/>
            </a:pPr>
            <a:r>
              <a:rPr lang="en-US" b="1" dirty="0" smtClean="0"/>
              <a:t>New jersey juvenile justice reform</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Presentation overview</a:t>
            </a:r>
            <a:endParaRPr lang="en-US" dirty="0"/>
          </a:p>
        </p:txBody>
      </p:sp>
      <p:sp>
        <p:nvSpPr>
          <p:cNvPr id="23555" name="TextBox 3"/>
          <p:cNvSpPr txBox="1">
            <a:spLocks noChangeArrowheads="1"/>
          </p:cNvSpPr>
          <p:nvPr/>
        </p:nvSpPr>
        <p:spPr bwMode="auto">
          <a:xfrm>
            <a:off x="533400" y="1905000"/>
            <a:ext cx="8001000"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eaLnBrk="1" hangingPunct="1">
              <a:spcBef>
                <a:spcPts val="2200"/>
              </a:spcBef>
              <a:buClrTx/>
              <a:buFont typeface="Franklin Gothic Medium" panose="020B0603020102020204" pitchFamily="34" charset="0"/>
              <a:buAutoNum type="arabicPeriod"/>
            </a:pPr>
            <a:r>
              <a:rPr lang="en-US" altLang="en-US" sz="2400">
                <a:solidFill>
                  <a:schemeClr val="tx1"/>
                </a:solidFill>
              </a:rPr>
              <a:t>Genesis of JDAI in NJ.</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JDAI objectives and 8 core strategies.</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Status of JDAI in Hudson County.</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Community Outreach Subcommittee.</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Why Greenville and Bergen-Lafayette?</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Q&amp;A discussion.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Genesis of </a:t>
            </a:r>
            <a:r>
              <a:rPr lang="en-US" dirty="0" err="1" smtClean="0"/>
              <a:t>jdai</a:t>
            </a:r>
            <a:r>
              <a:rPr lang="en-US" dirty="0" smtClean="0"/>
              <a:t> in new jersey</a:t>
            </a:r>
            <a:endParaRPr lang="en-US" dirty="0"/>
          </a:p>
        </p:txBody>
      </p:sp>
      <p:graphicFrame>
        <p:nvGraphicFramePr>
          <p:cNvPr id="11" name="Content Placeholder 10"/>
          <p:cNvGraphicFramePr>
            <a:graphicFrameLocks noGrp="1"/>
          </p:cNvGraphicFramePr>
          <p:nvPr>
            <p:ph sz="half" idx="1"/>
          </p:nvPr>
        </p:nvGraphicFramePr>
        <p:xfrm>
          <a:off x="457200" y="1827599"/>
          <a:ext cx="2971800" cy="433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457200" y="1981200"/>
            <a:ext cx="2971800" cy="461963"/>
          </a:xfrm>
          <a:prstGeom prst="rect">
            <a:avLst/>
          </a:prstGeom>
          <a:noFill/>
        </p:spPr>
        <p:txBody>
          <a:bodyPr>
            <a:spAutoFit/>
          </a:bodyPr>
          <a:lstStyle/>
          <a:p>
            <a:pPr algn="ctr">
              <a:defRPr/>
            </a:pPr>
            <a:r>
              <a:rPr lang="en-US" sz="2400" spc="150" dirty="0">
                <a:solidFill>
                  <a:schemeClr val="tx2"/>
                </a:solidFill>
                <a:latin typeface="+mn-lt"/>
                <a:cs typeface="+mn-cs"/>
              </a:rPr>
              <a:t>1993 – 2002</a:t>
            </a:r>
          </a:p>
        </p:txBody>
      </p:sp>
      <p:sp>
        <p:nvSpPr>
          <p:cNvPr id="24581" name="TextBox 12"/>
          <p:cNvSpPr txBox="1">
            <a:spLocks noChangeArrowheads="1"/>
          </p:cNvSpPr>
          <p:nvPr/>
        </p:nvSpPr>
        <p:spPr bwMode="auto">
          <a:xfrm>
            <a:off x="1371600" y="4997450"/>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algn="ctr" eaLnBrk="1" hangingPunct="1">
              <a:spcBef>
                <a:spcPct val="0"/>
              </a:spcBef>
              <a:buClrTx/>
              <a:buFontTx/>
              <a:buNone/>
            </a:pPr>
            <a:r>
              <a:rPr lang="en-US" altLang="en-US" sz="1800" b="1">
                <a:solidFill>
                  <a:schemeClr val="bg1"/>
                </a:solidFill>
              </a:rPr>
              <a:t>24.7%</a:t>
            </a:r>
          </a:p>
        </p:txBody>
      </p:sp>
      <p:sp>
        <p:nvSpPr>
          <p:cNvPr id="24582" name="TextBox 13"/>
          <p:cNvSpPr txBox="1">
            <a:spLocks noChangeArrowheads="1"/>
          </p:cNvSpPr>
          <p:nvPr/>
        </p:nvSpPr>
        <p:spPr bwMode="auto">
          <a:xfrm>
            <a:off x="1638300" y="3140075"/>
            <a:ext cx="838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algn="ctr" eaLnBrk="1" hangingPunct="1">
              <a:spcBef>
                <a:spcPct val="0"/>
              </a:spcBef>
              <a:buClrTx/>
              <a:buFontTx/>
              <a:buNone/>
            </a:pPr>
            <a:r>
              <a:rPr lang="en-US" altLang="en-US" sz="1800" b="1">
                <a:solidFill>
                  <a:schemeClr val="bg1"/>
                </a:solidFill>
              </a:rPr>
              <a:t>37.7%</a:t>
            </a:r>
          </a:p>
        </p:txBody>
      </p:sp>
      <p:cxnSp>
        <p:nvCxnSpPr>
          <p:cNvPr id="26" name="Straight Arrow Connector 25"/>
          <p:cNvCxnSpPr/>
          <p:nvPr/>
        </p:nvCxnSpPr>
        <p:spPr>
          <a:xfrm>
            <a:off x="3429000" y="3810000"/>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aphicFrame>
        <p:nvGraphicFramePr>
          <p:cNvPr id="27" name="Content Placeholder 10"/>
          <p:cNvGraphicFramePr>
            <a:graphicFrameLocks noGrp="1"/>
          </p:cNvGraphicFramePr>
          <p:nvPr>
            <p:ph sz="half" idx="1"/>
          </p:nvPr>
        </p:nvGraphicFramePr>
        <p:xfrm>
          <a:off x="3657600" y="1828800"/>
          <a:ext cx="1905000" cy="43319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8" name="Rectangle 27"/>
          <p:cNvSpPr/>
          <p:nvPr/>
        </p:nvSpPr>
        <p:spPr>
          <a:xfrm>
            <a:off x="3670300" y="1981200"/>
            <a:ext cx="1892300" cy="461963"/>
          </a:xfrm>
          <a:prstGeom prst="rect">
            <a:avLst/>
          </a:prstGeom>
        </p:spPr>
        <p:txBody>
          <a:bodyPr>
            <a:spAutoFit/>
          </a:bodyPr>
          <a:lstStyle/>
          <a:p>
            <a:pPr algn="ctr">
              <a:defRPr/>
            </a:pPr>
            <a:r>
              <a:rPr lang="en-US" sz="2400" spc="150" dirty="0">
                <a:solidFill>
                  <a:schemeClr val="tx2"/>
                </a:solidFill>
                <a:cs typeface="Arial" charset="0"/>
              </a:rPr>
              <a:t>1996</a:t>
            </a:r>
          </a:p>
        </p:txBody>
      </p:sp>
      <p:pic>
        <p:nvPicPr>
          <p:cNvPr id="11269" name="Picture 5" descr="C:\Users\jjchei2\AppData\Local\Microsoft\Windows\Temporary Internet Files\Content.IE5\P18NCY2L\MC900290925[1].wmf"/>
          <p:cNvPicPr>
            <a:picLocks noChangeAspect="1" noChangeArrowheads="1"/>
          </p:cNvPicPr>
          <p:nvPr/>
        </p:nvPicPr>
        <p:blipFill>
          <a:blip r:embed="rId12"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rcRect/>
          <a:stretch>
            <a:fillRect/>
          </a:stretch>
        </p:blipFill>
        <p:spPr bwMode="auto">
          <a:xfrm>
            <a:off x="4695415" y="2578984"/>
            <a:ext cx="713686" cy="74500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descr="C:\Users\jjchei2\AppData\Local\Microsoft\Windows\Temporary Internet Files\Content.IE5\P18NCY2L\MC900290925[1].wmf"/>
          <p:cNvPicPr>
            <a:picLocks noChangeAspect="1" noChangeArrowheads="1"/>
          </p:cNvPicPr>
          <p:nvPr/>
        </p:nvPicPr>
        <p:blipFill>
          <a:blip r:embed="rId12"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rcRect/>
          <a:stretch>
            <a:fillRect/>
          </a:stretch>
        </p:blipFill>
        <p:spPr bwMode="auto">
          <a:xfrm>
            <a:off x="3817306" y="2578984"/>
            <a:ext cx="713685" cy="74500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5" descr="C:\Users\jjchei2\AppData\Local\Microsoft\Windows\Temporary Internet Files\Content.IE5\P18NCY2L\MC900290925[1].wmf"/>
          <p:cNvPicPr>
            <a:picLocks noChangeAspect="1" noChangeArrowheads="1"/>
          </p:cNvPicPr>
          <p:nvPr/>
        </p:nvPicPr>
        <p:blipFill>
          <a:blip r:embed="rId12"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rcRect/>
          <a:stretch>
            <a:fillRect/>
          </a:stretch>
        </p:blipFill>
        <p:spPr bwMode="auto">
          <a:xfrm>
            <a:off x="4413107" y="3508654"/>
            <a:ext cx="713685" cy="745004"/>
          </a:xfrm>
          <a:prstGeom prst="rect">
            <a:avLst/>
          </a:prstGeom>
          <a:noFill/>
          <a:extLst>
            <a:ext uri="{909E8E84-426E-40DD-AFC4-6F175D3DCCD1}">
              <a14:hiddenFill xmlns:a14="http://schemas.microsoft.com/office/drawing/2010/main">
                <a:solidFill>
                  <a:srgbClr val="FFFFFF"/>
                </a:solidFill>
              </a14:hiddenFill>
            </a:ext>
          </a:extLst>
        </p:spPr>
      </p:pic>
      <p:pic>
        <p:nvPicPr>
          <p:cNvPr id="24589" name="Picture 7" descr="C:\Users\jjchei2\AppData\Local\Microsoft\Windows\Temporary Internet Files\Content.IE5\1R957ZPH\MC900431631[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24288" y="4198938"/>
            <a:ext cx="871537"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7" descr="C:\Users\jjchei2\AppData\Local\Microsoft\Windows\Temporary Internet Files\Content.IE5\1R957ZPH\MC900431631[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02075" y="5183188"/>
            <a:ext cx="871538"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7" descr="C:\Users\jjchei2\AppData\Local\Microsoft\Windows\Temporary Internet Files\Content.IE5\1R957ZPH\MC900431631[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91063" y="4648200"/>
            <a:ext cx="871537"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9" name="Content Placeholder 10"/>
          <p:cNvGraphicFramePr>
            <a:graphicFrameLocks noGrp="1"/>
          </p:cNvGraphicFramePr>
          <p:nvPr>
            <p:ph sz="half" idx="1"/>
          </p:nvPr>
        </p:nvGraphicFramePr>
        <p:xfrm>
          <a:off x="5778500" y="1828800"/>
          <a:ext cx="2971800" cy="43319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cxnSp>
        <p:nvCxnSpPr>
          <p:cNvPr id="50" name="Straight Arrow Connector 49"/>
          <p:cNvCxnSpPr/>
          <p:nvPr/>
        </p:nvCxnSpPr>
        <p:spPr>
          <a:xfrm>
            <a:off x="5562600" y="3835400"/>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5791200" y="1981200"/>
            <a:ext cx="2971800" cy="461963"/>
          </a:xfrm>
          <a:prstGeom prst="rect">
            <a:avLst/>
          </a:prstGeom>
          <a:noFill/>
        </p:spPr>
        <p:txBody>
          <a:bodyPr>
            <a:spAutoFit/>
          </a:bodyPr>
          <a:lstStyle/>
          <a:p>
            <a:pPr algn="ctr">
              <a:defRPr/>
            </a:pPr>
            <a:r>
              <a:rPr lang="en-US" sz="2400" spc="150" dirty="0">
                <a:solidFill>
                  <a:schemeClr val="tx2"/>
                </a:solidFill>
                <a:latin typeface="+mn-lt"/>
                <a:cs typeface="+mn-cs"/>
              </a:rPr>
              <a:t>2002</a:t>
            </a:r>
          </a:p>
        </p:txBody>
      </p:sp>
      <p:pic>
        <p:nvPicPr>
          <p:cNvPr id="11272"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065" y="262070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547510" y="2682060"/>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905955" y="2760880"/>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277100" y="2849564"/>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35545" y="295148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973165" y="3493958"/>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331610" y="3575948"/>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705600" y="365444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064045" y="374250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422490" y="3810000"/>
            <a:ext cx="716890" cy="873252"/>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p:cNvSpPr txBox="1"/>
          <p:nvPr/>
        </p:nvSpPr>
        <p:spPr>
          <a:xfrm>
            <a:off x="5791200" y="4997450"/>
            <a:ext cx="2971800" cy="923925"/>
          </a:xfrm>
          <a:prstGeom prst="rect">
            <a:avLst/>
          </a:prstGeom>
          <a:noFill/>
        </p:spPr>
        <p:txBody>
          <a:bodyPr>
            <a:spAutoFit/>
          </a:bodyPr>
          <a:lstStyle/>
          <a:p>
            <a:pPr algn="ctr">
              <a:defRPr/>
            </a:pPr>
            <a:r>
              <a:rPr lang="en-US" spc="150" dirty="0">
                <a:latin typeface="+mn-lt"/>
                <a:cs typeface="+mn-cs"/>
              </a:rPr>
              <a:t>Overcrowded facilities operated at</a:t>
            </a:r>
          </a:p>
          <a:p>
            <a:pPr algn="ctr">
              <a:defRPr/>
            </a:pPr>
            <a:r>
              <a:rPr lang="en-US" b="1" u="sng" spc="150" dirty="0">
                <a:latin typeface="+mn-lt"/>
                <a:cs typeface="+mn-cs"/>
              </a:rPr>
              <a:t>122% - 223%</a:t>
            </a:r>
            <a:r>
              <a:rPr lang="en-US" b="1" spc="150" dirty="0">
                <a:latin typeface="+mn-lt"/>
                <a:cs typeface="+mn-cs"/>
              </a:rPr>
              <a:t> </a:t>
            </a:r>
            <a:r>
              <a:rPr lang="en-US" spc="150" dirty="0">
                <a:latin typeface="+mn-lt"/>
                <a:cs typeface="+mn-cs"/>
              </a:rPr>
              <a:t>capacity.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3200" dirty="0" smtClean="0">
                <a:effectLst>
                  <a:outerShdw blurRad="38100" dist="38100" dir="2700000" algn="tl">
                    <a:srgbClr val="000000">
                      <a:alpha val="43137"/>
                    </a:srgbClr>
                  </a:outerShdw>
                </a:effectLst>
              </a:rPr>
              <a:t>The “objective </a:t>
            </a:r>
            <a:r>
              <a:rPr lang="en-US" sz="3200" dirty="0">
                <a:effectLst>
                  <a:outerShdw blurRad="38100" dist="38100" dir="2700000" algn="tl">
                    <a:srgbClr val="000000">
                      <a:alpha val="43137"/>
                    </a:srgbClr>
                  </a:outerShdw>
                </a:effectLst>
              </a:rPr>
              <a:t>of detention is </a:t>
            </a:r>
            <a:r>
              <a:rPr lang="en-US" sz="3200" dirty="0" smtClean="0">
                <a:effectLst>
                  <a:outerShdw blurRad="38100" dist="38100" dir="2700000" algn="tl">
                    <a:srgbClr val="000000">
                      <a:alpha val="43137"/>
                    </a:srgbClr>
                  </a:outerShdw>
                </a:effectLst>
              </a:rPr>
              <a:t>to provide </a:t>
            </a:r>
            <a:r>
              <a:rPr lang="en-US" sz="3200" dirty="0">
                <a:effectLst>
                  <a:outerShdw blurRad="38100" dist="38100" dir="2700000" algn="tl">
                    <a:srgbClr val="000000">
                      <a:alpha val="43137"/>
                    </a:srgbClr>
                  </a:outerShdw>
                </a:effectLst>
              </a:rPr>
              <a:t>secure custody for those juveniles who are deemed a threat to the physical safety of </a:t>
            </a:r>
            <a:r>
              <a:rPr lang="en-US" sz="3200" dirty="0" smtClean="0">
                <a:effectLst>
                  <a:outerShdw blurRad="38100" dist="38100" dir="2700000" algn="tl">
                    <a:srgbClr val="000000">
                      <a:alpha val="43137"/>
                    </a:srgbClr>
                  </a:outerShdw>
                </a:effectLst>
              </a:rPr>
              <a:t>the community </a:t>
            </a:r>
            <a:r>
              <a:rPr lang="en-US" sz="3200" dirty="0">
                <a:effectLst>
                  <a:outerShdw blurRad="38100" dist="38100" dir="2700000" algn="tl">
                    <a:srgbClr val="000000">
                      <a:alpha val="43137"/>
                    </a:srgbClr>
                  </a:outerShdw>
                </a:effectLst>
              </a:rPr>
              <a:t>and/or whose confinement is necessary to insure their presence at the next </a:t>
            </a:r>
            <a:r>
              <a:rPr lang="en-US" sz="3200" dirty="0" smtClean="0">
                <a:effectLst>
                  <a:outerShdw blurRad="38100" dist="38100" dir="2700000" algn="tl">
                    <a:srgbClr val="000000">
                      <a:alpha val="43137"/>
                    </a:srgbClr>
                  </a:outerShdw>
                </a:effectLst>
              </a:rPr>
              <a:t>court hearing</a:t>
            </a:r>
            <a:r>
              <a:rPr lang="en-US" sz="3200" dirty="0">
                <a:effectLst>
                  <a:outerShdw blurRad="38100" dist="38100" dir="2700000" algn="tl">
                    <a:srgbClr val="000000">
                      <a:alpha val="43137"/>
                    </a:srgbClr>
                  </a:outerShdw>
                </a:effectLst>
              </a:rPr>
              <a:t>” (N.J.A.C. 13:92-1.3).</a:t>
            </a:r>
          </a:p>
        </p:txBody>
      </p:sp>
      <p:sp>
        <p:nvSpPr>
          <p:cNvPr id="3" name="Title 2"/>
          <p:cNvSpPr>
            <a:spLocks noGrp="1"/>
          </p:cNvSpPr>
          <p:nvPr>
            <p:ph type="title"/>
          </p:nvPr>
        </p:nvSpPr>
        <p:spPr/>
        <p:txBody>
          <a:bodyPr/>
          <a:lstStyle/>
          <a:p>
            <a:pPr>
              <a:defRPr/>
            </a:pPr>
            <a:r>
              <a:rPr lang="en-US" dirty="0" smtClean="0"/>
              <a:t>What is the purpose of detention?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407400" cy="4406900"/>
          </a:xfrm>
        </p:spPr>
        <p:txBody>
          <a:bodyPr>
            <a:noAutofit/>
          </a:bodyPr>
          <a:lstStyle/>
          <a:p>
            <a:pPr>
              <a:lnSpc>
                <a:spcPct val="120000"/>
              </a:lnSpc>
              <a:defRPr/>
            </a:pPr>
            <a:r>
              <a:rPr lang="en-US" sz="1800" dirty="0" smtClean="0"/>
              <a:t>Detention doesn’t work as a deterrent (the greatest predictor of recidivism is prior incarceration)</a:t>
            </a:r>
          </a:p>
          <a:p>
            <a:pPr>
              <a:defRPr/>
            </a:pPr>
            <a:r>
              <a:rPr lang="en-US" sz="1800" dirty="0" smtClean="0"/>
              <a:t>Congregating delinquent youth together negatively affects their behavior and increases their chances of reoffending</a:t>
            </a:r>
          </a:p>
          <a:p>
            <a:pPr>
              <a:defRPr/>
            </a:pPr>
            <a:r>
              <a:rPr lang="en-US" sz="1800" dirty="0" smtClean="0"/>
              <a:t>Detained youth are more likely to get deeper involved in the justice system</a:t>
            </a:r>
          </a:p>
          <a:p>
            <a:pPr>
              <a:defRPr/>
            </a:pPr>
            <a:r>
              <a:rPr lang="en-US" sz="1800" dirty="0" smtClean="0"/>
              <a:t>There is little relationship between detention and community crime rates</a:t>
            </a:r>
          </a:p>
          <a:p>
            <a:pPr>
              <a:defRPr/>
            </a:pPr>
            <a:r>
              <a:rPr lang="en-US" sz="1800" dirty="0" smtClean="0"/>
              <a:t>Detention can slow or disrupt the natural process of “aging out of delinquency”</a:t>
            </a:r>
          </a:p>
          <a:p>
            <a:pPr>
              <a:lnSpc>
                <a:spcPct val="170000"/>
              </a:lnSpc>
              <a:defRPr/>
            </a:pPr>
            <a:r>
              <a:rPr lang="en-US" sz="1800" dirty="0" smtClean="0"/>
              <a:t>Detention makes mentally ill children worse</a:t>
            </a:r>
          </a:p>
          <a:p>
            <a:pPr>
              <a:lnSpc>
                <a:spcPct val="170000"/>
              </a:lnSpc>
              <a:defRPr/>
            </a:pPr>
            <a:r>
              <a:rPr lang="en-US" sz="1800" dirty="0" smtClean="0"/>
              <a:t>Detained special needs children often don’t return to school</a:t>
            </a:r>
          </a:p>
          <a:p>
            <a:pPr>
              <a:lnSpc>
                <a:spcPct val="170000"/>
              </a:lnSpc>
              <a:defRPr/>
            </a:pPr>
            <a:r>
              <a:rPr lang="en-US" sz="1800" dirty="0" smtClean="0"/>
              <a:t>Detention is expensive and not cost-effective</a:t>
            </a:r>
            <a:endParaRPr lang="en-US" sz="1800" dirty="0"/>
          </a:p>
        </p:txBody>
      </p:sp>
      <p:sp>
        <p:nvSpPr>
          <p:cNvPr id="3" name="Title 2"/>
          <p:cNvSpPr>
            <a:spLocks noGrp="1"/>
          </p:cNvSpPr>
          <p:nvPr>
            <p:ph type="title"/>
          </p:nvPr>
        </p:nvSpPr>
        <p:spPr/>
        <p:txBody>
          <a:bodyPr/>
          <a:lstStyle/>
          <a:p>
            <a:pPr>
              <a:defRPr/>
            </a:pPr>
            <a:r>
              <a:rPr lang="en-US" dirty="0" smtClean="0"/>
              <a:t>What are the dangers of detention?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4450" indent="0" eaLnBrk="1" hangingPunct="1">
              <a:spcBef>
                <a:spcPts val="0"/>
              </a:spcBef>
              <a:buFont typeface="Wingdings 2" panose="05020102010507070707" pitchFamily="18" charset="2"/>
              <a:buNone/>
              <a:defRPr/>
            </a:pPr>
            <a:r>
              <a:rPr lang="en-US" sz="2400" spc="0" dirty="0" smtClean="0">
                <a:solidFill>
                  <a:schemeClr val="tx1"/>
                </a:solidFill>
                <a:cs typeface="Arial" charset="0"/>
              </a:rPr>
              <a:t>The </a:t>
            </a:r>
            <a:r>
              <a:rPr lang="en-US" sz="2400" spc="0" dirty="0">
                <a:solidFill>
                  <a:schemeClr val="tx1"/>
                </a:solidFill>
                <a:cs typeface="Arial" charset="0"/>
              </a:rPr>
              <a:t>purpose of JDAI is to demonstrate that sites can safely reduce reliance on secure </a:t>
            </a:r>
            <a:r>
              <a:rPr lang="en-US" sz="2400" spc="0" dirty="0" smtClean="0">
                <a:solidFill>
                  <a:schemeClr val="tx1"/>
                </a:solidFill>
                <a:cs typeface="Arial" charset="0"/>
              </a:rPr>
              <a:t>detention, with the objective to:</a:t>
            </a:r>
            <a:endParaRPr lang="en-US" sz="2400" spc="0" dirty="0">
              <a:solidFill>
                <a:schemeClr val="tx1"/>
              </a:solidFill>
              <a:cs typeface="Arial" charset="0"/>
            </a:endParaRPr>
          </a:p>
          <a:p>
            <a:pPr eaLnBrk="1" hangingPunct="1">
              <a:spcBef>
                <a:spcPts val="2400"/>
              </a:spcBef>
              <a:defRPr/>
            </a:pPr>
            <a:r>
              <a:rPr lang="en-US" sz="1800" dirty="0"/>
              <a:t>Eliminate</a:t>
            </a:r>
            <a:r>
              <a:rPr lang="en-US" sz="1800" dirty="0" smtClean="0"/>
              <a:t> the inappropriate or unnecessary use of secure detention; </a:t>
            </a:r>
          </a:p>
          <a:p>
            <a:pPr eaLnBrk="1" hangingPunct="1">
              <a:spcBef>
                <a:spcPts val="2400"/>
              </a:spcBef>
              <a:defRPr/>
            </a:pPr>
            <a:r>
              <a:rPr lang="en-US" sz="1800" dirty="0"/>
              <a:t>Minimize</a:t>
            </a:r>
            <a:r>
              <a:rPr lang="en-US" sz="1800" dirty="0" smtClean="0"/>
              <a:t> re-arrest and failure-to-appear rates pending adjudication;</a:t>
            </a:r>
          </a:p>
          <a:p>
            <a:pPr eaLnBrk="1" hangingPunct="1">
              <a:spcBef>
                <a:spcPts val="2400"/>
              </a:spcBef>
              <a:defRPr/>
            </a:pPr>
            <a:r>
              <a:rPr lang="en-US" sz="1800" dirty="0"/>
              <a:t>Ensure</a:t>
            </a:r>
            <a:r>
              <a:rPr lang="en-US" sz="1800" dirty="0" smtClean="0"/>
              <a:t> </a:t>
            </a:r>
            <a:r>
              <a:rPr lang="en-US" sz="1800" dirty="0"/>
              <a:t>appropriate</a:t>
            </a:r>
            <a:r>
              <a:rPr lang="en-US" sz="1800" dirty="0" smtClean="0"/>
              <a:t> conditions of confinement in secure facilities; </a:t>
            </a:r>
          </a:p>
          <a:p>
            <a:pPr eaLnBrk="1" hangingPunct="1">
              <a:spcBef>
                <a:spcPts val="2400"/>
              </a:spcBef>
              <a:defRPr/>
            </a:pPr>
            <a:r>
              <a:rPr lang="en-US" sz="1800" dirty="0"/>
              <a:t>Redirect</a:t>
            </a:r>
            <a:r>
              <a:rPr lang="en-US" sz="1800" dirty="0" smtClean="0"/>
              <a:t> public finances to sustain successful reforms; and </a:t>
            </a:r>
          </a:p>
          <a:p>
            <a:pPr eaLnBrk="1" hangingPunct="1">
              <a:spcBef>
                <a:spcPts val="2400"/>
              </a:spcBef>
              <a:defRPr/>
            </a:pPr>
            <a:r>
              <a:rPr lang="en-US" sz="1800" dirty="0"/>
              <a:t>Reduce</a:t>
            </a:r>
            <a:r>
              <a:rPr lang="en-US" sz="1800" dirty="0" smtClean="0"/>
              <a:t> racial and ethnic disparities.</a:t>
            </a:r>
          </a:p>
        </p:txBody>
      </p:sp>
      <p:sp>
        <p:nvSpPr>
          <p:cNvPr id="3" name="Title 2"/>
          <p:cNvSpPr>
            <a:spLocks noGrp="1"/>
          </p:cNvSpPr>
          <p:nvPr>
            <p:ph type="title"/>
          </p:nvPr>
        </p:nvSpPr>
        <p:spPr/>
        <p:txBody>
          <a:bodyPr/>
          <a:lstStyle/>
          <a:p>
            <a:pPr eaLnBrk="1" hangingPunct="1">
              <a:defRPr/>
            </a:pPr>
            <a:r>
              <a:rPr lang="en-US" dirty="0" err="1" smtClean="0"/>
              <a:t>Jdai</a:t>
            </a:r>
            <a:r>
              <a:rPr lang="en-US" dirty="0" smtClean="0"/>
              <a:t> – what is the objective?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err="1" smtClean="0"/>
              <a:t>Jdai</a:t>
            </a:r>
            <a:r>
              <a:rPr lang="en-US" dirty="0" smtClean="0"/>
              <a:t> </a:t>
            </a:r>
            <a:r>
              <a:rPr lang="en-US" sz="4800" b="1" dirty="0" smtClean="0"/>
              <a:t>8</a:t>
            </a:r>
            <a:r>
              <a:rPr lang="en-US" dirty="0" smtClean="0"/>
              <a:t> core strategies</a:t>
            </a:r>
            <a:endParaRPr lang="en-US" dirty="0"/>
          </a:p>
        </p:txBody>
      </p:sp>
      <p:sp>
        <p:nvSpPr>
          <p:cNvPr id="5" name="Content Placeholder 1"/>
          <p:cNvSpPr>
            <a:spLocks noGrp="1"/>
          </p:cNvSpPr>
          <p:nvPr>
            <p:ph idx="1"/>
          </p:nvPr>
        </p:nvSpPr>
        <p:spPr>
          <a:xfrm>
            <a:off x="381000" y="1719263"/>
            <a:ext cx="8407400" cy="4910137"/>
          </a:xfrm>
        </p:spPr>
        <p:txBody>
          <a:bodyPr>
            <a:normAutofit fontScale="92500" lnSpcReduction="10000"/>
          </a:bodyPr>
          <a:lstStyle/>
          <a:p>
            <a:pPr marL="44450" indent="0" eaLnBrk="1" hangingPunct="1">
              <a:spcBef>
                <a:spcPts val="1200"/>
              </a:spcBef>
              <a:buFont typeface="Wingdings 2" panose="05020102010507070707" pitchFamily="18" charset="2"/>
              <a:buNone/>
              <a:defRPr/>
            </a:pPr>
            <a:r>
              <a:rPr lang="en-US" sz="2600" spc="0" dirty="0" smtClean="0">
                <a:solidFill>
                  <a:schemeClr val="tx1"/>
                </a:solidFill>
                <a:cs typeface="Arial" charset="0"/>
              </a:rPr>
              <a:t>Local sites/counties pursue </a:t>
            </a:r>
            <a:r>
              <a:rPr lang="en-US" sz="2600" spc="0" dirty="0">
                <a:solidFill>
                  <a:schemeClr val="tx1"/>
                </a:solidFill>
                <a:cs typeface="Arial" charset="0"/>
              </a:rPr>
              <a:t>eight interrelated core strategies to accomplish </a:t>
            </a:r>
            <a:r>
              <a:rPr lang="en-US" sz="2600" spc="0" dirty="0" smtClean="0">
                <a:solidFill>
                  <a:schemeClr val="tx1"/>
                </a:solidFill>
                <a:cs typeface="Arial" charset="0"/>
              </a:rPr>
              <a:t>the JDAI objectives</a:t>
            </a:r>
            <a:r>
              <a:rPr lang="en-US" sz="2600" spc="0" dirty="0">
                <a:solidFill>
                  <a:schemeClr val="tx1"/>
                </a:solidFill>
                <a:cs typeface="Arial" charset="0"/>
              </a:rPr>
              <a:t>.</a:t>
            </a:r>
          </a:p>
          <a:p>
            <a:pPr marL="44450" indent="0" eaLnBrk="1" hangingPunct="1">
              <a:spcBef>
                <a:spcPts val="0"/>
              </a:spcBef>
              <a:buFont typeface="Wingdings 2" panose="05020102010507070707" pitchFamily="18" charset="2"/>
              <a:buNone/>
              <a:defRPr/>
            </a:pPr>
            <a:endParaRPr lang="en-US" sz="1500" spc="0" dirty="0">
              <a:solidFill>
                <a:schemeClr val="tx1"/>
              </a:solidFill>
              <a:cs typeface="Arial" charset="0"/>
            </a:endParaRPr>
          </a:p>
          <a:p>
            <a:pPr marL="387350" indent="-342900" eaLnBrk="1" hangingPunct="1">
              <a:spcBef>
                <a:spcPts val="0"/>
              </a:spcBef>
              <a:buFont typeface="+mj-lt"/>
              <a:buAutoNum type="arabicPeriod"/>
              <a:defRPr/>
            </a:pPr>
            <a:r>
              <a:rPr lang="en-US" sz="1900" dirty="0" smtClean="0"/>
              <a:t>Collaboration and leadership;</a:t>
            </a:r>
            <a:endParaRPr lang="en-US" sz="1900" dirty="0"/>
          </a:p>
          <a:p>
            <a:pPr marL="387350" indent="-342900" eaLnBrk="1" hangingPunct="1">
              <a:spcBef>
                <a:spcPts val="2000"/>
              </a:spcBef>
              <a:buFont typeface="+mj-lt"/>
              <a:buAutoNum type="arabicPeriod"/>
              <a:defRPr/>
            </a:pPr>
            <a:r>
              <a:rPr lang="en-US" sz="1900" dirty="0" smtClean="0"/>
              <a:t>Use of accurate data;</a:t>
            </a:r>
            <a:endParaRPr lang="en-US" sz="1900" dirty="0"/>
          </a:p>
          <a:p>
            <a:pPr marL="387350" indent="-342900" eaLnBrk="1" hangingPunct="1">
              <a:spcBef>
                <a:spcPts val="2000"/>
              </a:spcBef>
              <a:buFont typeface="+mj-lt"/>
              <a:buAutoNum type="arabicPeriod"/>
              <a:defRPr/>
            </a:pPr>
            <a:r>
              <a:rPr lang="en-US" sz="1900" dirty="0" smtClean="0"/>
              <a:t>Objective admissions criteria and instruments;</a:t>
            </a:r>
            <a:endParaRPr lang="en-US" sz="1900" dirty="0"/>
          </a:p>
          <a:p>
            <a:pPr marL="387350" indent="-342900" eaLnBrk="1" hangingPunct="1">
              <a:spcBef>
                <a:spcPts val="2000"/>
              </a:spcBef>
              <a:buFont typeface="+mj-lt"/>
              <a:buAutoNum type="arabicPeriod"/>
              <a:defRPr/>
            </a:pPr>
            <a:r>
              <a:rPr lang="en-US" sz="1900" dirty="0"/>
              <a:t>New or enhanced non-secure alternatives to detention;</a:t>
            </a:r>
          </a:p>
          <a:p>
            <a:pPr marL="387350" indent="-342900" eaLnBrk="1" hangingPunct="1">
              <a:spcBef>
                <a:spcPts val="2000"/>
              </a:spcBef>
              <a:buFont typeface="+mj-lt"/>
              <a:buAutoNum type="arabicPeriod"/>
              <a:defRPr/>
            </a:pPr>
            <a:r>
              <a:rPr lang="en-US" sz="1900" dirty="0"/>
              <a:t>Case processing reforms;</a:t>
            </a:r>
          </a:p>
          <a:p>
            <a:pPr marL="387350" indent="-342900" eaLnBrk="1" hangingPunct="1">
              <a:spcBef>
                <a:spcPts val="2000"/>
              </a:spcBef>
              <a:buFont typeface="+mj-lt"/>
              <a:buAutoNum type="arabicPeriod"/>
              <a:defRPr/>
            </a:pPr>
            <a:r>
              <a:rPr lang="en-US" sz="1900" dirty="0"/>
              <a:t>Special detention cases;</a:t>
            </a:r>
          </a:p>
          <a:p>
            <a:pPr marL="387350" indent="-342900" eaLnBrk="1" hangingPunct="1">
              <a:spcBef>
                <a:spcPts val="2000"/>
              </a:spcBef>
              <a:buFont typeface="+mj-lt"/>
              <a:buAutoNum type="arabicPeriod"/>
              <a:defRPr/>
            </a:pPr>
            <a:r>
              <a:rPr lang="en-US" sz="1900" dirty="0"/>
              <a:t>Reducing racial disparities; and</a:t>
            </a:r>
          </a:p>
          <a:p>
            <a:pPr marL="387350" indent="-342900" eaLnBrk="1" hangingPunct="1">
              <a:spcBef>
                <a:spcPts val="2000"/>
              </a:spcBef>
              <a:buFont typeface="+mj-lt"/>
              <a:buAutoNum type="arabicPeriod"/>
              <a:defRPr/>
            </a:pPr>
            <a:r>
              <a:rPr lang="en-US" sz="1900" dirty="0"/>
              <a:t>Improving conditions of confinement.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t>New jersey as a “model state”</a:t>
            </a:r>
            <a:endParaRPr lang="en-US" dirty="0"/>
          </a:p>
        </p:txBody>
      </p:sp>
      <p:pic>
        <p:nvPicPr>
          <p:cNvPr id="9" name="Content Placeholder 8"/>
          <p:cNvPicPr>
            <a:picLocks noGrp="1" noChangeAspect="1"/>
          </p:cNvPicPr>
          <p:nvPr>
            <p:ph idx="1"/>
          </p:nvPr>
        </p:nvPicPr>
        <p:blipFill>
          <a:blip r:embed="rId2">
            <a:duotone>
              <a:prstClr val="black"/>
              <a:schemeClr val="bg2">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152400" y="1600200"/>
            <a:ext cx="2895600" cy="5105400"/>
          </a:xfrm>
        </p:spPr>
      </p:pic>
      <p:sp>
        <p:nvSpPr>
          <p:cNvPr id="13" name="5-Point Star 12"/>
          <p:cNvSpPr/>
          <p:nvPr/>
        </p:nvSpPr>
        <p:spPr>
          <a:xfrm>
            <a:off x="1371600" y="51816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5-Point Star 14"/>
          <p:cNvSpPr/>
          <p:nvPr/>
        </p:nvSpPr>
        <p:spPr>
          <a:xfrm>
            <a:off x="2133600" y="2489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5-Point Star 15"/>
          <p:cNvSpPr/>
          <p:nvPr/>
        </p:nvSpPr>
        <p:spPr>
          <a:xfrm>
            <a:off x="2590800" y="26035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5-Point Star 16"/>
          <p:cNvSpPr/>
          <p:nvPr/>
        </p:nvSpPr>
        <p:spPr>
          <a:xfrm>
            <a:off x="977900" y="4648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5-Point Star 17"/>
          <p:cNvSpPr/>
          <p:nvPr/>
        </p:nvSpPr>
        <p:spPr>
          <a:xfrm>
            <a:off x="2286000" y="1970088"/>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5-Point Star 18"/>
          <p:cNvSpPr/>
          <p:nvPr/>
        </p:nvSpPr>
        <p:spPr>
          <a:xfrm>
            <a:off x="1320800" y="4343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5-Point Star 19"/>
          <p:cNvSpPr/>
          <p:nvPr/>
        </p:nvSpPr>
        <p:spPr>
          <a:xfrm>
            <a:off x="2286000" y="3581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5-Point Star 20"/>
          <p:cNvSpPr/>
          <p:nvPr/>
        </p:nvSpPr>
        <p:spPr>
          <a:xfrm>
            <a:off x="1371600" y="3581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5-Point Star 21"/>
          <p:cNvSpPr/>
          <p:nvPr/>
        </p:nvSpPr>
        <p:spPr>
          <a:xfrm>
            <a:off x="2006600" y="42291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5-Point Star 22"/>
          <p:cNvSpPr/>
          <p:nvPr/>
        </p:nvSpPr>
        <p:spPr>
          <a:xfrm>
            <a:off x="1981200" y="1817688"/>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5-Point Star 23"/>
          <p:cNvSpPr/>
          <p:nvPr/>
        </p:nvSpPr>
        <p:spPr>
          <a:xfrm>
            <a:off x="1854200" y="2819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5-Point Star 24"/>
          <p:cNvSpPr/>
          <p:nvPr/>
        </p:nvSpPr>
        <p:spPr>
          <a:xfrm>
            <a:off x="1524000" y="2997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5-Point Star 25"/>
          <p:cNvSpPr/>
          <p:nvPr/>
        </p:nvSpPr>
        <p:spPr>
          <a:xfrm>
            <a:off x="1854200" y="3251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5-Point Star 26"/>
          <p:cNvSpPr/>
          <p:nvPr/>
        </p:nvSpPr>
        <p:spPr>
          <a:xfrm>
            <a:off x="698500" y="57150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5-Point Star 27"/>
          <p:cNvSpPr/>
          <p:nvPr/>
        </p:nvSpPr>
        <p:spPr>
          <a:xfrm>
            <a:off x="952500" y="25146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Content Placeholder 1"/>
          <p:cNvSpPr txBox="1">
            <a:spLocks/>
          </p:cNvSpPr>
          <p:nvPr/>
        </p:nvSpPr>
        <p:spPr>
          <a:xfrm>
            <a:off x="4127500" y="2832100"/>
            <a:ext cx="1828800" cy="3327400"/>
          </a:xfrm>
          <a:prstGeom prst="rect">
            <a:avLst/>
          </a:prstGeom>
        </p:spPr>
        <p:txBody>
          <a:bodyPr>
            <a:normAutofit lnSpcReduction="10000"/>
          </a:bodyPr>
          <a:lstStyle>
            <a:lvl1pPr marL="273050" indent="-228600" algn="l" rtl="0" fontAlgn="base">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fontAlgn="base">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fontAlgn="base">
              <a:spcBef>
                <a:spcPct val="20000"/>
              </a:spcBef>
              <a:spcAft>
                <a:spcPct val="0"/>
              </a:spcAft>
              <a:buClr>
                <a:srgbClr val="526DB0"/>
              </a:buClr>
              <a:buFont typeface="Wingdings" pitchFamily="2" charset="2"/>
              <a:buChar char="§"/>
              <a:defRPr sz="1600" kern="1200" spc="100">
                <a:solidFill>
                  <a:schemeClr val="tx2"/>
                </a:solidFill>
                <a:latin typeface="+mn-lt"/>
                <a:ea typeface="+mn-ea"/>
                <a:cs typeface="+mn-cs"/>
              </a:defRPr>
            </a:lvl3pPr>
            <a:lvl4pPr marL="1096963" indent="-182563" algn="l" rtl="0" fontAlgn="base">
              <a:spcBef>
                <a:spcPct val="20000"/>
              </a:spcBef>
              <a:spcAft>
                <a:spcPct val="0"/>
              </a:spcAft>
              <a:buClr>
                <a:srgbClr val="989AAC"/>
              </a:buClr>
              <a:buFont typeface="Wingdings" pitchFamily="2" charset="2"/>
              <a:buChar char="§"/>
              <a:defRPr sz="1400" kern="1200">
                <a:solidFill>
                  <a:schemeClr val="tx2"/>
                </a:solidFill>
                <a:latin typeface="+mn-lt"/>
                <a:ea typeface="+mn-ea"/>
                <a:cs typeface="+mn-cs"/>
              </a:defRPr>
            </a:lvl4pPr>
            <a:lvl5pPr marL="1279525" indent="-182563" algn="l" rtl="0" fontAlgn="base">
              <a:spcBef>
                <a:spcPct val="20000"/>
              </a:spcBef>
              <a:spcAft>
                <a:spcPct val="0"/>
              </a:spcAft>
              <a:buClr>
                <a:srgbClr val="B4B392"/>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a:spcBef>
                <a:spcPts val="1200"/>
              </a:spcBef>
              <a:defRPr/>
            </a:pPr>
            <a:r>
              <a:rPr lang="en-US" sz="1800" dirty="0" smtClean="0"/>
              <a:t>Atlantic</a:t>
            </a:r>
          </a:p>
          <a:p>
            <a:pPr>
              <a:spcBef>
                <a:spcPts val="1200"/>
              </a:spcBef>
              <a:defRPr/>
            </a:pPr>
            <a:r>
              <a:rPr lang="en-US" sz="1800" dirty="0" smtClean="0"/>
              <a:t>Camden</a:t>
            </a:r>
          </a:p>
          <a:p>
            <a:pPr>
              <a:spcBef>
                <a:spcPts val="1200"/>
              </a:spcBef>
              <a:defRPr/>
            </a:pPr>
            <a:r>
              <a:rPr lang="en-US" sz="1800" dirty="0" smtClean="0"/>
              <a:t>Essex</a:t>
            </a:r>
          </a:p>
          <a:p>
            <a:pPr>
              <a:spcBef>
                <a:spcPts val="1200"/>
              </a:spcBef>
              <a:defRPr/>
            </a:pPr>
            <a:r>
              <a:rPr lang="en-US" sz="1800" dirty="0" smtClean="0"/>
              <a:t>Hudson</a:t>
            </a:r>
          </a:p>
          <a:p>
            <a:pPr>
              <a:spcBef>
                <a:spcPts val="1200"/>
              </a:spcBef>
              <a:defRPr/>
            </a:pPr>
            <a:r>
              <a:rPr lang="en-US" sz="1800" dirty="0" smtClean="0"/>
              <a:t>Monmouth</a:t>
            </a:r>
          </a:p>
          <a:p>
            <a:pPr>
              <a:spcBef>
                <a:spcPts val="1200"/>
              </a:spcBef>
              <a:defRPr/>
            </a:pPr>
            <a:r>
              <a:rPr lang="en-US" sz="1800" dirty="0" smtClean="0"/>
              <a:t>Bergen</a:t>
            </a:r>
          </a:p>
          <a:p>
            <a:pPr>
              <a:spcBef>
                <a:spcPts val="1200"/>
              </a:spcBef>
              <a:defRPr/>
            </a:pPr>
            <a:r>
              <a:rPr lang="en-US" sz="1800" dirty="0" smtClean="0"/>
              <a:t>Burlington</a:t>
            </a:r>
          </a:p>
          <a:p>
            <a:pPr>
              <a:spcBef>
                <a:spcPts val="1200"/>
              </a:spcBef>
              <a:defRPr/>
            </a:pPr>
            <a:r>
              <a:rPr lang="en-US" sz="1800" dirty="0" smtClean="0"/>
              <a:t>Mercer</a:t>
            </a:r>
          </a:p>
        </p:txBody>
      </p:sp>
      <p:sp>
        <p:nvSpPr>
          <p:cNvPr id="30" name="Content Placeholder 1"/>
          <p:cNvSpPr txBox="1">
            <a:spLocks/>
          </p:cNvSpPr>
          <p:nvPr/>
        </p:nvSpPr>
        <p:spPr>
          <a:xfrm>
            <a:off x="6235700" y="2832100"/>
            <a:ext cx="2057400" cy="3263900"/>
          </a:xfrm>
          <a:prstGeom prst="rect">
            <a:avLst/>
          </a:prstGeom>
        </p:spPr>
        <p:txBody>
          <a:bodyPr>
            <a:normAutofit lnSpcReduction="10000"/>
          </a:bodyPr>
          <a:lstStyle>
            <a:lvl1pPr marL="273050" indent="-228600" algn="l" rtl="0" fontAlgn="base">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fontAlgn="base">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fontAlgn="base">
              <a:spcBef>
                <a:spcPct val="20000"/>
              </a:spcBef>
              <a:spcAft>
                <a:spcPct val="0"/>
              </a:spcAft>
              <a:buClr>
                <a:srgbClr val="526DB0"/>
              </a:buClr>
              <a:buFont typeface="Wingdings" pitchFamily="2" charset="2"/>
              <a:buChar char="§"/>
              <a:defRPr sz="1600" kern="1200" spc="100">
                <a:solidFill>
                  <a:schemeClr val="tx2"/>
                </a:solidFill>
                <a:latin typeface="+mn-lt"/>
                <a:ea typeface="+mn-ea"/>
                <a:cs typeface="+mn-cs"/>
              </a:defRPr>
            </a:lvl3pPr>
            <a:lvl4pPr marL="1096963" indent="-182563" algn="l" rtl="0" fontAlgn="base">
              <a:spcBef>
                <a:spcPct val="20000"/>
              </a:spcBef>
              <a:spcAft>
                <a:spcPct val="0"/>
              </a:spcAft>
              <a:buClr>
                <a:srgbClr val="989AAC"/>
              </a:buClr>
              <a:buFont typeface="Wingdings" pitchFamily="2" charset="2"/>
              <a:buChar char="§"/>
              <a:defRPr sz="1400" kern="1200">
                <a:solidFill>
                  <a:schemeClr val="tx2"/>
                </a:solidFill>
                <a:latin typeface="+mn-lt"/>
                <a:ea typeface="+mn-ea"/>
                <a:cs typeface="+mn-cs"/>
              </a:defRPr>
            </a:lvl4pPr>
            <a:lvl5pPr marL="1279525" indent="-182563" algn="l" rtl="0" fontAlgn="base">
              <a:spcBef>
                <a:spcPct val="20000"/>
              </a:spcBef>
              <a:spcAft>
                <a:spcPct val="0"/>
              </a:spcAft>
              <a:buClr>
                <a:srgbClr val="B4B392"/>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a:spcBef>
                <a:spcPts val="1200"/>
              </a:spcBef>
              <a:defRPr/>
            </a:pPr>
            <a:r>
              <a:rPr lang="en-US" sz="1800" dirty="0" smtClean="0"/>
              <a:t>Ocean</a:t>
            </a:r>
          </a:p>
          <a:p>
            <a:pPr>
              <a:spcBef>
                <a:spcPts val="1200"/>
              </a:spcBef>
              <a:defRPr/>
            </a:pPr>
            <a:r>
              <a:rPr lang="en-US" sz="1800" dirty="0" smtClean="0"/>
              <a:t>Union</a:t>
            </a:r>
          </a:p>
          <a:p>
            <a:pPr>
              <a:spcBef>
                <a:spcPts val="1200"/>
              </a:spcBef>
              <a:defRPr/>
            </a:pPr>
            <a:r>
              <a:rPr lang="en-US" sz="1800" dirty="0" smtClean="0"/>
              <a:t>Passaic</a:t>
            </a:r>
          </a:p>
          <a:p>
            <a:pPr>
              <a:spcBef>
                <a:spcPts val="1200"/>
              </a:spcBef>
              <a:defRPr/>
            </a:pPr>
            <a:r>
              <a:rPr lang="en-US" sz="1800" dirty="0" smtClean="0"/>
              <a:t>Somerset</a:t>
            </a:r>
          </a:p>
          <a:p>
            <a:pPr>
              <a:spcBef>
                <a:spcPts val="1200"/>
              </a:spcBef>
              <a:defRPr/>
            </a:pPr>
            <a:r>
              <a:rPr lang="en-US" sz="1800" dirty="0" smtClean="0"/>
              <a:t>Middlesex</a:t>
            </a:r>
          </a:p>
          <a:p>
            <a:pPr>
              <a:spcBef>
                <a:spcPts val="1200"/>
              </a:spcBef>
              <a:defRPr/>
            </a:pPr>
            <a:r>
              <a:rPr lang="en-US" sz="1800" dirty="0" smtClean="0"/>
              <a:t>Cumberland</a:t>
            </a:r>
          </a:p>
          <a:p>
            <a:pPr>
              <a:spcBef>
                <a:spcPts val="1200"/>
              </a:spcBef>
              <a:defRPr/>
            </a:pPr>
            <a:r>
              <a:rPr lang="en-US" sz="1800" dirty="0" smtClean="0"/>
              <a:t>Warren</a:t>
            </a:r>
          </a:p>
          <a:p>
            <a:pPr>
              <a:spcBef>
                <a:spcPts val="1200"/>
              </a:spcBef>
              <a:defRPr/>
            </a:pPr>
            <a:r>
              <a:rPr lang="en-US" sz="1800" dirty="0" smtClean="0"/>
              <a:t>Gloucester</a:t>
            </a:r>
          </a:p>
        </p:txBody>
      </p:sp>
      <p:sp>
        <p:nvSpPr>
          <p:cNvPr id="31" name="Content Placeholder 1"/>
          <p:cNvSpPr txBox="1">
            <a:spLocks/>
          </p:cNvSpPr>
          <p:nvPr/>
        </p:nvSpPr>
        <p:spPr>
          <a:xfrm>
            <a:off x="3124200" y="1785938"/>
            <a:ext cx="5791200" cy="881062"/>
          </a:xfrm>
          <a:prstGeom prst="rect">
            <a:avLst/>
          </a:prstGeom>
        </p:spPr>
        <p:txBody>
          <a:bodyPr/>
          <a:lstStyle>
            <a:lvl1pPr marL="273050" indent="-228600" algn="l" rtl="0" fontAlgn="base">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fontAlgn="base">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fontAlgn="base">
              <a:spcBef>
                <a:spcPct val="20000"/>
              </a:spcBef>
              <a:spcAft>
                <a:spcPct val="0"/>
              </a:spcAft>
              <a:buClr>
                <a:srgbClr val="526DB0"/>
              </a:buClr>
              <a:buFont typeface="Wingdings" pitchFamily="2" charset="2"/>
              <a:buChar char="§"/>
              <a:defRPr sz="1600" kern="1200" spc="100">
                <a:solidFill>
                  <a:schemeClr val="tx2"/>
                </a:solidFill>
                <a:latin typeface="+mn-lt"/>
                <a:ea typeface="+mn-ea"/>
                <a:cs typeface="+mn-cs"/>
              </a:defRPr>
            </a:lvl3pPr>
            <a:lvl4pPr marL="1096963" indent="-182563" algn="l" rtl="0" fontAlgn="base">
              <a:spcBef>
                <a:spcPct val="20000"/>
              </a:spcBef>
              <a:spcAft>
                <a:spcPct val="0"/>
              </a:spcAft>
              <a:buClr>
                <a:srgbClr val="989AAC"/>
              </a:buClr>
              <a:buFont typeface="Wingdings" pitchFamily="2" charset="2"/>
              <a:buChar char="§"/>
              <a:defRPr sz="1400" kern="1200">
                <a:solidFill>
                  <a:schemeClr val="tx2"/>
                </a:solidFill>
                <a:latin typeface="+mn-lt"/>
                <a:ea typeface="+mn-ea"/>
                <a:cs typeface="+mn-cs"/>
              </a:defRPr>
            </a:lvl4pPr>
            <a:lvl5pPr marL="1279525" indent="-182563" algn="l" rtl="0" fontAlgn="base">
              <a:spcBef>
                <a:spcPct val="20000"/>
              </a:spcBef>
              <a:spcAft>
                <a:spcPct val="0"/>
              </a:spcAft>
              <a:buClr>
                <a:srgbClr val="B4B392"/>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4450" indent="0" algn="ctr">
              <a:spcBef>
                <a:spcPts val="0"/>
              </a:spcBef>
              <a:buFont typeface="Wingdings 2" pitchFamily="18" charset="2"/>
              <a:buNone/>
              <a:defRPr/>
            </a:pPr>
            <a:r>
              <a:rPr lang="en-US" sz="2400" dirty="0" smtClean="0">
                <a:solidFill>
                  <a:schemeClr val="tx1"/>
                </a:solidFill>
              </a:rPr>
              <a:t>As of 2013, 16 counties were actively participating in JDAI.</a:t>
            </a:r>
          </a:p>
        </p:txBody>
      </p:sp>
      <p:sp>
        <p:nvSpPr>
          <p:cNvPr id="32" name="5-Point Star 31"/>
          <p:cNvSpPr/>
          <p:nvPr/>
        </p:nvSpPr>
        <p:spPr>
          <a:xfrm>
            <a:off x="546100" y="48768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2"/>
          <a:lstStyle/>
          <a:p>
            <a:pPr marL="44450" indent="0">
              <a:buFont typeface="Wingdings 2" panose="05020102010507070707" pitchFamily="18" charset="2"/>
              <a:buNone/>
              <a:defRPr/>
            </a:pPr>
            <a:r>
              <a:rPr lang="en-US" sz="2800" dirty="0" smtClean="0"/>
              <a:t>In 2013 there were:</a:t>
            </a:r>
          </a:p>
          <a:p>
            <a:pPr lvl="1">
              <a:buClr>
                <a:schemeClr val="bg2">
                  <a:lumMod val="50000"/>
                </a:schemeClr>
              </a:buClr>
              <a:defRPr/>
            </a:pPr>
            <a:r>
              <a:rPr lang="en-US" sz="2800" dirty="0" smtClean="0"/>
              <a:t>778 fewer youth admitted to detention than in the year prior to JDAI implementation </a:t>
            </a:r>
          </a:p>
          <a:p>
            <a:pPr lvl="1">
              <a:buClr>
                <a:schemeClr val="bg2">
                  <a:lumMod val="50000"/>
                </a:schemeClr>
              </a:buClr>
              <a:defRPr/>
            </a:pPr>
            <a:endParaRPr lang="en-US" sz="2800" dirty="0"/>
          </a:p>
          <a:p>
            <a:pPr marL="365125" lvl="1" indent="0">
              <a:buClr>
                <a:schemeClr val="bg2">
                  <a:lumMod val="50000"/>
                </a:schemeClr>
              </a:buClr>
              <a:buFont typeface="Wingdings" panose="05000000000000000000" pitchFamily="2" charset="2"/>
              <a:buNone/>
              <a:defRPr/>
            </a:pPr>
            <a:endParaRPr lang="en-US" sz="2800" dirty="0" smtClean="0"/>
          </a:p>
          <a:p>
            <a:pPr lvl="1">
              <a:buClr>
                <a:schemeClr val="bg2">
                  <a:lumMod val="50000"/>
                </a:schemeClr>
              </a:buClr>
              <a:defRPr/>
            </a:pPr>
            <a:endParaRPr lang="en-US" sz="2800" dirty="0"/>
          </a:p>
          <a:p>
            <a:pPr lvl="1">
              <a:buClr>
                <a:schemeClr val="bg2">
                  <a:lumMod val="50000"/>
                </a:schemeClr>
              </a:buClr>
              <a:defRPr/>
            </a:pPr>
            <a:endParaRPr lang="en-US" sz="2800" dirty="0" smtClean="0"/>
          </a:p>
          <a:p>
            <a:pPr lvl="1">
              <a:buClr>
                <a:schemeClr val="bg2">
                  <a:lumMod val="50000"/>
                </a:schemeClr>
              </a:buClr>
              <a:defRPr/>
            </a:pPr>
            <a:r>
              <a:rPr lang="en-US" sz="2800" dirty="0" smtClean="0"/>
              <a:t>More than 56 fewer youth in detention on any given day when compared to the year prior to JDAI</a:t>
            </a:r>
          </a:p>
          <a:p>
            <a:pPr marL="365125" lvl="1" indent="0">
              <a:buFont typeface="Wingdings" panose="05000000000000000000" pitchFamily="2" charset="2"/>
              <a:buNone/>
              <a:defRPr/>
            </a:pPr>
            <a:endParaRPr lang="en-US" dirty="0" smtClean="0"/>
          </a:p>
          <a:p>
            <a:pPr lvl="1">
              <a:defRPr/>
            </a:pPr>
            <a:endParaRPr lang="en-US" dirty="0"/>
          </a:p>
        </p:txBody>
      </p:sp>
      <p:sp>
        <p:nvSpPr>
          <p:cNvPr id="3" name="Title 2"/>
          <p:cNvSpPr>
            <a:spLocks noGrp="1"/>
          </p:cNvSpPr>
          <p:nvPr>
            <p:ph type="title"/>
          </p:nvPr>
        </p:nvSpPr>
        <p:spPr/>
        <p:txBody>
          <a:bodyPr/>
          <a:lstStyle/>
          <a:p>
            <a:pPr>
              <a:defRPr/>
            </a:pPr>
            <a:r>
              <a:rPr lang="en-US" dirty="0" smtClean="0"/>
              <a:t>Hudson county </a:t>
            </a:r>
            <a:r>
              <a:rPr lang="en-US" dirty="0" err="1" smtClean="0"/>
              <a:t>jdai</a:t>
            </a:r>
            <a:r>
              <a:rPr lang="en-US" dirty="0" smtClean="0"/>
              <a:t> work</a:t>
            </a:r>
            <a:endParaRPr lang="en-US" dirty="0"/>
          </a:p>
        </p:txBody>
      </p:sp>
      <p:pic>
        <p:nvPicPr>
          <p:cNvPr id="30724" name="Picture 9" descr="C:\Users\jjcfox1\AppData\Local\Microsoft\Windows\Temporary Internet Files\Content.IE5\ZJ337Z9X\MC9003343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4114800"/>
            <a:ext cx="1503363"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pPr>
              <a:defRPr/>
            </a:pPr>
            <a:r>
              <a:rPr lang="en-US" dirty="0" smtClean="0"/>
              <a:t>Hudson county </a:t>
            </a:r>
            <a:r>
              <a:rPr lang="en-US" dirty="0" err="1" smtClean="0"/>
              <a:t>jdai</a:t>
            </a:r>
            <a:r>
              <a:rPr lang="en-US" dirty="0" smtClean="0"/>
              <a:t> structure</a:t>
            </a:r>
            <a:endParaRPr lang="en-US" dirty="0"/>
          </a:p>
        </p:txBody>
      </p:sp>
      <p:sp>
        <p:nvSpPr>
          <p:cNvPr id="5" name="TextBox 4"/>
          <p:cNvSpPr txBox="1"/>
          <p:nvPr/>
        </p:nvSpPr>
        <p:spPr>
          <a:xfrm>
            <a:off x="152400" y="5181600"/>
            <a:ext cx="8839200" cy="1754326"/>
          </a:xfrm>
          <a:prstGeom prst="rect">
            <a:avLst/>
          </a:prstGeom>
          <a:noFill/>
        </p:spPr>
        <p:txBody>
          <a:bodyPr numCol="3">
            <a:spAutoFit/>
          </a:bodyPr>
          <a:lstStyle/>
          <a:p>
            <a:pP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Representation from: </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Juvenile Judges</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Public Defenders</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Prosecutors</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Family Court Staff</a:t>
            </a:r>
          </a:p>
          <a:p>
            <a:pPr marL="285750" indent="-285750">
              <a:buFont typeface="Arial" panose="020B0604020202020204" pitchFamily="34" charset="0"/>
              <a:buChar char="•"/>
              <a:defRPr/>
            </a:pPr>
            <a:endParaRPr lang="en-US" dirty="0">
              <a:solidFill>
                <a:schemeClr val="tx1">
                  <a:lumMod val="85000"/>
                  <a:lumOff val="15000"/>
                </a:schemeClr>
              </a:solidFill>
              <a:effectLst>
                <a:outerShdw blurRad="38100" dist="38100" dir="2700000" algn="tl">
                  <a:srgbClr val="000000">
                    <a:alpha val="43137"/>
                  </a:srgbClr>
                </a:outerShdw>
              </a:effectLst>
              <a:cs typeface="Arial" charset="0"/>
            </a:endParaRP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NJ Juvenile Justice Commission</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Hudson Partnership (CMO)</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Probation</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Detention center Staff</a:t>
            </a:r>
          </a:p>
          <a:p>
            <a:pPr marL="285750" indent="-285750">
              <a:buFont typeface="Arial" panose="020B0604020202020204" pitchFamily="34" charset="0"/>
              <a:buChar char="•"/>
              <a:defRPr/>
            </a:pPr>
            <a:endParaRPr lang="en-US" dirty="0">
              <a:solidFill>
                <a:schemeClr val="tx1">
                  <a:lumMod val="85000"/>
                  <a:lumOff val="15000"/>
                </a:schemeClr>
              </a:solidFill>
              <a:effectLst>
                <a:outerShdw blurRad="38100" dist="38100" dir="2700000" algn="tl">
                  <a:srgbClr val="000000">
                    <a:alpha val="43137"/>
                  </a:srgbClr>
                </a:outerShdw>
              </a:effectLst>
              <a:cs typeface="Arial" charset="0"/>
            </a:endParaRP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Hudson County Dept. of Corrections	</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Dept. of Children &amp; Families</a:t>
            </a:r>
          </a:p>
          <a:p>
            <a:pPr marL="285750" indent="-285750">
              <a:buFont typeface="Arial" panose="020B0604020202020204" pitchFamily="34" charset="0"/>
              <a:buChar char="•"/>
              <a:defRPr/>
            </a:pPr>
            <a:endParaRPr lang="en-US"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a:defRPr/>
            </a:pPr>
            <a:r>
              <a:rPr lang="en-US" dirty="0" smtClean="0"/>
              <a:t>Formed Community Outreach Subcommittee because we know doing this work means building relationships with community partners…</a:t>
            </a:r>
          </a:p>
          <a:p>
            <a:pPr marL="44450" indent="0" algn="ctr">
              <a:buFont typeface="Wingdings 2" panose="05020102010507070707" pitchFamily="18" charset="2"/>
              <a:buNone/>
              <a:defRPr/>
            </a:pPr>
            <a:r>
              <a:rPr lang="en-US" sz="8800" dirty="0" smtClean="0"/>
              <a:t>WHO?</a:t>
            </a:r>
          </a:p>
        </p:txBody>
      </p:sp>
      <p:sp>
        <p:nvSpPr>
          <p:cNvPr id="3" name="Title 2"/>
          <p:cNvSpPr>
            <a:spLocks noGrp="1"/>
          </p:cNvSpPr>
          <p:nvPr>
            <p:ph type="title"/>
          </p:nvPr>
        </p:nvSpPr>
        <p:spPr/>
        <p:txBody>
          <a:bodyPr/>
          <a:lstStyle/>
          <a:p>
            <a:pPr>
              <a:defRPr/>
            </a:pPr>
            <a:r>
              <a:rPr lang="en-US" dirty="0" smtClean="0"/>
              <a:t>Community outreach subcommittee</a:t>
            </a:r>
            <a:endParaRPr lang="en-US" dirty="0"/>
          </a:p>
        </p:txBody>
      </p:sp>
      <p:pic>
        <p:nvPicPr>
          <p:cNvPr id="32772" name="Picture 2" descr="C:\Users\jjcfox1\AppData\Local\Microsoft\Windows\Temporary Internet Files\Content.IE5\S6GEZOFM\MC90039100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5029200"/>
            <a:ext cx="13716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4450" indent="0">
              <a:buFont typeface="Wingdings 2" panose="05020102010507070707" pitchFamily="18" charset="2"/>
              <a:buNone/>
              <a:defRPr/>
            </a:pPr>
            <a:r>
              <a:rPr lang="en-US" sz="2800" dirty="0" smtClean="0"/>
              <a:t>Jersey City kids make up about 37% of the youth population in Hudson County</a:t>
            </a:r>
          </a:p>
          <a:p>
            <a:pPr marL="44450" indent="0" algn="ctr">
              <a:buFont typeface="Wingdings 2" panose="05020102010507070707" pitchFamily="18" charset="2"/>
              <a:buNone/>
              <a:defRPr/>
            </a:pPr>
            <a:r>
              <a:rPr lang="en-US" sz="4000" b="1" dirty="0" smtClean="0">
                <a:effectLst>
                  <a:outerShdw blurRad="38100" dist="38100" dir="2700000" algn="tl">
                    <a:srgbClr val="000000">
                      <a:alpha val="43137"/>
                    </a:srgbClr>
                  </a:outerShdw>
                </a:effectLst>
              </a:rPr>
              <a:t>But make up over 60% of Hudson’s admissions to detention</a:t>
            </a:r>
          </a:p>
          <a:p>
            <a:pPr marL="44450" indent="0">
              <a:buFont typeface="Wingdings 2" panose="05020102010507070707" pitchFamily="18" charset="2"/>
              <a:buNone/>
              <a:defRPr/>
            </a:pPr>
            <a:endParaRPr lang="en-US" dirty="0"/>
          </a:p>
        </p:txBody>
      </p:sp>
      <p:sp>
        <p:nvSpPr>
          <p:cNvPr id="3" name="Title 2"/>
          <p:cNvSpPr>
            <a:spLocks noGrp="1"/>
          </p:cNvSpPr>
          <p:nvPr>
            <p:ph type="title"/>
          </p:nvPr>
        </p:nvSpPr>
        <p:spPr/>
        <p:txBody>
          <a:bodyPr/>
          <a:lstStyle/>
          <a:p>
            <a:pPr>
              <a:defRPr/>
            </a:pPr>
            <a:r>
              <a:rPr lang="en-US" dirty="0" smtClean="0"/>
              <a:t>Why Jersey city?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4450" indent="0">
              <a:buFont typeface="Wingdings 2" panose="05020102010507070707" pitchFamily="18" charset="2"/>
              <a:buNone/>
              <a:defRPr/>
            </a:pPr>
            <a:r>
              <a:rPr lang="en-US" sz="3200" dirty="0" smtClean="0"/>
              <a:t>In 2013, kids from Greenville and Bergen-Lafayette made up 71% of the Jersey City youth admitted to detention</a:t>
            </a:r>
          </a:p>
          <a:p>
            <a:pPr marL="44450" indent="0" algn="ctr">
              <a:buFont typeface="Wingdings 2" panose="05020102010507070707" pitchFamily="18" charset="2"/>
              <a:buNone/>
              <a:defRPr/>
            </a:pPr>
            <a:r>
              <a:rPr lang="en-US" sz="4000" b="1" dirty="0">
                <a:effectLst>
                  <a:outerShdw blurRad="38100" dist="38100" dir="2700000" algn="tl">
                    <a:srgbClr val="000000">
                      <a:alpha val="43137"/>
                    </a:srgbClr>
                  </a:outerShdw>
                </a:effectLst>
              </a:rPr>
              <a:t>a</a:t>
            </a:r>
            <a:r>
              <a:rPr lang="en-US" sz="4000" b="1" dirty="0" smtClean="0">
                <a:effectLst>
                  <a:outerShdw blurRad="38100" dist="38100" dir="2700000" algn="tl">
                    <a:srgbClr val="000000">
                      <a:alpha val="43137"/>
                    </a:srgbClr>
                  </a:outerShdw>
                </a:effectLst>
              </a:rPr>
              <a:t>nd made up 43% of all Hudson County admissions to detention</a:t>
            </a:r>
            <a:endParaRPr lang="en-US" sz="4000" dirty="0" smtClean="0">
              <a:effectLst>
                <a:outerShdw blurRad="38100" dist="38100" dir="2700000" algn="tl">
                  <a:srgbClr val="000000">
                    <a:alpha val="43137"/>
                  </a:srgbClr>
                </a:outerShdw>
              </a:effectLst>
            </a:endParaRPr>
          </a:p>
          <a:p>
            <a:pPr marL="44450" indent="0">
              <a:buFont typeface="Wingdings 2" panose="05020102010507070707" pitchFamily="18" charset="2"/>
              <a:buNone/>
              <a:defRPr/>
            </a:pPr>
            <a:endParaRPr lang="en-US" dirty="0"/>
          </a:p>
        </p:txBody>
      </p:sp>
      <p:sp>
        <p:nvSpPr>
          <p:cNvPr id="3" name="Title 2"/>
          <p:cNvSpPr>
            <a:spLocks noGrp="1"/>
          </p:cNvSpPr>
          <p:nvPr>
            <p:ph type="title"/>
          </p:nvPr>
        </p:nvSpPr>
        <p:spPr/>
        <p:txBody>
          <a:bodyPr/>
          <a:lstStyle/>
          <a:p>
            <a:pPr>
              <a:defRPr/>
            </a:pPr>
            <a:r>
              <a:rPr lang="en-US" dirty="0" smtClean="0"/>
              <a:t>Why Greenville and </a:t>
            </a:r>
            <a:br>
              <a:rPr lang="en-US" dirty="0" smtClean="0"/>
            </a:br>
            <a:r>
              <a:rPr lang="en-US" dirty="0" err="1" smtClean="0"/>
              <a:t>bergen-lafayette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44475"/>
            <a:ext cx="7772400" cy="1470025"/>
          </a:xfrm>
        </p:spPr>
        <p:txBody>
          <a:bodyPr/>
          <a:lstStyle/>
          <a:p>
            <a:pPr>
              <a:defRPr/>
            </a:pPr>
            <a:r>
              <a:rPr lang="en-US" sz="3200" dirty="0" smtClean="0"/>
              <a:t>Hudson Partnership Youth</a:t>
            </a:r>
            <a:endParaRPr lang="en-US" sz="3200" dirty="0"/>
          </a:p>
        </p:txBody>
      </p:sp>
      <p:sp>
        <p:nvSpPr>
          <p:cNvPr id="3" name="Subtitle 2"/>
          <p:cNvSpPr>
            <a:spLocks noGrp="1"/>
          </p:cNvSpPr>
          <p:nvPr>
            <p:ph type="subTitle" idx="1"/>
          </p:nvPr>
        </p:nvSpPr>
        <p:spPr>
          <a:xfrm>
            <a:off x="190500" y="1935163"/>
            <a:ext cx="6667500" cy="914400"/>
          </a:xfrm>
        </p:spPr>
        <p:txBody>
          <a:bodyPr/>
          <a:lstStyle/>
          <a:p>
            <a:pPr marL="285750" indent="-285750">
              <a:buFont typeface="Arial" panose="020B0604020202020204" pitchFamily="34" charset="0"/>
              <a:buChar char="•"/>
              <a:defRPr/>
            </a:pPr>
            <a:r>
              <a:rPr lang="en-US" sz="1800" dirty="0" smtClean="0"/>
              <a:t>Total Court involved Youth from Greenville and Bergen Lafayette: 54 </a:t>
            </a:r>
          </a:p>
        </p:txBody>
      </p:sp>
      <p:sp>
        <p:nvSpPr>
          <p:cNvPr id="35844" name="TextBox 5"/>
          <p:cNvSpPr txBox="1">
            <a:spLocks noChangeArrowheads="1"/>
          </p:cNvSpPr>
          <p:nvPr/>
        </p:nvSpPr>
        <p:spPr bwMode="auto">
          <a:xfrm>
            <a:off x="190500" y="2903538"/>
            <a:ext cx="4114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buFont typeface="Arial" panose="020B0604020202020204" pitchFamily="34" charset="0"/>
              <a:buChar char="•"/>
            </a:pPr>
            <a:r>
              <a:rPr lang="en-US" altLang="en-US">
                <a:solidFill>
                  <a:schemeClr val="bg1"/>
                </a:solidFill>
              </a:rPr>
              <a:t>Total Youth in Detention: 7 out of 20</a:t>
            </a:r>
          </a:p>
        </p:txBody>
      </p:sp>
      <p:sp>
        <p:nvSpPr>
          <p:cNvPr id="35845" name="TextBox 6"/>
          <p:cNvSpPr txBox="1">
            <a:spLocks noChangeArrowheads="1"/>
          </p:cNvSpPr>
          <p:nvPr/>
        </p:nvSpPr>
        <p:spPr bwMode="auto">
          <a:xfrm>
            <a:off x="238125" y="3429000"/>
            <a:ext cx="441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buFont typeface="Arial" panose="020B0604020202020204" pitchFamily="34" charset="0"/>
              <a:buChar char="•"/>
            </a:pPr>
            <a:r>
              <a:rPr lang="en-US" altLang="en-US">
                <a:solidFill>
                  <a:schemeClr val="bg1"/>
                </a:solidFill>
              </a:rPr>
              <a:t>Total Youth in residential placement: 8</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1981200"/>
            <a:ext cx="6553200" cy="1219200"/>
          </a:xfrm>
        </p:spPr>
        <p:txBody>
          <a:bodyPr>
            <a:normAutofit lnSpcReduction="10000"/>
          </a:bodyPr>
          <a:lstStyle/>
          <a:p>
            <a:pPr>
              <a:defRPr/>
            </a:pPr>
            <a:r>
              <a:rPr lang="en-US" dirty="0" smtClean="0"/>
              <a:t>To create a wrap-around community partnership that will collaborate to address the needs of at risk/court involved youth ages 13-21 from the highest crime areas in Jersey City </a:t>
            </a:r>
            <a:endParaRPr lang="en-US" dirty="0"/>
          </a:p>
        </p:txBody>
      </p:sp>
      <p:sp>
        <p:nvSpPr>
          <p:cNvPr id="3" name="Title 2"/>
          <p:cNvSpPr>
            <a:spLocks noGrp="1"/>
          </p:cNvSpPr>
          <p:nvPr>
            <p:ph type="title"/>
          </p:nvPr>
        </p:nvSpPr>
        <p:spPr>
          <a:xfrm>
            <a:off x="2286000" y="609600"/>
            <a:ext cx="2286000" cy="914400"/>
          </a:xfrm>
        </p:spPr>
        <p:txBody>
          <a:bodyPr/>
          <a:lstStyle/>
          <a:p>
            <a:pPr algn="ctr">
              <a:defRPr/>
            </a:pPr>
            <a:r>
              <a:rPr lang="en-US" sz="4800" u="sng" dirty="0" smtClean="0"/>
              <a:t>Vision</a:t>
            </a:r>
            <a:endParaRPr lang="en-US" sz="4800" u="sng" dirty="0"/>
          </a:p>
        </p:txBody>
      </p:sp>
      <p:sp>
        <p:nvSpPr>
          <p:cNvPr id="36868" name="TextBox 3"/>
          <p:cNvSpPr txBox="1">
            <a:spLocks noChangeArrowheads="1"/>
          </p:cNvSpPr>
          <p:nvPr/>
        </p:nvSpPr>
        <p:spPr bwMode="auto">
          <a:xfrm>
            <a:off x="304800" y="3429000"/>
            <a:ext cx="6400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a:solidFill>
                  <a:schemeClr val="bg1"/>
                </a:solidFill>
              </a:rPr>
              <a:t>The goal will be to reduce involvement with the juvenile justice system by increasing community and educational bonds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3886200" cy="4406900"/>
          </a:xfrm>
        </p:spPr>
        <p:txBody>
          <a:bodyPr/>
          <a:lstStyle/>
          <a:p>
            <a:pPr>
              <a:defRPr/>
            </a:pPr>
            <a:r>
              <a:rPr lang="en-US" dirty="0" smtClean="0"/>
              <a:t>Areas of Need:</a:t>
            </a:r>
          </a:p>
          <a:p>
            <a:pPr>
              <a:defRPr/>
            </a:pPr>
            <a:r>
              <a:rPr lang="en-US" dirty="0" smtClean="0"/>
              <a:t>Education </a:t>
            </a:r>
          </a:p>
          <a:p>
            <a:pPr>
              <a:defRPr/>
            </a:pPr>
            <a:r>
              <a:rPr lang="en-US" dirty="0" smtClean="0"/>
              <a:t>Exposure to violence</a:t>
            </a:r>
          </a:p>
          <a:p>
            <a:pPr>
              <a:defRPr/>
            </a:pPr>
            <a:r>
              <a:rPr lang="en-US" dirty="0" smtClean="0"/>
              <a:t>Perception of safety in the community</a:t>
            </a:r>
          </a:p>
          <a:p>
            <a:pPr>
              <a:defRPr/>
            </a:pPr>
            <a:r>
              <a:rPr lang="en-US" dirty="0" smtClean="0"/>
              <a:t>More…..</a:t>
            </a:r>
          </a:p>
          <a:p>
            <a:pPr>
              <a:defRPr/>
            </a:pPr>
            <a:endParaRPr lang="en-US" dirty="0" smtClean="0"/>
          </a:p>
          <a:p>
            <a:pPr>
              <a:defRPr/>
            </a:pPr>
            <a:endParaRPr lang="en-US" dirty="0"/>
          </a:p>
        </p:txBody>
      </p:sp>
      <p:sp>
        <p:nvSpPr>
          <p:cNvPr id="3" name="Title 2"/>
          <p:cNvSpPr>
            <a:spLocks noGrp="1"/>
          </p:cNvSpPr>
          <p:nvPr>
            <p:ph type="title"/>
          </p:nvPr>
        </p:nvSpPr>
        <p:spPr/>
        <p:txBody>
          <a:bodyPr/>
          <a:lstStyle/>
          <a:p>
            <a:pPr>
              <a:defRPr/>
            </a:pPr>
            <a:r>
              <a:rPr lang="en-US" dirty="0" smtClean="0"/>
              <a:t>The needs and Wrap-around</a:t>
            </a:r>
            <a:endParaRPr lang="en-US" dirty="0"/>
          </a:p>
        </p:txBody>
      </p:sp>
      <p:sp>
        <p:nvSpPr>
          <p:cNvPr id="4" name="TextBox 3"/>
          <p:cNvSpPr txBox="1"/>
          <p:nvPr/>
        </p:nvSpPr>
        <p:spPr>
          <a:xfrm>
            <a:off x="5181600" y="1752600"/>
            <a:ext cx="3581400" cy="3694113"/>
          </a:xfrm>
          <a:prstGeom prst="rect">
            <a:avLst/>
          </a:prstGeom>
          <a:noFill/>
        </p:spPr>
        <p:txBody>
          <a:bodyPr>
            <a:spAutoFit/>
          </a:bodyPr>
          <a:lstStyle/>
          <a:p>
            <a:pPr>
              <a:defRPr/>
            </a:pPr>
            <a:r>
              <a:rPr lang="en-US" dirty="0">
                <a:solidFill>
                  <a:srgbClr val="C00000"/>
                </a:solidFill>
              </a:rPr>
              <a:t>Wraparound/Care Managers</a:t>
            </a:r>
          </a:p>
          <a:p>
            <a:pPr marL="285750" indent="-285750">
              <a:buFont typeface="Arial" panose="020B0604020202020204" pitchFamily="34" charset="0"/>
              <a:buChar char="•"/>
              <a:defRPr/>
            </a:pPr>
            <a:r>
              <a:rPr lang="en-US" dirty="0">
                <a:solidFill>
                  <a:srgbClr val="C00000"/>
                </a:solidFill>
              </a:rPr>
              <a:t>Strength based</a:t>
            </a:r>
          </a:p>
          <a:p>
            <a:pPr marL="285750" indent="-285750">
              <a:buFont typeface="Arial" panose="020B0604020202020204" pitchFamily="34" charset="0"/>
              <a:buChar char="•"/>
              <a:defRPr/>
            </a:pPr>
            <a:r>
              <a:rPr lang="en-US" dirty="0">
                <a:solidFill>
                  <a:srgbClr val="C00000"/>
                </a:solidFill>
              </a:rPr>
              <a:t>Builds Teams that speaks to needs</a:t>
            </a:r>
          </a:p>
          <a:p>
            <a:pPr marL="285750" indent="-285750">
              <a:buFont typeface="Arial" panose="020B0604020202020204" pitchFamily="34" charset="0"/>
              <a:buChar char="•"/>
              <a:defRPr/>
            </a:pPr>
            <a:r>
              <a:rPr lang="en-US" dirty="0">
                <a:solidFill>
                  <a:srgbClr val="C00000"/>
                </a:solidFill>
              </a:rPr>
              <a:t>Collaboration</a:t>
            </a:r>
          </a:p>
          <a:p>
            <a:pPr marL="285750" indent="-285750">
              <a:buFont typeface="Arial" panose="020B0604020202020204" pitchFamily="34" charset="0"/>
              <a:buChar char="•"/>
              <a:defRPr/>
            </a:pPr>
            <a:r>
              <a:rPr lang="en-US" dirty="0">
                <a:solidFill>
                  <a:srgbClr val="C00000"/>
                </a:solidFill>
              </a:rPr>
              <a:t>Support System for the youth and family</a:t>
            </a:r>
          </a:p>
          <a:p>
            <a:pPr marL="285750" indent="-285750">
              <a:buFont typeface="Arial" panose="020B0604020202020204" pitchFamily="34" charset="0"/>
              <a:buChar char="•"/>
              <a:defRPr/>
            </a:pPr>
            <a:r>
              <a:rPr lang="en-US" dirty="0">
                <a:solidFill>
                  <a:srgbClr val="C00000"/>
                </a:solidFill>
              </a:rPr>
              <a:t>Community!!</a:t>
            </a:r>
          </a:p>
          <a:p>
            <a:pPr marL="285750" indent="-285750">
              <a:buFont typeface="Arial" panose="020B0604020202020204" pitchFamily="34" charset="0"/>
              <a:buChar char="•"/>
              <a:defRPr/>
            </a:pPr>
            <a:r>
              <a:rPr lang="en-US" dirty="0">
                <a:solidFill>
                  <a:srgbClr val="C00000"/>
                </a:solidFill>
              </a:rPr>
              <a:t>Creates one comprehensive plan that involves/community and partners</a:t>
            </a:r>
          </a:p>
          <a:p>
            <a:pPr marL="285750" indent="-285750">
              <a:buFont typeface="Arial" panose="020B0604020202020204" pitchFamily="34" charset="0"/>
              <a:buChar char="•"/>
              <a:defRPr/>
            </a:pPr>
            <a:r>
              <a:rPr lang="en-US" dirty="0">
                <a:solidFill>
                  <a:srgbClr val="C00000"/>
                </a:solidFill>
              </a:rPr>
              <a:t>Youth accountability  </a:t>
            </a:r>
          </a:p>
          <a:p>
            <a:pPr>
              <a:defRP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305800" cy="4406900"/>
          </a:xfrm>
        </p:spPr>
        <p:txBody>
          <a:bodyPr/>
          <a:lstStyle/>
          <a:p>
            <a:pPr>
              <a:defRPr/>
            </a:pPr>
            <a:r>
              <a:rPr lang="en-US" dirty="0" smtClean="0"/>
              <a:t>We need a network of supporting partners and informal supports that can speak to the needs of our youth</a:t>
            </a:r>
          </a:p>
          <a:p>
            <a:pPr>
              <a:defRPr/>
            </a:pPr>
            <a:r>
              <a:rPr lang="en-US" dirty="0" smtClean="0"/>
              <a:t>We need to connect families to providers, community programs and positive supportive people ( more team members) </a:t>
            </a:r>
          </a:p>
          <a:p>
            <a:pPr>
              <a:defRPr/>
            </a:pPr>
            <a:r>
              <a:rPr lang="en-US" dirty="0" smtClean="0"/>
              <a:t>Families will be provided information and education </a:t>
            </a:r>
          </a:p>
          <a:p>
            <a:pPr>
              <a:defRPr/>
            </a:pPr>
            <a:r>
              <a:rPr lang="en-US" dirty="0" smtClean="0"/>
              <a:t>Train and work together </a:t>
            </a:r>
          </a:p>
          <a:p>
            <a:pPr>
              <a:defRPr/>
            </a:pPr>
            <a:r>
              <a:rPr lang="en-US" dirty="0" smtClean="0"/>
              <a:t>Child and Family Team meetings with increased attendance </a:t>
            </a:r>
          </a:p>
          <a:p>
            <a:pPr>
              <a:defRPr/>
            </a:pPr>
            <a:endParaRPr lang="en-US" dirty="0" smtClean="0"/>
          </a:p>
          <a:p>
            <a:pPr>
              <a:defRPr/>
            </a:pPr>
            <a:endParaRPr lang="en-US" dirty="0" smtClean="0"/>
          </a:p>
          <a:p>
            <a:pPr>
              <a:defRPr/>
            </a:pPr>
            <a:endParaRPr lang="en-US" dirty="0"/>
          </a:p>
        </p:txBody>
      </p:sp>
      <p:sp>
        <p:nvSpPr>
          <p:cNvPr id="3" name="Title 2"/>
          <p:cNvSpPr>
            <a:spLocks noGrp="1"/>
          </p:cNvSpPr>
          <p:nvPr>
            <p:ph type="title"/>
          </p:nvPr>
        </p:nvSpPr>
        <p:spPr/>
        <p:txBody>
          <a:bodyPr/>
          <a:lstStyle/>
          <a:p>
            <a:pPr>
              <a:defRPr/>
            </a:pPr>
            <a:r>
              <a:rPr lang="en-US" dirty="0" smtClean="0"/>
              <a:t>We need the Community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305800" cy="4406900"/>
          </a:xfrm>
        </p:spPr>
        <p:txBody>
          <a:bodyPr/>
          <a:lstStyle/>
          <a:p>
            <a:pPr>
              <a:defRPr/>
            </a:pPr>
            <a:r>
              <a:rPr lang="en-US" dirty="0" smtClean="0"/>
              <a:t>Identify, cultivate community partnerships (meetings, events, education, interventions) </a:t>
            </a:r>
          </a:p>
          <a:p>
            <a:pPr>
              <a:defRPr/>
            </a:pPr>
            <a:r>
              <a:rPr lang="en-US" dirty="0" smtClean="0"/>
              <a:t>Identify youth (target Population) </a:t>
            </a:r>
          </a:p>
          <a:p>
            <a:pPr>
              <a:defRPr/>
            </a:pPr>
            <a:r>
              <a:rPr lang="en-US" dirty="0" smtClean="0"/>
              <a:t>Referral forms  ( Care Managers)</a:t>
            </a:r>
          </a:p>
          <a:p>
            <a:pPr>
              <a:defRPr/>
            </a:pPr>
            <a:r>
              <a:rPr lang="en-US" dirty="0" smtClean="0"/>
              <a:t>HIPPA forms  ( confidentiality and release of information)</a:t>
            </a:r>
          </a:p>
          <a:p>
            <a:pPr>
              <a:defRPr/>
            </a:pPr>
            <a:r>
              <a:rPr lang="en-US" dirty="0" smtClean="0"/>
              <a:t>Connect families to providers, community programs and positive supportive people ( more team members) </a:t>
            </a:r>
          </a:p>
          <a:p>
            <a:pPr>
              <a:defRPr/>
            </a:pPr>
            <a:r>
              <a:rPr lang="en-US" dirty="0" smtClean="0"/>
              <a:t>Families will be provided information, education and support</a:t>
            </a:r>
          </a:p>
          <a:p>
            <a:pPr>
              <a:defRPr/>
            </a:pPr>
            <a:r>
              <a:rPr lang="en-US" dirty="0" smtClean="0"/>
              <a:t>Train and work together </a:t>
            </a:r>
          </a:p>
          <a:p>
            <a:pPr>
              <a:defRPr/>
            </a:pPr>
            <a:r>
              <a:rPr lang="en-US" dirty="0" smtClean="0"/>
              <a:t>Child and Family Team meetings </a:t>
            </a:r>
          </a:p>
          <a:p>
            <a:pPr>
              <a:defRPr/>
            </a:pPr>
            <a:r>
              <a:rPr lang="en-US" dirty="0" smtClean="0"/>
              <a:t>AWARNESS!  </a:t>
            </a:r>
          </a:p>
          <a:p>
            <a:pPr>
              <a:defRPr/>
            </a:pPr>
            <a:r>
              <a:rPr lang="en-US" dirty="0" smtClean="0"/>
              <a:t>Policy!</a:t>
            </a:r>
          </a:p>
          <a:p>
            <a:pPr>
              <a:defRPr/>
            </a:pPr>
            <a:endParaRPr lang="en-US" dirty="0" smtClean="0"/>
          </a:p>
          <a:p>
            <a:pPr>
              <a:defRPr/>
            </a:pPr>
            <a:endParaRPr lang="en-US" dirty="0" smtClean="0"/>
          </a:p>
          <a:p>
            <a:pPr>
              <a:defRPr/>
            </a:pPr>
            <a:endParaRPr lang="en-US" dirty="0"/>
          </a:p>
        </p:txBody>
      </p:sp>
      <p:sp>
        <p:nvSpPr>
          <p:cNvPr id="3" name="Title 2"/>
          <p:cNvSpPr>
            <a:spLocks noGrp="1"/>
          </p:cNvSpPr>
          <p:nvPr>
            <p:ph type="title"/>
          </p:nvPr>
        </p:nvSpPr>
        <p:spPr/>
        <p:txBody>
          <a:bodyPr/>
          <a:lstStyle/>
          <a:p>
            <a:pPr>
              <a:defRPr/>
            </a:pPr>
            <a:r>
              <a:rPr lang="en-US" dirty="0" smtClean="0"/>
              <a:t>The Details, the how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D5A9C587-4105-4A94-91C1-994025C9187D}" type="slidenum">
              <a:rPr lang="en-US" altLang="en-US">
                <a:solidFill>
                  <a:schemeClr val="tx2"/>
                </a:solidFill>
              </a:rPr>
              <a:pPr eaLnBrk="1" hangingPunct="1"/>
              <a:t>32</a:t>
            </a:fld>
            <a:endParaRPr lang="en-US" altLang="en-US">
              <a:solidFill>
                <a:schemeClr val="tx2"/>
              </a:solidFill>
            </a:endParaRPr>
          </a:p>
        </p:txBody>
      </p:sp>
      <p:cxnSp>
        <p:nvCxnSpPr>
          <p:cNvPr id="5" name="Straight Arrow Connector 4"/>
          <p:cNvCxnSpPr/>
          <p:nvPr/>
        </p:nvCxnSpPr>
        <p:spPr>
          <a:xfrm flipH="1">
            <a:off x="2971800" y="1524000"/>
            <a:ext cx="762000" cy="17526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pic>
        <p:nvPicPr>
          <p:cNvPr id="6" name="Picture 5"/>
          <p:cNvPicPr>
            <a:picLocks noChangeAspect="1"/>
          </p:cNvPicPr>
          <p:nvPr/>
        </p:nvPicPr>
        <p:blipFill rotWithShape="1">
          <a:blip r:embed="rId2"/>
          <a:srcRect l="14196" t="1" r="15477" b="145"/>
          <a:stretch/>
        </p:blipFill>
        <p:spPr>
          <a:xfrm>
            <a:off x="1751888" y="381000"/>
            <a:ext cx="5281301" cy="5874521"/>
          </a:xfrm>
          <a:prstGeom prst="rect">
            <a:avLst/>
          </a:prstGeom>
        </p:spPr>
      </p:pic>
      <p:cxnSp>
        <p:nvCxnSpPr>
          <p:cNvPr id="4" name="Straight Arrow Connector 3"/>
          <p:cNvCxnSpPr/>
          <p:nvPr/>
        </p:nvCxnSpPr>
        <p:spPr>
          <a:xfrm flipH="1">
            <a:off x="5943600" y="2133600"/>
            <a:ext cx="762000" cy="609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5CB243A2-92E4-4E60-A3FD-512FF576AE05}" type="slidenum">
              <a:rPr lang="en-US" altLang="en-US">
                <a:solidFill>
                  <a:schemeClr val="tx2"/>
                </a:solidFill>
              </a:rPr>
              <a:pPr eaLnBrk="1" hangingPunct="1"/>
              <a:t>33</a:t>
            </a:fld>
            <a:endParaRPr lang="en-US" altLang="en-US">
              <a:solidFill>
                <a:schemeClr val="tx2"/>
              </a:solidFill>
            </a:endParaRPr>
          </a:p>
        </p:txBody>
      </p:sp>
      <p:pic>
        <p:nvPicPr>
          <p:cNvPr id="4" name="Picture 3"/>
          <p:cNvPicPr>
            <a:picLocks noChangeAspect="1"/>
          </p:cNvPicPr>
          <p:nvPr/>
        </p:nvPicPr>
        <p:blipFill rotWithShape="1">
          <a:blip r:embed="rId3"/>
          <a:srcRect l="13522" t="-1368" r="15250" b="18305"/>
          <a:stretch/>
        </p:blipFill>
        <p:spPr>
          <a:xfrm>
            <a:off x="1676400" y="762000"/>
            <a:ext cx="5563313" cy="5190146"/>
          </a:xfrm>
          <a:prstGeom prst="rect">
            <a:avLst/>
          </a:prstGeom>
        </p:spPr>
      </p:pic>
      <p:cxnSp>
        <p:nvCxnSpPr>
          <p:cNvPr id="5" name="Straight Arrow Connector 4"/>
          <p:cNvCxnSpPr/>
          <p:nvPr/>
        </p:nvCxnSpPr>
        <p:spPr>
          <a:xfrm>
            <a:off x="4572000" y="3962400"/>
            <a:ext cx="1219200" cy="16002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7654" t="12120" r="21791" b="62741"/>
          <a:stretch/>
        </p:blipFill>
        <p:spPr>
          <a:xfrm>
            <a:off x="4206104" y="1600200"/>
            <a:ext cx="4052072" cy="2667000"/>
          </a:xfrm>
          <a:prstGeom prst="rect">
            <a:avLst/>
          </a:prstGeom>
        </p:spPr>
      </p:pic>
      <p:cxnSp>
        <p:nvCxnSpPr>
          <p:cNvPr id="18" name="Straight Arrow Connector 17"/>
          <p:cNvCxnSpPr/>
          <p:nvPr/>
        </p:nvCxnSpPr>
        <p:spPr>
          <a:xfrm>
            <a:off x="3733800" y="3048000"/>
            <a:ext cx="838200"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10353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48666" t="36251" r="23056" b="29445"/>
          <a:stretch/>
        </p:blipFill>
        <p:spPr>
          <a:xfrm>
            <a:off x="5334000" y="1752600"/>
            <a:ext cx="2424113" cy="2352675"/>
          </a:xfrm>
          <a:prstGeom prst="rect">
            <a:avLst/>
          </a:prstGeom>
        </p:spPr>
      </p:pic>
    </p:spTree>
    <p:extLst>
      <p:ext uri="{BB962C8B-B14F-4D97-AF65-F5344CB8AC3E}">
        <p14:creationId xmlns:p14="http://schemas.microsoft.com/office/powerpoint/2010/main" val="5518138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t>Q &amp; A</a:t>
            </a:r>
            <a:endParaRPr lang="en-US" dirty="0"/>
          </a:p>
        </p:txBody>
      </p:sp>
      <p:sp>
        <p:nvSpPr>
          <p:cNvPr id="4" name="Cloud Callout 3"/>
          <p:cNvSpPr/>
          <p:nvPr/>
        </p:nvSpPr>
        <p:spPr>
          <a:xfrm>
            <a:off x="4876800" y="2514600"/>
            <a:ext cx="3429000" cy="2514600"/>
          </a:xfrm>
          <a:prstGeom prst="cloudCallout">
            <a:avLst>
              <a:gd name="adj1" fmla="val -26414"/>
              <a:gd name="adj2" fmla="val 7222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Content Placeholder 1"/>
          <p:cNvSpPr>
            <a:spLocks noGrp="1"/>
          </p:cNvSpPr>
          <p:nvPr>
            <p:ph idx="1"/>
          </p:nvPr>
        </p:nvSpPr>
        <p:spPr>
          <a:xfrm>
            <a:off x="4914900" y="3270250"/>
            <a:ext cx="3390900" cy="503238"/>
          </a:xfrm>
        </p:spPr>
        <p:txBody>
          <a:bodyPr>
            <a:noAutofit/>
          </a:bodyPr>
          <a:lstStyle/>
          <a:p>
            <a:pPr marL="44450" indent="0" algn="ctr" eaLnBrk="1" hangingPunct="1">
              <a:buFont typeface="Wingdings 2" panose="05020102010507070707" pitchFamily="18" charset="2"/>
              <a:buNone/>
              <a:defRPr/>
            </a:pPr>
            <a:r>
              <a:rPr lang="en-US" sz="3000" b="1" dirty="0"/>
              <a:t>g</a:t>
            </a:r>
            <a:r>
              <a:rPr lang="en-US" sz="3000" b="1" dirty="0" smtClean="0"/>
              <a:t>ot questions?</a:t>
            </a:r>
            <a:endParaRPr lang="en-US" sz="3000" b="1" dirty="0"/>
          </a:p>
        </p:txBody>
      </p:sp>
      <p:sp>
        <p:nvSpPr>
          <p:cNvPr id="43013" name="Rectangle 4"/>
          <p:cNvSpPr>
            <a:spLocks noChangeArrowheads="1"/>
          </p:cNvSpPr>
          <p:nvPr/>
        </p:nvSpPr>
        <p:spPr bwMode="auto">
          <a:xfrm>
            <a:off x="658813" y="1927225"/>
            <a:ext cx="39624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eaLnBrk="1" hangingPunct="1">
              <a:spcBef>
                <a:spcPct val="0"/>
              </a:spcBef>
              <a:buClrTx/>
              <a:buFontTx/>
              <a:buNone/>
            </a:pPr>
            <a:r>
              <a:rPr lang="en-US" altLang="en-US" b="1" dirty="0" smtClean="0">
                <a:solidFill>
                  <a:schemeClr val="tx1"/>
                </a:solidFill>
              </a:rPr>
              <a:t>Courtnie Thomas </a:t>
            </a:r>
            <a:endParaRPr lang="en-US" altLang="en-US" b="1" dirty="0">
              <a:solidFill>
                <a:schemeClr val="tx1"/>
              </a:solidFill>
            </a:endParaRPr>
          </a:p>
          <a:p>
            <a:pPr eaLnBrk="1" hangingPunct="1">
              <a:spcBef>
                <a:spcPct val="0"/>
              </a:spcBef>
              <a:buClrTx/>
              <a:buFontTx/>
              <a:buNone/>
            </a:pPr>
            <a:r>
              <a:rPr lang="en-US" altLang="en-US" sz="1600" dirty="0">
                <a:solidFill>
                  <a:schemeClr val="tx1"/>
                </a:solidFill>
              </a:rPr>
              <a:t>Juvenile Justice Commission</a:t>
            </a:r>
          </a:p>
          <a:p>
            <a:pPr eaLnBrk="1" hangingPunct="1">
              <a:spcBef>
                <a:spcPct val="0"/>
              </a:spcBef>
              <a:buClrTx/>
              <a:buFontTx/>
              <a:buNone/>
            </a:pPr>
            <a:r>
              <a:rPr lang="en-US" altLang="en-US" sz="1600" dirty="0">
                <a:solidFill>
                  <a:schemeClr val="tx1"/>
                </a:solidFill>
              </a:rPr>
              <a:t>JDAI Research and Reform Specialist</a:t>
            </a:r>
          </a:p>
          <a:p>
            <a:pPr eaLnBrk="1" hangingPunct="1">
              <a:spcBef>
                <a:spcPct val="0"/>
              </a:spcBef>
              <a:buClrTx/>
              <a:buFontTx/>
              <a:buNone/>
            </a:pPr>
            <a:endParaRPr lang="en-US" altLang="en-US" sz="1600" dirty="0">
              <a:solidFill>
                <a:schemeClr val="tx1"/>
              </a:solidFill>
            </a:endParaRPr>
          </a:p>
          <a:p>
            <a:pPr eaLnBrk="1" hangingPunct="1">
              <a:spcBef>
                <a:spcPct val="0"/>
              </a:spcBef>
              <a:buClrTx/>
              <a:buFontTx/>
              <a:buNone/>
            </a:pPr>
            <a:r>
              <a:rPr lang="en-US" altLang="en-US" sz="1600" dirty="0">
                <a:solidFill>
                  <a:schemeClr val="tx1"/>
                </a:solidFill>
              </a:rPr>
              <a:t>Steven Campos</a:t>
            </a:r>
          </a:p>
          <a:p>
            <a:pPr eaLnBrk="1" hangingPunct="1">
              <a:spcBef>
                <a:spcPct val="0"/>
              </a:spcBef>
              <a:buClrTx/>
              <a:buFontTx/>
              <a:buNone/>
            </a:pPr>
            <a:r>
              <a:rPr lang="en-US" altLang="en-US" sz="1600" dirty="0">
                <a:solidFill>
                  <a:schemeClr val="tx1"/>
                </a:solidFill>
              </a:rPr>
              <a:t>Hudson Partnership CMO</a:t>
            </a:r>
          </a:p>
          <a:p>
            <a:pPr eaLnBrk="1" hangingPunct="1">
              <a:spcBef>
                <a:spcPct val="0"/>
              </a:spcBef>
              <a:buClrTx/>
              <a:buFontTx/>
              <a:buNone/>
            </a:pPr>
            <a:r>
              <a:rPr lang="en-US" altLang="en-US" sz="1600" dirty="0">
                <a:solidFill>
                  <a:schemeClr val="tx1"/>
                </a:solidFill>
              </a:rPr>
              <a:t>Community Resource Director </a:t>
            </a:r>
          </a:p>
          <a:p>
            <a:pPr eaLnBrk="1" hangingPunct="1">
              <a:spcBef>
                <a:spcPct val="0"/>
              </a:spcBef>
              <a:buClrTx/>
              <a:buFontTx/>
              <a:buNone/>
            </a:pPr>
            <a:r>
              <a:rPr lang="en-US" altLang="en-US" sz="1600" dirty="0">
                <a:solidFill>
                  <a:schemeClr val="tx1"/>
                </a:solidFill>
                <a:hlinkClick r:id="rId2"/>
              </a:rPr>
              <a:t>scampos@hudsoncmo.org</a:t>
            </a:r>
            <a:r>
              <a:rPr lang="en-US" altLang="en-US" sz="1600" dirty="0">
                <a:solidFill>
                  <a:schemeClr val="tx1"/>
                </a:solidFill>
              </a:rPr>
              <a:t> </a:t>
            </a:r>
          </a:p>
        </p:txBody>
      </p:sp>
      <p:pic>
        <p:nvPicPr>
          <p:cNvPr id="43014" name="Picture 6" descr="C:\Users\jjcfox1\AppData\Local\Microsoft\Windows\Temporary Internet Files\Content.IE5\S6GEZOFM\MC90044190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876800"/>
            <a:ext cx="1520825"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docProps/app.xml><?xml version="1.0" encoding="utf-8"?>
<Properties xmlns="http://schemas.openxmlformats.org/officeDocument/2006/extended-properties" xmlns:vt="http://schemas.openxmlformats.org/officeDocument/2006/docPropsVTypes">
  <Template>Grid</Template>
  <TotalTime>2399</TotalTime>
  <Words>1832</Words>
  <Application>Microsoft Office PowerPoint</Application>
  <PresentationFormat>On-screen Show (4:3)</PresentationFormat>
  <Paragraphs>270</Paragraphs>
  <Slides>36</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4" baseType="lpstr">
      <vt:lpstr>Arial</vt:lpstr>
      <vt:lpstr>Calibri</vt:lpstr>
      <vt:lpstr>Franklin Gothic Medium</vt:lpstr>
      <vt:lpstr>Tahoma</vt:lpstr>
      <vt:lpstr>Wingdings</vt:lpstr>
      <vt:lpstr>Wingdings 2</vt:lpstr>
      <vt:lpstr>Grid</vt:lpstr>
      <vt:lpstr>Clip</vt:lpstr>
      <vt:lpstr> The Hudson Partnership: Community for Youth Crime Prevention and Educational Partnership</vt:lpstr>
      <vt:lpstr>Vision</vt:lpstr>
      <vt:lpstr>PowerPoint Presentation</vt:lpstr>
      <vt:lpstr>Children’s System of Care</vt:lpstr>
      <vt:lpstr>PowerPoint Presentation</vt:lpstr>
      <vt:lpstr>PowerPoint Presentation</vt:lpstr>
      <vt:lpstr>PowerPoint Presentation</vt:lpstr>
      <vt:lpstr>Wraparound IS . . .</vt:lpstr>
      <vt:lpstr>Family Centered</vt:lpstr>
      <vt:lpstr>Formal Services Local Mental Heath Providers</vt:lpstr>
      <vt:lpstr>Natural / Informal Supports and Community Resources</vt:lpstr>
      <vt:lpstr>Family Support Organization  (FSO)</vt:lpstr>
      <vt:lpstr>Contact Us </vt:lpstr>
      <vt:lpstr>New jersey juvenile justice reform</vt:lpstr>
      <vt:lpstr>Presentation overview</vt:lpstr>
      <vt:lpstr>Genesis of jdai in new jersey</vt:lpstr>
      <vt:lpstr>What is the purpose of detention?</vt:lpstr>
      <vt:lpstr>What are the dangers of detention?</vt:lpstr>
      <vt:lpstr>Jdai – what is the objective?</vt:lpstr>
      <vt:lpstr>Jdai 8 core strategies</vt:lpstr>
      <vt:lpstr>New jersey as a “model state”</vt:lpstr>
      <vt:lpstr>Hudson county jdai work</vt:lpstr>
      <vt:lpstr>Hudson county jdai structure</vt:lpstr>
      <vt:lpstr>Community outreach subcommittee</vt:lpstr>
      <vt:lpstr>Why Jersey city?</vt:lpstr>
      <vt:lpstr>Why Greenville and  bergen-lafayette?</vt:lpstr>
      <vt:lpstr>Hudson Partnership Youth</vt:lpstr>
      <vt:lpstr>Vision</vt:lpstr>
      <vt:lpstr>The needs and Wrap-around</vt:lpstr>
      <vt:lpstr>We need the Community </vt:lpstr>
      <vt:lpstr>The Details, the how </vt:lpstr>
      <vt:lpstr>PowerPoint Presentation</vt:lpstr>
      <vt:lpstr>PowerPoint Presentation</vt:lpstr>
      <vt:lpstr>PowerPoint Presentation</vt:lpstr>
      <vt:lpstr>PowerPoint Presentation</vt:lpstr>
      <vt:lpstr>Q &amp; A</vt:lpstr>
    </vt:vector>
  </TitlesOfParts>
  <Company>State Of New Jersey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Jersey Juvenile Justice Reform: JDAI</dc:title>
  <dc:creator>Erica Hein</dc:creator>
  <cp:lastModifiedBy>Steven Campos</cp:lastModifiedBy>
  <cp:revision>98</cp:revision>
  <cp:lastPrinted>2018-02-13T16:37:58Z</cp:lastPrinted>
  <dcterms:created xsi:type="dcterms:W3CDTF">2014-03-20T15:08:09Z</dcterms:created>
  <dcterms:modified xsi:type="dcterms:W3CDTF">2018-02-13T16:55:17Z</dcterms:modified>
</cp:coreProperties>
</file>