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24"/>
  </p:notesMasterIdLst>
  <p:handoutMasterIdLst>
    <p:handoutMasterId r:id="rId25"/>
  </p:handoutMasterIdLst>
  <p:sldIdLst>
    <p:sldId id="267" r:id="rId2"/>
    <p:sldId id="401" r:id="rId3"/>
    <p:sldId id="323" r:id="rId4"/>
    <p:sldId id="382" r:id="rId5"/>
    <p:sldId id="453" r:id="rId6"/>
    <p:sldId id="400" r:id="rId7"/>
    <p:sldId id="454" r:id="rId8"/>
    <p:sldId id="455" r:id="rId9"/>
    <p:sldId id="456" r:id="rId10"/>
    <p:sldId id="458" r:id="rId11"/>
    <p:sldId id="450" r:id="rId12"/>
    <p:sldId id="430" r:id="rId13"/>
    <p:sldId id="431" r:id="rId14"/>
    <p:sldId id="433" r:id="rId15"/>
    <p:sldId id="389" r:id="rId16"/>
    <p:sldId id="434" r:id="rId17"/>
    <p:sldId id="459" r:id="rId18"/>
    <p:sldId id="460" r:id="rId19"/>
    <p:sldId id="437" r:id="rId20"/>
    <p:sldId id="438" r:id="rId21"/>
    <p:sldId id="439" r:id="rId22"/>
    <p:sldId id="441" r:id="rId23"/>
  </p:sldIdLst>
  <p:sldSz cx="9144000" cy="6858000" type="screen4x3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800000"/>
    <a:srgbClr val="336699"/>
    <a:srgbClr val="990000"/>
    <a:srgbClr val="FFFF99"/>
    <a:srgbClr val="993300"/>
    <a:srgbClr val="FFFFCC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64" autoAdjust="0"/>
    <p:restoredTop sz="95803" autoAdjust="0"/>
  </p:normalViewPr>
  <p:slideViewPr>
    <p:cSldViewPr>
      <p:cViewPr varScale="1">
        <p:scale>
          <a:sx n="80" d="100"/>
          <a:sy n="80" d="100"/>
        </p:scale>
        <p:origin x="102" y="6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9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804"/>
    </p:cViewPr>
  </p:sorterViewPr>
  <p:notesViewPr>
    <p:cSldViewPr>
      <p:cViewPr varScale="1">
        <p:scale>
          <a:sx n="78" d="100"/>
          <a:sy n="78" d="100"/>
        </p:scale>
        <p:origin x="-3096" y="-90"/>
      </p:cViewPr>
      <p:guideLst>
        <p:guide orient="horz" pos="290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0"/>
            <a:ext cx="3037367" cy="4620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220" tIns="46609" rIns="93220" bIns="46609" numCol="1" anchor="t" anchorCtr="0" compatLnSpc="1">
            <a:prstTxWarp prst="textNoShape">
              <a:avLst/>
            </a:prstTxWarp>
          </a:bodyPr>
          <a:lstStyle>
            <a:lvl1pPr defTabSz="932446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456" y="0"/>
            <a:ext cx="3037366" cy="4620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220" tIns="46609" rIns="93220" bIns="46609" numCol="1" anchor="t" anchorCtr="0" compatLnSpc="1">
            <a:prstTxWarp prst="textNoShape">
              <a:avLst/>
            </a:prstTxWarp>
          </a:bodyPr>
          <a:lstStyle>
            <a:lvl1pPr algn="r" defTabSz="932446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8772476"/>
            <a:ext cx="3037367" cy="4620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220" tIns="46609" rIns="93220" bIns="46609" numCol="1" anchor="b" anchorCtr="0" compatLnSpc="1">
            <a:prstTxWarp prst="textNoShape">
              <a:avLst/>
            </a:prstTxWarp>
          </a:bodyPr>
          <a:lstStyle>
            <a:lvl1pPr defTabSz="932446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456" y="8772476"/>
            <a:ext cx="3037366" cy="4620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220" tIns="46609" rIns="93220" bIns="46609" numCol="1" anchor="b" anchorCtr="0" compatLnSpc="1">
            <a:prstTxWarp prst="textNoShape">
              <a:avLst/>
            </a:prstTxWarp>
          </a:bodyPr>
          <a:lstStyle>
            <a:lvl1pPr algn="r" defTabSz="932446">
              <a:defRPr sz="1200"/>
            </a:lvl1pPr>
          </a:lstStyle>
          <a:p>
            <a:pPr>
              <a:defRPr/>
            </a:pPr>
            <a:fld id="{BD98970F-F981-49E0-A79E-62BCE52D4B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552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0"/>
            <a:ext cx="3037367" cy="4620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220" tIns="46609" rIns="93220" bIns="46609" numCol="1" anchor="t" anchorCtr="0" compatLnSpc="1">
            <a:prstTxWarp prst="textNoShape">
              <a:avLst/>
            </a:prstTxWarp>
          </a:bodyPr>
          <a:lstStyle>
            <a:lvl1pPr defTabSz="932446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456" y="0"/>
            <a:ext cx="3037366" cy="4620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220" tIns="46609" rIns="93220" bIns="46609" numCol="1" anchor="t" anchorCtr="0" compatLnSpc="1">
            <a:prstTxWarp prst="textNoShape">
              <a:avLst/>
            </a:prstTxWarp>
          </a:bodyPr>
          <a:lstStyle>
            <a:lvl1pPr algn="r" defTabSz="932446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5388" y="690563"/>
            <a:ext cx="4619625" cy="34655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570" y="4387800"/>
            <a:ext cx="5609267" cy="4156779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220" tIns="46609" rIns="93220" bIns="466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8772476"/>
            <a:ext cx="3037367" cy="4620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220" tIns="46609" rIns="93220" bIns="46609" numCol="1" anchor="b" anchorCtr="0" compatLnSpc="1">
            <a:prstTxWarp prst="textNoShape">
              <a:avLst/>
            </a:prstTxWarp>
          </a:bodyPr>
          <a:lstStyle>
            <a:lvl1pPr defTabSz="932446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456" y="8772476"/>
            <a:ext cx="3037366" cy="4620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220" tIns="46609" rIns="93220" bIns="46609" numCol="1" anchor="b" anchorCtr="0" compatLnSpc="1">
            <a:prstTxWarp prst="textNoShape">
              <a:avLst/>
            </a:prstTxWarp>
          </a:bodyPr>
          <a:lstStyle>
            <a:lvl1pPr algn="r" defTabSz="932446">
              <a:defRPr sz="1200"/>
            </a:lvl1pPr>
          </a:lstStyle>
          <a:p>
            <a:pPr>
              <a:defRPr/>
            </a:pPr>
            <a:fld id="{9322185D-DDE1-4EE1-8740-23D80EBF6B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4485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690563"/>
            <a:ext cx="4618038" cy="3463925"/>
          </a:xfrm>
          <a:ln/>
        </p:spPr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4995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3102" tIns="46551" rIns="93102" bIns="46551"/>
          <a:lstStyle/>
          <a:p>
            <a:pPr>
              <a:spcAft>
                <a:spcPct val="30000"/>
              </a:spcAft>
            </a:pPr>
            <a:endParaRPr lang="en-US" smtClean="0">
              <a:solidFill>
                <a:srgbClr val="A50021"/>
              </a:solidFill>
            </a:endParaRPr>
          </a:p>
        </p:txBody>
      </p:sp>
      <p:sp>
        <p:nvSpPr>
          <p:cNvPr id="23555" name="Slide Number Placeholder 3"/>
          <p:cNvSpPr txBox="1">
            <a:spLocks noGrp="1"/>
          </p:cNvSpPr>
          <p:nvPr/>
        </p:nvSpPr>
        <p:spPr bwMode="auto">
          <a:xfrm>
            <a:off x="3973035" y="8772476"/>
            <a:ext cx="3035789" cy="4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02" tIns="46551" rIns="93102" bIns="46551" anchor="b"/>
          <a:lstStyle/>
          <a:p>
            <a:pPr algn="r" defTabSz="931744"/>
            <a:fld id="{10636079-1EBE-44FC-8A71-FA9186E806F3}" type="slidenum">
              <a:rPr lang="en-US" sz="1100"/>
              <a:pPr algn="r" defTabSz="931744"/>
              <a:t>2</a:t>
            </a:fld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366226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 txBox="1">
            <a:spLocks noGrp="1" noChangeArrowheads="1"/>
          </p:cNvSpPr>
          <p:nvPr/>
        </p:nvSpPr>
        <p:spPr bwMode="auto">
          <a:xfrm>
            <a:off x="3973035" y="8772476"/>
            <a:ext cx="3035789" cy="4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5" tIns="46589" rIns="93175" bIns="46589" anchor="b"/>
          <a:lstStyle/>
          <a:p>
            <a:pPr algn="r" defTabSz="941188"/>
            <a:fld id="{737B0571-71A2-4103-8C8A-4B23D3B33026}" type="slidenum">
              <a:rPr lang="en-US" sz="1100"/>
              <a:pPr algn="r" defTabSz="941188"/>
              <a:t>3</a:t>
            </a:fld>
            <a:endParaRPr lang="en-US" sz="1100" dirty="0"/>
          </a:p>
        </p:txBody>
      </p:sp>
      <p:sp>
        <p:nvSpPr>
          <p:cNvPr id="27650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3175" tIns="46589" rIns="93175" bIns="46589"/>
          <a:lstStyle/>
          <a:p>
            <a:pPr eaLnBrk="1" hangingPunct="1"/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27741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 txBox="1">
            <a:spLocks noGrp="1" noChangeArrowheads="1"/>
          </p:cNvSpPr>
          <p:nvPr/>
        </p:nvSpPr>
        <p:spPr bwMode="auto">
          <a:xfrm>
            <a:off x="3973035" y="8772476"/>
            <a:ext cx="3035789" cy="4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84" tIns="46544" rIns="93084" bIns="46544" anchor="b"/>
          <a:lstStyle/>
          <a:p>
            <a:pPr algn="r" defTabSz="931744"/>
            <a:fld id="{FAB978E5-8D83-45FF-B4C1-0EADBB809A9B}" type="slidenum">
              <a:rPr lang="en-US" sz="1100"/>
              <a:pPr algn="r" defTabSz="931744"/>
              <a:t>4</a:t>
            </a:fld>
            <a:endParaRPr lang="en-US" sz="1100" dirty="0"/>
          </a:p>
        </p:txBody>
      </p:sp>
      <p:sp>
        <p:nvSpPr>
          <p:cNvPr id="29698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3084" tIns="46544" rIns="93084" bIns="46544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350241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4394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31812"/>
            <a:fld id="{89A8E651-E600-43B4-BDFA-6F4428E208B6}" type="slidenum">
              <a:rPr lang="en-US" smtClean="0"/>
              <a:pPr defTabSz="931812"/>
              <a:t>7</a:t>
            </a:fld>
            <a:endParaRPr lang="en-US" dirty="0" smtClean="0"/>
          </a:p>
        </p:txBody>
      </p:sp>
      <p:sp>
        <p:nvSpPr>
          <p:cNvPr id="118786" name="Rectangle 7"/>
          <p:cNvSpPr txBox="1">
            <a:spLocks noGrp="1" noChangeArrowheads="1"/>
          </p:cNvSpPr>
          <p:nvPr/>
        </p:nvSpPr>
        <p:spPr bwMode="auto">
          <a:xfrm>
            <a:off x="3971456" y="8829773"/>
            <a:ext cx="3037366" cy="465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37" tIns="46570" rIns="93137" bIns="46570" anchor="b"/>
          <a:lstStyle/>
          <a:p>
            <a:pPr algn="r"/>
            <a:fld id="{BF9B20DE-ABAB-4758-8736-DD3D5AC1145F}" type="slidenum">
              <a:rPr lang="en-US" sz="1200"/>
              <a:pPr algn="r"/>
              <a:t>7</a:t>
            </a:fld>
            <a:endParaRPr lang="en-US" sz="1200" dirty="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5325"/>
            <a:ext cx="4651375" cy="348773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3137" tIns="46570" rIns="93137" bIns="46570"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63630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7"/>
          <p:cNvSpPr txBox="1">
            <a:spLocks noGrp="1" noChangeArrowheads="1"/>
          </p:cNvSpPr>
          <p:nvPr/>
        </p:nvSpPr>
        <p:spPr bwMode="auto">
          <a:xfrm>
            <a:off x="3971456" y="8772476"/>
            <a:ext cx="3037366" cy="4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23" tIns="46563" rIns="93123" bIns="46563" anchor="b"/>
          <a:lstStyle/>
          <a:p>
            <a:pPr algn="r" defTabSz="931744"/>
            <a:fld id="{A5CB21C8-93E6-48B1-99FC-941A0B795A3E}" type="slidenum">
              <a:rPr lang="en-US" sz="1200"/>
              <a:pPr algn="r" defTabSz="931744"/>
              <a:t>15</a:t>
            </a:fld>
            <a:endParaRPr lang="en-US" sz="1200" dirty="0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3123" tIns="46563" rIns="93123" bIns="46563"/>
          <a:lstStyle/>
          <a:p>
            <a:pPr marL="179424" indent="-179424" eaLnBrk="1" hangingPunct="1">
              <a:lnSpc>
                <a:spcPct val="90000"/>
              </a:lnSpc>
            </a:pPr>
            <a:r>
              <a:rPr lang="en-US" sz="1000" dirty="0"/>
              <a:t>Care management entities cannot start the out of home process with parental consent or a court order.</a:t>
            </a:r>
          </a:p>
        </p:txBody>
      </p:sp>
    </p:spTree>
    <p:extLst>
      <p:ext uri="{BB962C8B-B14F-4D97-AF65-F5344CB8AC3E}">
        <p14:creationId xmlns:p14="http://schemas.microsoft.com/office/powerpoint/2010/main" val="1452630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295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DA3FC-5150-4471-8492-E72260A6A9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E0620A-B838-4279-9C9D-5EC82DC30D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344DDA-3E5C-4CCB-A3A8-8F05696056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26CAB9-7067-4BF4-820D-A1950D68F3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57B481-B5F6-4A22-BF9B-15CAE43204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084AC6-622A-441F-841A-3A2E3332F8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4EE917-8D7D-48DB-9175-AF2F1A39C6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8CB27D-46CA-493C-9206-2D58A7BCFF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F567B7-A3AE-4B10-961F-4D66491DA1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7B724-AF17-4124-8E5D-325294CD1B7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3B2FC-C402-445D-AC4B-5EA0777F89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206AD3-417D-4339-8138-FB02F460DE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>
    <p:wipe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ft Vertical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162866" y="488950"/>
            <a:ext cx="4758883" cy="5856803"/>
          </a:xfrm>
        </p:spPr>
        <p:txBody>
          <a:bodyPr/>
          <a:lstStyle>
            <a:lvl1pPr marL="0" indent="0">
              <a:buNone/>
              <a:defRPr sz="2000"/>
            </a:lvl1pPr>
            <a:lvl2pPr>
              <a:defRPr sz="18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0292" y="1759415"/>
            <a:ext cx="2683727" cy="3339171"/>
          </a:xfrm>
        </p:spPr>
        <p:txBody>
          <a:bodyPr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8150" y="6578643"/>
            <a:ext cx="2133600" cy="1360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fld id="{3E0058A9-72CC-E44B-8DEF-CA707364338D}" type="slidenum">
              <a:rPr lang="en-US" smtClean="0">
                <a:solidFill>
                  <a:srgbClr val="FFFFFF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131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248400"/>
            <a:ext cx="4876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000099"/>
                </a:solidFill>
                <a:latin typeface="Tempus Sans ITC" pitchFamily="82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81750"/>
            <a:ext cx="2133600" cy="3238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3DA44EAC-F958-4C71-B709-9D82A28B6E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2406" name="Picture 1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57200" y="6254750"/>
            <a:ext cx="29718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6" r:id="rId2"/>
    <p:sldLayoutId id="2147483685" r:id="rId3"/>
    <p:sldLayoutId id="2147483684" r:id="rId4"/>
    <p:sldLayoutId id="2147483683" r:id="rId5"/>
    <p:sldLayoutId id="2147483682" r:id="rId6"/>
    <p:sldLayoutId id="2147483681" r:id="rId7"/>
    <p:sldLayoutId id="2147483680" r:id="rId8"/>
    <p:sldLayoutId id="2147483679" r:id="rId9"/>
    <p:sldLayoutId id="2147483678" r:id="rId10"/>
    <p:sldLayoutId id="2147483677" r:id="rId11"/>
    <p:sldLayoutId id="2147483688" r:id="rId12"/>
    <p:sldLayoutId id="2147483689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4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sohc.org/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990600" y="1447800"/>
            <a:ext cx="7239000" cy="14446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Children’s System of Care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200400"/>
            <a:ext cx="7239000" cy="1752600"/>
          </a:xfrm>
        </p:spPr>
        <p:txBody>
          <a:bodyPr/>
          <a:lstStyle/>
          <a:p>
            <a:pPr marL="0" indent="0"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Collaborating to Serve the Children and Families of New Jersey</a:t>
            </a:r>
          </a:p>
          <a:p>
            <a:pPr marL="0" indent="0" algn="ctr" eaLnBrk="1" hangingPunct="1">
              <a:spcBef>
                <a:spcPct val="50000"/>
              </a:spcBef>
              <a:buFontTx/>
              <a:buNone/>
              <a:defRPr/>
            </a:pPr>
            <a:endParaRPr lang="en-US" sz="2800" b="1" dirty="0" smtClean="0"/>
          </a:p>
        </p:txBody>
      </p:sp>
      <p:sp>
        <p:nvSpPr>
          <p:cNvPr id="18435" name="Text Box 7"/>
          <p:cNvSpPr txBox="1">
            <a:spLocks noChangeArrowheads="1"/>
          </p:cNvSpPr>
          <p:nvPr/>
        </p:nvSpPr>
        <p:spPr bwMode="auto">
          <a:xfrm>
            <a:off x="8610600" y="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18436" name="Picture 12" descr="DCF Logo with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28600"/>
            <a:ext cx="4343400" cy="10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6"/>
          <p:cNvSpPr txBox="1">
            <a:spLocks noGrp="1" noChangeArrowheads="1"/>
          </p:cNvSpPr>
          <p:nvPr/>
        </p:nvSpPr>
        <p:spPr bwMode="auto">
          <a:xfrm>
            <a:off x="6553200" y="6381750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A6ED281-80EB-40C0-A1D8-6E9828A23F45}" type="slidenum">
              <a:rPr lang="en-US" sz="1400"/>
              <a:pPr algn="r"/>
              <a:t>2</a:t>
            </a:fld>
            <a:endParaRPr lang="en-US" sz="1400"/>
          </a:p>
        </p:txBody>
      </p:sp>
      <p:sp>
        <p:nvSpPr>
          <p:cNvPr id="262146" name="AutoShape 2"/>
          <p:cNvSpPr>
            <a:spLocks noChangeArrowheads="1"/>
          </p:cNvSpPr>
          <p:nvPr/>
        </p:nvSpPr>
        <p:spPr bwMode="auto">
          <a:xfrm>
            <a:off x="152400" y="304800"/>
            <a:ext cx="8770938" cy="6019800"/>
          </a:xfrm>
          <a:prstGeom prst="roundRect">
            <a:avLst>
              <a:gd name="adj" fmla="val 4199"/>
            </a:avLst>
          </a:prstGeom>
          <a:solidFill>
            <a:srgbClr val="FFFF99">
              <a:alpha val="10196"/>
            </a:srgbClr>
          </a:solidFill>
          <a:ln w="9525">
            <a:noFill/>
            <a:round/>
            <a:headEnd/>
            <a:tailEnd/>
          </a:ln>
        </p:spPr>
        <p:txBody>
          <a:bodyPr lIns="0" tIns="0" rIns="0" bIns="0" anchor="ctr" anchorCtr="1"/>
          <a:lstStyle/>
          <a:p>
            <a:pPr defTabSz="165100">
              <a:lnSpc>
                <a:spcPct val="125000"/>
              </a:lnSpc>
            </a:pPr>
            <a:endParaRPr lang="en-US" sz="1000" b="1">
              <a:solidFill>
                <a:srgbClr val="000099"/>
              </a:solidFill>
            </a:endParaRPr>
          </a:p>
          <a:p>
            <a:pPr defTabSz="165100">
              <a:lnSpc>
                <a:spcPct val="125000"/>
              </a:lnSpc>
            </a:pPr>
            <a:r>
              <a:rPr lang="en-US" sz="2600" b="1">
                <a:solidFill>
                  <a:srgbClr val="003366"/>
                </a:solidFill>
              </a:rPr>
              <a:t>DCF’s Division of Children's </a:t>
            </a:r>
          </a:p>
          <a:p>
            <a:pPr defTabSz="165100">
              <a:lnSpc>
                <a:spcPct val="125000"/>
              </a:lnSpc>
            </a:pPr>
            <a:r>
              <a:rPr lang="en-US" sz="2600" b="1">
                <a:solidFill>
                  <a:srgbClr val="003366"/>
                </a:solidFill>
              </a:rPr>
              <a:t>System of Care (CSOC) serves </a:t>
            </a:r>
          </a:p>
          <a:p>
            <a:pPr defTabSz="165100">
              <a:lnSpc>
                <a:spcPct val="125000"/>
              </a:lnSpc>
            </a:pPr>
            <a:r>
              <a:rPr lang="en-US" sz="2600" b="1">
                <a:solidFill>
                  <a:srgbClr val="003366"/>
                </a:solidFill>
              </a:rPr>
              <a:t>children and adolescents with </a:t>
            </a:r>
          </a:p>
          <a:p>
            <a:pPr defTabSz="165100">
              <a:lnSpc>
                <a:spcPct val="125000"/>
              </a:lnSpc>
            </a:pPr>
            <a:r>
              <a:rPr lang="en-US" sz="2600" b="1">
                <a:solidFill>
                  <a:srgbClr val="003366"/>
                </a:solidFill>
              </a:rPr>
              <a:t>emotional and behavioral </a:t>
            </a:r>
          </a:p>
          <a:p>
            <a:pPr defTabSz="165100">
              <a:lnSpc>
                <a:spcPct val="125000"/>
              </a:lnSpc>
            </a:pPr>
            <a:r>
              <a:rPr lang="en-US" sz="2600" b="1">
                <a:solidFill>
                  <a:srgbClr val="003366"/>
                </a:solidFill>
              </a:rPr>
              <a:t>health care challenges and </a:t>
            </a:r>
          </a:p>
          <a:p>
            <a:pPr defTabSz="165100">
              <a:lnSpc>
                <a:spcPct val="125000"/>
              </a:lnSpc>
            </a:pPr>
            <a:r>
              <a:rPr lang="en-US" sz="2600" b="1">
                <a:solidFill>
                  <a:srgbClr val="003366"/>
                </a:solidFill>
              </a:rPr>
              <a:t>their families; and children with developmental  </a:t>
            </a:r>
          </a:p>
          <a:p>
            <a:pPr defTabSz="165100">
              <a:lnSpc>
                <a:spcPct val="125000"/>
              </a:lnSpc>
            </a:pPr>
            <a:r>
              <a:rPr lang="en-US" sz="2600" b="1">
                <a:solidFill>
                  <a:srgbClr val="003366"/>
                </a:solidFill>
              </a:rPr>
              <a:t>                          disabilities. CSOC is committed to </a:t>
            </a:r>
          </a:p>
          <a:p>
            <a:pPr defTabSz="165100">
              <a:lnSpc>
                <a:spcPct val="125000"/>
              </a:lnSpc>
            </a:pPr>
            <a:r>
              <a:rPr lang="en-US" sz="2600" b="1">
                <a:solidFill>
                  <a:srgbClr val="003366"/>
                </a:solidFill>
              </a:rPr>
              <a:t>                          providing these services based on the </a:t>
            </a:r>
          </a:p>
          <a:p>
            <a:pPr defTabSz="165100">
              <a:lnSpc>
                <a:spcPct val="125000"/>
              </a:lnSpc>
            </a:pPr>
            <a:r>
              <a:rPr lang="en-US" sz="2600" b="1">
                <a:solidFill>
                  <a:srgbClr val="003366"/>
                </a:solidFill>
              </a:rPr>
              <a:t>                          needs of the child and family in a </a:t>
            </a:r>
          </a:p>
          <a:p>
            <a:pPr defTabSz="165100">
              <a:lnSpc>
                <a:spcPct val="125000"/>
              </a:lnSpc>
            </a:pPr>
            <a:r>
              <a:rPr lang="en-US" sz="2600" b="1">
                <a:solidFill>
                  <a:srgbClr val="003366"/>
                </a:solidFill>
              </a:rPr>
              <a:t>                          family-centered, community-based </a:t>
            </a:r>
          </a:p>
          <a:p>
            <a:pPr defTabSz="165100">
              <a:lnSpc>
                <a:spcPct val="125000"/>
              </a:lnSpc>
            </a:pPr>
            <a:r>
              <a:rPr lang="en-US" sz="2600" b="1">
                <a:solidFill>
                  <a:srgbClr val="003366"/>
                </a:solidFill>
              </a:rPr>
              <a:t>                          environment.</a:t>
            </a:r>
            <a:r>
              <a:rPr lang="en-US" sz="2600">
                <a:solidFill>
                  <a:srgbClr val="003366"/>
                </a:solidFill>
              </a:rPr>
              <a:t> </a:t>
            </a:r>
          </a:p>
        </p:txBody>
      </p:sp>
      <p:pic>
        <p:nvPicPr>
          <p:cNvPr id="262147" name="Picture 3" descr="MPj04008320000[1]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 l="7031" r="7031"/>
          <a:stretch>
            <a:fillRect/>
          </a:stretch>
        </p:blipFill>
        <p:spPr bwMode="auto">
          <a:xfrm>
            <a:off x="5257800" y="457200"/>
            <a:ext cx="3265488" cy="2493963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262148" name="Picture 4" descr="MPj03994160000[1]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 l="7031" t="14069" r="35156"/>
          <a:stretch>
            <a:fillRect/>
          </a:stretch>
        </p:blipFill>
        <p:spPr bwMode="auto">
          <a:xfrm>
            <a:off x="228600" y="3733800"/>
            <a:ext cx="2185988" cy="2274888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28600" y="0"/>
            <a:ext cx="8562975" cy="571500"/>
            <a:chOff x="144" y="72"/>
            <a:chExt cx="5664" cy="384"/>
          </a:xfrm>
        </p:grpSpPr>
        <p:sp>
          <p:nvSpPr>
            <p:cNvPr id="22535" name="Rectangle 6"/>
            <p:cNvSpPr>
              <a:spLocks noChangeArrowheads="1"/>
            </p:cNvSpPr>
            <p:nvPr/>
          </p:nvSpPr>
          <p:spPr bwMode="auto">
            <a:xfrm>
              <a:off x="387" y="72"/>
              <a:ext cx="5421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6493" tIns="86493" rIns="86493" bIns="86493" anchor="ctr"/>
            <a:lstStyle/>
            <a:p>
              <a:r>
                <a:rPr lang="en-US" sz="3400" b="1">
                  <a:solidFill>
                    <a:srgbClr val="990000"/>
                  </a:solidFill>
                </a:rPr>
                <a:t>CSOC Mission</a:t>
              </a:r>
            </a:p>
          </p:txBody>
        </p:sp>
        <p:sp>
          <p:nvSpPr>
            <p:cNvPr id="22536" name="Oval 7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144" y="144"/>
              <a:ext cx="240" cy="240"/>
            </a:xfrm>
            <a:prstGeom prst="ellipse">
              <a:avLst/>
            </a:prstGeom>
            <a:gradFill rotWithShape="1">
              <a:gsLst>
                <a:gs pos="0">
                  <a:srgbClr val="FFCC66"/>
                </a:gs>
                <a:gs pos="100000">
                  <a:srgbClr val="FF66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lIns="86493" tIns="43247" rIns="86493" bIns="43247" anchor="ctr"/>
            <a:lstStyle/>
            <a:p>
              <a:pPr algn="ctr"/>
              <a:endParaRPr lang="en-US" sz="1400" b="1">
                <a:solidFill>
                  <a:srgbClr val="000066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1D4BC92-948D-4B66-A89E-908D52C42E00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2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2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2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2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2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2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14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6"/>
          <p:cNvSpPr txBox="1">
            <a:spLocks noGrp="1" noChangeArrowheads="1"/>
          </p:cNvSpPr>
          <p:nvPr/>
        </p:nvSpPr>
        <p:spPr bwMode="auto">
          <a:xfrm>
            <a:off x="6553200" y="6381750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4B9A74D-5783-438D-8329-DC8E04852156}" type="slidenum">
              <a:rPr lang="en-US" sz="1400"/>
              <a:pPr algn="r"/>
              <a:t>3</a:t>
            </a:fld>
            <a:endParaRPr lang="en-US" sz="1400"/>
          </a:p>
        </p:txBody>
      </p:sp>
      <p:sp>
        <p:nvSpPr>
          <p:cNvPr id="26626" name="Slide Number Placeholder 2"/>
          <p:cNvSpPr txBox="1">
            <a:spLocks noGrp="1"/>
          </p:cNvSpPr>
          <p:nvPr/>
        </p:nvSpPr>
        <p:spPr bwMode="auto">
          <a:xfrm>
            <a:off x="6553200" y="6381750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41045A1-B22B-4BA0-A063-B9F71902AFCD}" type="slidenum">
              <a:rPr lang="en-US" sz="1400"/>
              <a:pPr algn="r"/>
              <a:t>3</a:t>
            </a:fld>
            <a:endParaRPr lang="en-US" sz="1400"/>
          </a:p>
        </p:txBody>
      </p:sp>
      <p:pic>
        <p:nvPicPr>
          <p:cNvPr id="310274" name="Picture 2" descr="j0185604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581025" y="1295400"/>
            <a:ext cx="1446213" cy="14255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10275" name="Picture 3" descr="MCj03391220000[1]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581025" y="3081338"/>
            <a:ext cx="1446213" cy="14192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10276" name="Text Box 4"/>
          <p:cNvSpPr txBox="1">
            <a:spLocks noChangeArrowheads="1"/>
          </p:cNvSpPr>
          <p:nvPr/>
        </p:nvSpPr>
        <p:spPr bwMode="auto">
          <a:xfrm>
            <a:off x="2133600" y="1509713"/>
            <a:ext cx="236537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54" tIns="43227" rIns="86454" bIns="43227">
            <a:spAutoFit/>
          </a:bodyPr>
          <a:lstStyle/>
          <a:p>
            <a:pPr marL="323850" indent="-323850">
              <a:spcBef>
                <a:spcPct val="50000"/>
              </a:spcBef>
            </a:pPr>
            <a:r>
              <a:rPr lang="en-US" sz="3400" b="1"/>
              <a:t>At Home</a:t>
            </a:r>
            <a:r>
              <a:rPr lang="en-US" sz="3400">
                <a:solidFill>
                  <a:srgbClr val="CCECFF"/>
                </a:solidFill>
              </a:rPr>
              <a:t> </a:t>
            </a:r>
          </a:p>
        </p:txBody>
      </p:sp>
      <p:sp>
        <p:nvSpPr>
          <p:cNvPr id="310277" name="Text Box 5"/>
          <p:cNvSpPr txBox="1">
            <a:spLocks noChangeArrowheads="1"/>
          </p:cNvSpPr>
          <p:nvPr/>
        </p:nvSpPr>
        <p:spPr bwMode="auto">
          <a:xfrm>
            <a:off x="2176463" y="3333750"/>
            <a:ext cx="2366962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54" tIns="43227" rIns="86454" bIns="43227">
            <a:spAutoFit/>
          </a:bodyPr>
          <a:lstStyle/>
          <a:p>
            <a:pPr marL="323850" indent="-323850">
              <a:spcBef>
                <a:spcPct val="50000"/>
              </a:spcBef>
            </a:pPr>
            <a:r>
              <a:rPr lang="en-US" sz="3400" b="1"/>
              <a:t>In School</a:t>
            </a:r>
          </a:p>
        </p:txBody>
      </p:sp>
      <p:sp>
        <p:nvSpPr>
          <p:cNvPr id="310278" name="Text Box 6"/>
          <p:cNvSpPr txBox="1">
            <a:spLocks noChangeArrowheads="1"/>
          </p:cNvSpPr>
          <p:nvPr/>
        </p:nvSpPr>
        <p:spPr bwMode="auto">
          <a:xfrm>
            <a:off x="2184400" y="5072063"/>
            <a:ext cx="4673600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54" tIns="43227" rIns="86454" bIns="43227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400" b="1"/>
              <a:t>In the Community</a:t>
            </a:r>
          </a:p>
        </p:txBody>
      </p:sp>
      <p:sp>
        <p:nvSpPr>
          <p:cNvPr id="310279" name="Text Box 7"/>
          <p:cNvSpPr txBox="1">
            <a:spLocks noChangeArrowheads="1"/>
          </p:cNvSpPr>
          <p:nvPr/>
        </p:nvSpPr>
        <p:spPr bwMode="auto">
          <a:xfrm>
            <a:off x="2105025" y="2081213"/>
            <a:ext cx="6886575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54" tIns="43227" rIns="86454" bIns="43227"/>
          <a:lstStyle/>
          <a:p>
            <a:pPr>
              <a:spcBef>
                <a:spcPct val="50000"/>
              </a:spcBef>
            </a:pPr>
            <a:r>
              <a:rPr lang="en-US" sz="1900"/>
              <a:t>(with their families and not in out-of-home treatment settings)</a:t>
            </a:r>
          </a:p>
        </p:txBody>
      </p:sp>
      <p:sp>
        <p:nvSpPr>
          <p:cNvPr id="310280" name="Text Box 8"/>
          <p:cNvSpPr txBox="1">
            <a:spLocks noChangeArrowheads="1"/>
          </p:cNvSpPr>
          <p:nvPr/>
        </p:nvSpPr>
        <p:spPr bwMode="auto">
          <a:xfrm>
            <a:off x="2176463" y="3886200"/>
            <a:ext cx="60960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54" tIns="43227" rIns="86454" bIns="43227"/>
          <a:lstStyle/>
          <a:p>
            <a:pPr>
              <a:spcBef>
                <a:spcPct val="50000"/>
              </a:spcBef>
            </a:pPr>
            <a:r>
              <a:rPr lang="en-US" sz="1900"/>
              <a:t>(in their regular school in their school district)</a:t>
            </a:r>
          </a:p>
        </p:txBody>
      </p:sp>
      <p:sp>
        <p:nvSpPr>
          <p:cNvPr id="310281" name="Text Box 9"/>
          <p:cNvSpPr txBox="1">
            <a:spLocks noChangeArrowheads="1"/>
          </p:cNvSpPr>
          <p:nvPr/>
        </p:nvSpPr>
        <p:spPr bwMode="auto">
          <a:xfrm>
            <a:off x="2184400" y="5572125"/>
            <a:ext cx="66103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6454" tIns="43227" rIns="86454" bIns="43227"/>
          <a:lstStyle/>
          <a:p>
            <a:pPr>
              <a:spcBef>
                <a:spcPct val="50000"/>
              </a:spcBef>
            </a:pPr>
            <a:r>
              <a:rPr lang="en-US" sz="1900"/>
              <a:t>(and not involved with the Juvenile Justice System or at risk of detention or incarceration)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581025" y="4929188"/>
            <a:ext cx="1450975" cy="1428750"/>
            <a:chOff x="624" y="3016"/>
            <a:chExt cx="728" cy="729"/>
          </a:xfrm>
        </p:grpSpPr>
        <p:pic>
          <p:nvPicPr>
            <p:cNvPr id="9234" name="Picture 11" descr="MCj03392580000[1]"/>
            <p:cNvPicPr>
              <a:picLocks noChangeAspect="1" noChangeArrowheads="1"/>
            </p:cNvPicPr>
            <p:nvPr/>
          </p:nvPicPr>
          <p:blipFill>
            <a:blip r:embed="rId5" cstate="print">
              <a:extLst/>
            </a:blip>
            <a:srcRect/>
            <a:stretch>
              <a:fillRect/>
            </a:stretch>
          </p:blipFill>
          <p:spPr bwMode="auto">
            <a:xfrm>
              <a:off x="624" y="3016"/>
              <a:ext cx="726" cy="72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grpSp>
          <p:nvGrpSpPr>
            <p:cNvPr id="26642" name="Group 12"/>
            <p:cNvGrpSpPr>
              <a:grpSpLocks/>
            </p:cNvGrpSpPr>
            <p:nvPr/>
          </p:nvGrpSpPr>
          <p:grpSpPr bwMode="auto">
            <a:xfrm flipH="1">
              <a:off x="626" y="3017"/>
              <a:ext cx="726" cy="726"/>
              <a:chOff x="624" y="2763"/>
              <a:chExt cx="726" cy="726"/>
            </a:xfrm>
          </p:grpSpPr>
          <p:sp>
            <p:nvSpPr>
              <p:cNvPr id="26643" name="Oval 13"/>
              <p:cNvSpPr>
                <a:spLocks noChangeAspect="1" noChangeArrowheads="1"/>
              </p:cNvSpPr>
              <p:nvPr/>
            </p:nvSpPr>
            <p:spPr bwMode="auto">
              <a:xfrm>
                <a:off x="624" y="2763"/>
                <a:ext cx="726" cy="726"/>
              </a:xfrm>
              <a:prstGeom prst="ellipse">
                <a:avLst/>
              </a:prstGeom>
              <a:noFill/>
              <a:ln w="1143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4" name="Line 14"/>
              <p:cNvSpPr>
                <a:spLocks noChangeShapeType="1"/>
              </p:cNvSpPr>
              <p:nvPr/>
            </p:nvSpPr>
            <p:spPr bwMode="auto">
              <a:xfrm flipV="1">
                <a:off x="720" y="2880"/>
                <a:ext cx="528" cy="528"/>
              </a:xfrm>
              <a:prstGeom prst="line">
                <a:avLst/>
              </a:prstGeom>
              <a:noFill/>
              <a:ln w="1143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217488" y="71438"/>
            <a:ext cx="8709025" cy="571500"/>
            <a:chOff x="144" y="89"/>
            <a:chExt cx="5760" cy="384"/>
          </a:xfrm>
        </p:grpSpPr>
        <p:sp>
          <p:nvSpPr>
            <p:cNvPr id="26639" name="Rectangle 16"/>
            <p:cNvSpPr>
              <a:spLocks noChangeArrowheads="1"/>
            </p:cNvSpPr>
            <p:nvPr/>
          </p:nvSpPr>
          <p:spPr bwMode="auto">
            <a:xfrm>
              <a:off x="387" y="89"/>
              <a:ext cx="5517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6454" tIns="86454" rIns="86454" bIns="86454" anchor="ctr"/>
            <a:lstStyle/>
            <a:p>
              <a:r>
                <a:rPr lang="en-US" sz="3000" b="1">
                  <a:solidFill>
                    <a:srgbClr val="990000"/>
                  </a:solidFill>
                </a:rPr>
                <a:t>Children’s System of Care Objectives</a:t>
              </a:r>
            </a:p>
          </p:txBody>
        </p:sp>
        <p:sp>
          <p:nvSpPr>
            <p:cNvPr id="26640" name="Oval 17">
              <a:hlinkClick r:id="rId6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144" y="161"/>
              <a:ext cx="240" cy="240"/>
            </a:xfrm>
            <a:prstGeom prst="ellipse">
              <a:avLst/>
            </a:prstGeom>
            <a:gradFill rotWithShape="1">
              <a:gsLst>
                <a:gs pos="0">
                  <a:srgbClr val="FFCC66"/>
                </a:gs>
                <a:gs pos="100000">
                  <a:srgbClr val="FF66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lIns="86454" tIns="43227" rIns="86454" bIns="43227" anchor="ctr"/>
            <a:lstStyle/>
            <a:p>
              <a:pPr algn="ctr"/>
              <a:endParaRPr lang="en-US" sz="1400" b="1">
                <a:solidFill>
                  <a:srgbClr val="000066"/>
                </a:solidFill>
              </a:endParaRPr>
            </a:p>
          </p:txBody>
        </p:sp>
      </p:grpSp>
      <p:sp>
        <p:nvSpPr>
          <p:cNvPr id="310290" name="Text Box 18"/>
          <p:cNvSpPr txBox="1">
            <a:spLocks noChangeArrowheads="1"/>
          </p:cNvSpPr>
          <p:nvPr/>
        </p:nvSpPr>
        <p:spPr bwMode="auto">
          <a:xfrm>
            <a:off x="217488" y="642938"/>
            <a:ext cx="5443537" cy="542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86478" tIns="43239" rIns="86478" bIns="43239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000" b="1" i="1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We want to keep kids…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03F0441-A104-4CE6-B6A4-9A4F8AD5398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0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0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0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0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0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0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0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0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0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0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0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0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0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10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0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0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0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276" grpId="0"/>
      <p:bldP spid="310277" grpId="0"/>
      <p:bldP spid="310278" grpId="0"/>
      <p:bldP spid="310279" grpId="0"/>
      <p:bldP spid="310280" grpId="0"/>
      <p:bldP spid="310281" grpId="0"/>
      <p:bldP spid="31029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6"/>
          <p:cNvSpPr txBox="1">
            <a:spLocks noGrp="1" noChangeArrowheads="1"/>
          </p:cNvSpPr>
          <p:nvPr/>
        </p:nvSpPr>
        <p:spPr bwMode="auto">
          <a:xfrm>
            <a:off x="6553200" y="6381750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817E251-36EA-4041-AB84-D1BE343DA1D8}" type="slidenum">
              <a:rPr lang="en-US" sz="1400"/>
              <a:pPr algn="r"/>
              <a:t>4</a:t>
            </a:fld>
            <a:endParaRPr lang="en-US" sz="1400"/>
          </a:p>
        </p:txBody>
      </p:sp>
      <p:sp>
        <p:nvSpPr>
          <p:cNvPr id="28674" name="Slide Number Placeholder 2"/>
          <p:cNvSpPr txBox="1">
            <a:spLocks noGrp="1"/>
          </p:cNvSpPr>
          <p:nvPr/>
        </p:nvSpPr>
        <p:spPr bwMode="auto">
          <a:xfrm>
            <a:off x="6553200" y="6381750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39E59CB-2A56-46CC-8FB5-ADD139EDBB71}" type="slidenum">
              <a:rPr lang="en-US" sz="1400"/>
              <a:pPr algn="r"/>
              <a:t>4</a:t>
            </a:fld>
            <a:endParaRPr lang="en-US" sz="1400"/>
          </a:p>
        </p:txBody>
      </p:sp>
      <p:sp>
        <p:nvSpPr>
          <p:cNvPr id="313351" name="Text Box 7"/>
          <p:cNvSpPr txBox="1">
            <a:spLocks noChangeArrowheads="1"/>
          </p:cNvSpPr>
          <p:nvPr/>
        </p:nvSpPr>
        <p:spPr bwMode="auto">
          <a:xfrm>
            <a:off x="152400" y="228600"/>
            <a:ext cx="6604000" cy="542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86470" tIns="43235" rIns="86470" bIns="4323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0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Key Components</a:t>
            </a:r>
          </a:p>
        </p:txBody>
      </p:sp>
      <p:sp>
        <p:nvSpPr>
          <p:cNvPr id="11272" name="AutoShape 8"/>
          <p:cNvSpPr>
            <a:spLocks noChangeArrowheads="1"/>
          </p:cNvSpPr>
          <p:nvPr/>
        </p:nvSpPr>
        <p:spPr bwMode="auto">
          <a:xfrm>
            <a:off x="1676400" y="990600"/>
            <a:ext cx="7258050" cy="762000"/>
          </a:xfrm>
          <a:prstGeom prst="roundRect">
            <a:avLst>
              <a:gd name="adj" fmla="val 16667"/>
            </a:avLst>
          </a:prstGeom>
          <a:solidFill>
            <a:srgbClr val="80000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lIns="86478" tIns="43239" rIns="86478" bIns="43239" anchor="ctr"/>
          <a:lstStyle/>
          <a:p>
            <a:pPr>
              <a:defRPr/>
            </a:pPr>
            <a:r>
              <a:rPr lang="en-US" sz="2000" b="1" dirty="0">
                <a:solidFill>
                  <a:srgbClr val="FFFFCC"/>
                </a:solidFill>
              </a:rPr>
              <a:t>PerformCare is the Contracted Systems Administrator for CSOC - Single portal for access to care</a:t>
            </a:r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1708087" y="3979862"/>
            <a:ext cx="7258050" cy="820738"/>
          </a:xfrm>
          <a:prstGeom prst="roundRect">
            <a:avLst>
              <a:gd name="adj" fmla="val 16667"/>
            </a:avLst>
          </a:prstGeom>
          <a:solidFill>
            <a:srgbClr val="339966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lIns="86478" tIns="43239" rIns="86478" bIns="43239" anchor="ctr"/>
          <a:lstStyle/>
          <a:p>
            <a:pPr>
              <a:defRPr/>
            </a:pPr>
            <a:r>
              <a:rPr lang="en-US" sz="2000" b="1" dirty="0">
                <a:solidFill>
                  <a:srgbClr val="FFFFCC"/>
                </a:solidFill>
              </a:rPr>
              <a:t>Family-led support for CMO involved families, community education, warm lines, advocacy</a:t>
            </a:r>
          </a:p>
        </p:txBody>
      </p:sp>
      <p:sp>
        <p:nvSpPr>
          <p:cNvPr id="11276" name="AutoShape 12"/>
          <p:cNvSpPr>
            <a:spLocks noChangeArrowheads="1"/>
          </p:cNvSpPr>
          <p:nvPr/>
        </p:nvSpPr>
        <p:spPr bwMode="auto">
          <a:xfrm>
            <a:off x="1674891" y="5228431"/>
            <a:ext cx="7258050" cy="754928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lIns="86478" tIns="43239" rIns="86478" bIns="43239" anchor="ctr"/>
          <a:lstStyle/>
          <a:p>
            <a:pPr>
              <a:defRPr/>
            </a:pPr>
            <a:r>
              <a:rPr lang="en-US" sz="2000" b="1" dirty="0">
                <a:solidFill>
                  <a:srgbClr val="6C0000"/>
                </a:solidFill>
              </a:rPr>
              <a:t>Crisis planning for youth with behavioral/emotional needs, available 24/7/365</a:t>
            </a:r>
          </a:p>
        </p:txBody>
      </p:sp>
      <p:sp>
        <p:nvSpPr>
          <p:cNvPr id="11277" name="AutoShape 13"/>
          <p:cNvSpPr>
            <a:spLocks noChangeArrowheads="1"/>
          </p:cNvSpPr>
          <p:nvPr/>
        </p:nvSpPr>
        <p:spPr bwMode="auto">
          <a:xfrm>
            <a:off x="230108" y="990600"/>
            <a:ext cx="1306514" cy="762000"/>
          </a:xfrm>
          <a:prstGeom prst="roundRect">
            <a:avLst>
              <a:gd name="adj" fmla="val 16667"/>
            </a:avLst>
          </a:prstGeom>
          <a:solidFill>
            <a:srgbClr val="80000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lIns="86478" tIns="43239" rIns="86478" bIns="43239" anchor="ctr"/>
          <a:lstStyle/>
          <a:p>
            <a:pPr algn="ctr">
              <a:defRPr/>
            </a:pPr>
            <a:r>
              <a:rPr lang="en-US" sz="3400" b="1" dirty="0">
                <a:solidFill>
                  <a:srgbClr val="FFFFCC"/>
                </a:solidFill>
              </a:rPr>
              <a:t>CSA</a:t>
            </a:r>
          </a:p>
        </p:txBody>
      </p:sp>
      <p:sp>
        <p:nvSpPr>
          <p:cNvPr id="11280" name="AutoShape 16"/>
          <p:cNvSpPr>
            <a:spLocks noChangeArrowheads="1"/>
          </p:cNvSpPr>
          <p:nvPr/>
        </p:nvSpPr>
        <p:spPr bwMode="auto">
          <a:xfrm>
            <a:off x="230109" y="3979862"/>
            <a:ext cx="1306513" cy="820738"/>
          </a:xfrm>
          <a:prstGeom prst="roundRect">
            <a:avLst>
              <a:gd name="adj" fmla="val 16667"/>
            </a:avLst>
          </a:prstGeom>
          <a:solidFill>
            <a:srgbClr val="339966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lIns="86478" tIns="43239" rIns="86478" bIns="43239" anchor="ctr"/>
          <a:lstStyle/>
          <a:p>
            <a:pPr algn="ctr">
              <a:defRPr/>
            </a:pPr>
            <a:r>
              <a:rPr lang="en-US" sz="3400" b="1" dirty="0">
                <a:solidFill>
                  <a:srgbClr val="FFFFCC"/>
                </a:solidFill>
              </a:rPr>
              <a:t>FSO</a:t>
            </a:r>
          </a:p>
        </p:txBody>
      </p:sp>
      <p:sp>
        <p:nvSpPr>
          <p:cNvPr id="11281" name="AutoShape 17"/>
          <p:cNvSpPr>
            <a:spLocks noChangeArrowheads="1"/>
          </p:cNvSpPr>
          <p:nvPr/>
        </p:nvSpPr>
        <p:spPr bwMode="auto">
          <a:xfrm>
            <a:off x="228600" y="5257871"/>
            <a:ext cx="1306513" cy="725488"/>
          </a:xfrm>
          <a:prstGeom prst="roundRect">
            <a:avLst>
              <a:gd name="adj" fmla="val 16667"/>
            </a:avLst>
          </a:prstGeom>
          <a:solidFill>
            <a:srgbClr val="FF990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lIns="86478" tIns="43239" rIns="86478" bIns="43239" anchor="ctr"/>
          <a:lstStyle/>
          <a:p>
            <a:pPr algn="ctr">
              <a:defRPr/>
            </a:pPr>
            <a:r>
              <a:rPr lang="en-US" sz="2850" b="1" dirty="0">
                <a:solidFill>
                  <a:srgbClr val="6C0000"/>
                </a:solidFill>
              </a:rPr>
              <a:t>MRSS</a:t>
            </a:r>
          </a:p>
        </p:txBody>
      </p:sp>
      <p:sp>
        <p:nvSpPr>
          <p:cNvPr id="11282" name="AutoShape 12"/>
          <p:cNvSpPr>
            <a:spLocks noChangeArrowheads="1"/>
          </p:cNvSpPr>
          <p:nvPr/>
        </p:nvSpPr>
        <p:spPr bwMode="auto">
          <a:xfrm>
            <a:off x="228600" y="2211379"/>
            <a:ext cx="1308022" cy="1293105"/>
          </a:xfrm>
          <a:prstGeom prst="roundRect">
            <a:avLst>
              <a:gd name="adj" fmla="val 16667"/>
            </a:avLst>
          </a:prstGeom>
          <a:solidFill>
            <a:srgbClr val="333399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lIns="86478" tIns="43239" rIns="86478" bIns="43239" anchor="ctr"/>
          <a:lstStyle/>
          <a:p>
            <a:pPr algn="ctr">
              <a:defRPr/>
            </a:pPr>
            <a:r>
              <a:rPr lang="en-US" sz="3400" b="1" dirty="0">
                <a:solidFill>
                  <a:srgbClr val="FFFFCC"/>
                </a:solidFill>
              </a:rPr>
              <a:t>CMO</a:t>
            </a:r>
          </a:p>
        </p:txBody>
      </p:sp>
      <p:sp>
        <p:nvSpPr>
          <p:cNvPr id="11283" name="AutoShape 9"/>
          <p:cNvSpPr>
            <a:spLocks noChangeArrowheads="1"/>
          </p:cNvSpPr>
          <p:nvPr/>
        </p:nvSpPr>
        <p:spPr bwMode="auto">
          <a:xfrm>
            <a:off x="1676400" y="2206097"/>
            <a:ext cx="7258050" cy="1295369"/>
          </a:xfrm>
          <a:prstGeom prst="roundRect">
            <a:avLst>
              <a:gd name="adj" fmla="val 16667"/>
            </a:avLst>
          </a:prstGeom>
          <a:solidFill>
            <a:srgbClr val="333399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lIns="86478" tIns="43239" rIns="86478" bIns="43239" anchor="ctr"/>
          <a:lstStyle/>
          <a:p>
            <a:pPr>
              <a:defRPr/>
            </a:pPr>
            <a:r>
              <a:rPr lang="en-US" sz="2000" b="1" dirty="0">
                <a:solidFill>
                  <a:srgbClr val="FFFFCC"/>
                </a:solidFill>
              </a:rPr>
              <a:t>A care management organization that serves children, youth, young adults and their families/caregivers with high and moderate level of care coordination needs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FDE681A-15CE-42EC-B0E3-CFCFF0DA636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C632B07-B2CF-4D17-9F7F-165DBCE2BD21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62000" y="612844"/>
            <a:ext cx="7772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7030A0"/>
                </a:solidFill>
              </a:rPr>
              <a:t>Hudson County CIACC </a:t>
            </a:r>
          </a:p>
          <a:p>
            <a:pPr algn="ctr"/>
            <a:r>
              <a:rPr lang="en-US" b="1" dirty="0" smtClean="0">
                <a:solidFill>
                  <a:srgbClr val="7030A0"/>
                </a:solidFill>
              </a:rPr>
              <a:t>(County Inter-Agency Coordinating Council)</a:t>
            </a:r>
            <a:endParaRPr lang="en-US" sz="2800" b="1" dirty="0" smtClean="0">
              <a:solidFill>
                <a:srgbClr val="7030A0"/>
              </a:solidFill>
            </a:endParaRPr>
          </a:p>
          <a:p>
            <a:pPr algn="ctr"/>
            <a:endParaRPr lang="en-US" sz="2800" b="1" dirty="0" smtClean="0">
              <a:solidFill>
                <a:srgbClr val="7030A0"/>
              </a:solidFill>
            </a:endParaRPr>
          </a:p>
          <a:p>
            <a:r>
              <a:rPr lang="en-US" dirty="0" smtClean="0"/>
              <a:t> In collaboration with the Department of Children and Families (DCF), the County Inter-Agency Coordinating Council (CIACC) strives to ensure a seamless array of services. </a:t>
            </a:r>
          </a:p>
          <a:p>
            <a:endParaRPr lang="en-US" dirty="0" smtClean="0"/>
          </a:p>
          <a:p>
            <a:r>
              <a:rPr lang="en-US" dirty="0" smtClean="0"/>
              <a:t>The CIACC serves as the county mechanism to advise the DCF on the development and maintenance of a responsive, accessible, and integrated system of care for children, youth and young adults with emotional and behavioral challenges and their families, through the involvement of parents, children, youth and young adults, child-serving agencies, and community representatives.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Through enhanced coordination of system partners, the CIACC also identifies service and resource gaps and priorities for resource development.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747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6"/>
          <p:cNvSpPr txBox="1">
            <a:spLocks noGrp="1" noChangeArrowheads="1"/>
          </p:cNvSpPr>
          <p:nvPr/>
        </p:nvSpPr>
        <p:spPr bwMode="auto">
          <a:xfrm>
            <a:off x="6553200" y="6381750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D8BFEE5-DB64-41BC-AA96-EB527DFA1CB8}" type="slidenum">
              <a:rPr lang="en-US" sz="1400"/>
              <a:pPr algn="r"/>
              <a:t>6</a:t>
            </a:fld>
            <a:endParaRPr lang="en-US" sz="1400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516255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FontTx/>
              <a:buNone/>
              <a:tabLst>
                <a:tab pos="119063" algn="l"/>
              </a:tabLst>
            </a:pPr>
            <a:r>
              <a:rPr lang="en-US" sz="1800" b="1" smtClean="0">
                <a:solidFill>
                  <a:srgbClr val="002060"/>
                </a:solidFill>
              </a:rPr>
              <a:t>PerformCare functions as the single point of access for youth </a:t>
            </a:r>
          </a:p>
          <a:p>
            <a:pPr marL="0" indent="0" algn="ctr">
              <a:lnSpc>
                <a:spcPct val="80000"/>
              </a:lnSpc>
              <a:buFontTx/>
              <a:buNone/>
              <a:tabLst>
                <a:tab pos="119063" algn="l"/>
              </a:tabLst>
            </a:pPr>
            <a:r>
              <a:rPr lang="en-US" sz="1800" b="1" smtClean="0">
                <a:solidFill>
                  <a:srgbClr val="002060"/>
                </a:solidFill>
              </a:rPr>
              <a:t>into the Children’s System of Care.</a:t>
            </a:r>
          </a:p>
          <a:p>
            <a:pPr marL="0" indent="0" algn="ctr">
              <a:lnSpc>
                <a:spcPct val="80000"/>
              </a:lnSpc>
              <a:buFontTx/>
              <a:buNone/>
              <a:tabLst>
                <a:tab pos="119063" algn="l"/>
              </a:tabLst>
            </a:pPr>
            <a:endParaRPr lang="en-US" sz="1800" b="1" smtClean="0">
              <a:solidFill>
                <a:srgbClr val="002060"/>
              </a:solidFill>
            </a:endParaRPr>
          </a:p>
          <a:p>
            <a:pPr marL="0" indent="0" algn="ctr">
              <a:lnSpc>
                <a:spcPct val="80000"/>
              </a:lnSpc>
              <a:buFontTx/>
              <a:buNone/>
              <a:tabLst>
                <a:tab pos="119063" algn="l"/>
              </a:tabLst>
            </a:pPr>
            <a:r>
              <a:rPr lang="en-US" sz="1800" b="1" smtClean="0">
                <a:solidFill>
                  <a:srgbClr val="002060"/>
                </a:solidFill>
              </a:rPr>
              <a:t>    CSA authorizes services, based on the most recent clinical information that is submitted to them.  </a:t>
            </a:r>
          </a:p>
          <a:p>
            <a:pPr marL="0" indent="0">
              <a:lnSpc>
                <a:spcPct val="80000"/>
              </a:lnSpc>
              <a:buFontTx/>
              <a:buNone/>
              <a:tabLst>
                <a:tab pos="119063" algn="l"/>
              </a:tabLst>
            </a:pPr>
            <a:endParaRPr lang="en-US" sz="1800" b="1" smtClean="0">
              <a:solidFill>
                <a:srgbClr val="002060"/>
              </a:solidFill>
            </a:endParaRPr>
          </a:p>
          <a:p>
            <a:pPr marL="0" indent="0" algn="ctr">
              <a:lnSpc>
                <a:spcPct val="80000"/>
              </a:lnSpc>
              <a:buFontTx/>
              <a:buNone/>
              <a:tabLst>
                <a:tab pos="119063" algn="l"/>
              </a:tabLst>
            </a:pPr>
            <a:r>
              <a:rPr lang="en-US" sz="1800" b="1" smtClean="0">
                <a:solidFill>
                  <a:srgbClr val="002060"/>
                </a:solidFill>
              </a:rPr>
              <a:t>CSA does not provide direct services.</a:t>
            </a:r>
          </a:p>
          <a:p>
            <a:pPr marL="0" indent="0">
              <a:lnSpc>
                <a:spcPct val="80000"/>
              </a:lnSpc>
              <a:buFontTx/>
              <a:buNone/>
              <a:tabLst>
                <a:tab pos="119063" algn="l"/>
              </a:tabLst>
            </a:pPr>
            <a:endParaRPr lang="en-US" sz="1800" b="1" smtClean="0">
              <a:solidFill>
                <a:srgbClr val="002060"/>
              </a:solidFill>
            </a:endParaRPr>
          </a:p>
          <a:p>
            <a:pPr marL="114300" lvl="1" indent="0">
              <a:lnSpc>
                <a:spcPct val="80000"/>
              </a:lnSpc>
              <a:buFontTx/>
              <a:buNone/>
              <a:tabLst>
                <a:tab pos="119063" algn="l"/>
              </a:tabLst>
            </a:pPr>
            <a:r>
              <a:rPr lang="en-US" sz="1800" smtClean="0">
                <a:solidFill>
                  <a:srgbClr val="002060"/>
                </a:solidFill>
              </a:rPr>
              <a:t>	Anyone helping children and families may contact PerformCare on behalf of a youth in need of a referral.  </a:t>
            </a:r>
            <a:r>
              <a:rPr lang="en-US" sz="1800" b="1" smtClean="0">
                <a:solidFill>
                  <a:srgbClr val="002060"/>
                </a:solidFill>
              </a:rPr>
              <a:t>However, the parent/legal guardian of the youth must give consent for services.</a:t>
            </a:r>
          </a:p>
          <a:p>
            <a:pPr marL="114300" lvl="1" indent="0" algn="ctr">
              <a:lnSpc>
                <a:spcPct val="80000"/>
              </a:lnSpc>
              <a:buFontTx/>
              <a:buNone/>
              <a:tabLst>
                <a:tab pos="119063" algn="l"/>
              </a:tabLst>
            </a:pPr>
            <a:r>
              <a:rPr lang="en-US" sz="1800" smtClean="0"/>
              <a:t> </a:t>
            </a:r>
            <a:r>
              <a:rPr lang="en-US" sz="1800" b="1" smtClean="0">
                <a:solidFill>
                  <a:srgbClr val="002060"/>
                </a:solidFill>
              </a:rPr>
              <a:t>1-877-652-7624</a:t>
            </a:r>
          </a:p>
          <a:p>
            <a:pPr marL="0" indent="0">
              <a:lnSpc>
                <a:spcPct val="80000"/>
              </a:lnSpc>
              <a:buFontTx/>
              <a:buNone/>
              <a:tabLst>
                <a:tab pos="119063" algn="l"/>
              </a:tabLst>
            </a:pPr>
            <a:r>
              <a:rPr lang="en-US" sz="1600" smtClean="0">
                <a:solidFill>
                  <a:srgbClr val="002060"/>
                </a:solidFill>
              </a:rPr>
              <a:t>CSA responsibilities include:</a:t>
            </a:r>
          </a:p>
          <a:p>
            <a:pPr lvl="2">
              <a:lnSpc>
                <a:spcPct val="80000"/>
              </a:lnSpc>
              <a:buClr>
                <a:schemeClr val="tx1"/>
              </a:buClr>
              <a:tabLst>
                <a:tab pos="119063" algn="l"/>
              </a:tabLst>
            </a:pPr>
            <a:r>
              <a:rPr lang="en-US" sz="1600" smtClean="0">
                <a:solidFill>
                  <a:srgbClr val="002060"/>
                </a:solidFill>
              </a:rPr>
              <a:t>Providing 24-hour/day, 7 days/week availability.</a:t>
            </a:r>
          </a:p>
          <a:p>
            <a:pPr lvl="2">
              <a:lnSpc>
                <a:spcPct val="80000"/>
              </a:lnSpc>
              <a:buClr>
                <a:schemeClr val="tx1"/>
              </a:buClr>
              <a:tabLst>
                <a:tab pos="119063" algn="l"/>
              </a:tabLst>
            </a:pPr>
            <a:r>
              <a:rPr lang="en-US" sz="1600" smtClean="0">
                <a:solidFill>
                  <a:srgbClr val="002060"/>
                </a:solidFill>
              </a:rPr>
              <a:t>Coordinating access to services for all eligible youth.</a:t>
            </a:r>
          </a:p>
          <a:p>
            <a:pPr lvl="2">
              <a:lnSpc>
                <a:spcPct val="80000"/>
              </a:lnSpc>
              <a:buClr>
                <a:schemeClr val="tx1"/>
              </a:buClr>
              <a:tabLst>
                <a:tab pos="119063" algn="l"/>
              </a:tabLst>
            </a:pPr>
            <a:r>
              <a:rPr lang="en-US" sz="1600" smtClean="0">
                <a:solidFill>
                  <a:srgbClr val="002060"/>
                </a:solidFill>
              </a:rPr>
              <a:t>Helping youth obtain any necessary specialized behavioral health services and / or services for the intellectually / developmental disabled.</a:t>
            </a:r>
          </a:p>
          <a:p>
            <a:pPr lvl="2">
              <a:lnSpc>
                <a:spcPct val="80000"/>
              </a:lnSpc>
              <a:buClr>
                <a:schemeClr val="tx1"/>
              </a:buClr>
              <a:tabLst>
                <a:tab pos="119063" algn="l"/>
              </a:tabLst>
            </a:pPr>
            <a:r>
              <a:rPr lang="en-US" sz="1600" smtClean="0">
                <a:solidFill>
                  <a:srgbClr val="002060"/>
                </a:solidFill>
              </a:rPr>
              <a:t>Supporting the CSOC goals of promoting best practices and assisting the state in assuring compliance with state and federal guidelines.</a:t>
            </a:r>
          </a:p>
          <a:p>
            <a:pPr lvl="2">
              <a:lnSpc>
                <a:spcPct val="80000"/>
              </a:lnSpc>
              <a:buClr>
                <a:schemeClr val="tx1"/>
              </a:buClr>
              <a:tabLst>
                <a:tab pos="119063" algn="l"/>
              </a:tabLst>
            </a:pPr>
            <a:r>
              <a:rPr lang="en-US" sz="1600" smtClean="0">
                <a:solidFill>
                  <a:srgbClr val="002060"/>
                </a:solidFill>
              </a:rPr>
              <a:t>Offering complaint, reconsideration, and appeal processes.</a:t>
            </a:r>
          </a:p>
        </p:txBody>
      </p:sp>
      <p:grpSp>
        <p:nvGrpSpPr>
          <p:cNvPr id="30723" name="Group 8"/>
          <p:cNvGrpSpPr>
            <a:grpSpLocks/>
          </p:cNvGrpSpPr>
          <p:nvPr/>
        </p:nvGrpSpPr>
        <p:grpSpPr bwMode="auto">
          <a:xfrm>
            <a:off x="152400" y="304800"/>
            <a:ext cx="8562975" cy="571500"/>
            <a:chOff x="144" y="72"/>
            <a:chExt cx="5664" cy="384"/>
          </a:xfrm>
        </p:grpSpPr>
        <p:sp>
          <p:nvSpPr>
            <p:cNvPr id="10245" name="Rectangle 9"/>
            <p:cNvSpPr>
              <a:spLocks noChangeArrowheads="1"/>
            </p:cNvSpPr>
            <p:nvPr/>
          </p:nvSpPr>
          <p:spPr bwMode="auto">
            <a:xfrm>
              <a:off x="387" y="72"/>
              <a:ext cx="5421" cy="38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86493" tIns="86493" rIns="86493" bIns="86493" anchor="ctr"/>
            <a:lstStyle/>
            <a:p>
              <a:pPr algn="ctr">
                <a:defRPr/>
              </a:pPr>
              <a:r>
                <a:rPr lang="en-US" sz="2800" b="1" dirty="0">
                  <a:solidFill>
                    <a:srgbClr val="99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PerformCare is Contracted Systems Administrator (CSA) for CSOC</a:t>
              </a:r>
            </a:p>
          </p:txBody>
        </p:sp>
        <p:sp>
          <p:nvSpPr>
            <p:cNvPr id="30725" name="Oval 10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144" y="144"/>
              <a:ext cx="240" cy="240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86493" tIns="43247" rIns="86493" bIns="43247" anchor="ctr"/>
            <a:lstStyle/>
            <a:p>
              <a:pPr algn="ctr"/>
              <a:endParaRPr lang="en-US" sz="1400" b="1">
                <a:solidFill>
                  <a:srgbClr val="000066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FC011AD-00CD-4822-B72E-FB30AABACEDD}" type="slidenum">
              <a:rPr lang="en-US" sz="1200" smtClean="0">
                <a:cs typeface="Arial" charset="0"/>
              </a:rPr>
              <a:pPr/>
              <a:t>7</a:t>
            </a:fld>
            <a:endParaRPr lang="en-US" sz="1200" smtClean="0">
              <a:cs typeface="Arial" charset="0"/>
            </a:endParaRPr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508125"/>
            <a:ext cx="7924800" cy="4724400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n-US" sz="4000" dirty="0" smtClean="0">
                <a:solidFill>
                  <a:schemeClr val="accent1">
                    <a:lumMod val="25000"/>
                  </a:schemeClr>
                </a:solidFill>
              </a:rPr>
              <a:t>CSOC Criteria: </a:t>
            </a:r>
          </a:p>
          <a:p>
            <a:pPr lvl="1" eaLnBrk="1" hangingPunct="1">
              <a:spcBef>
                <a:spcPct val="0"/>
              </a:spcBef>
              <a:buClr>
                <a:schemeClr val="tx1"/>
              </a:buClr>
              <a:buFont typeface="Wingdings" pitchFamily="2" charset="2"/>
              <a:buChar char="ü"/>
              <a:defRPr/>
            </a:pPr>
            <a:r>
              <a:rPr lang="en-US" sz="3600" dirty="0" smtClean="0"/>
              <a:t> </a:t>
            </a:r>
            <a:r>
              <a:rPr lang="en-US" sz="4000" dirty="0" smtClean="0"/>
              <a:t>Under the age of 18</a:t>
            </a:r>
          </a:p>
          <a:p>
            <a:pPr lvl="1" eaLnBrk="1" hangingPunct="1">
              <a:spcBef>
                <a:spcPct val="0"/>
              </a:spcBef>
              <a:buClr>
                <a:schemeClr val="tx1"/>
              </a:buClr>
              <a:buFont typeface="Wingdings" pitchFamily="2" charset="2"/>
              <a:buChar char="ü"/>
              <a:defRPr/>
            </a:pPr>
            <a:r>
              <a:rPr lang="en-US" sz="3600" dirty="0" smtClean="0"/>
              <a:t> </a:t>
            </a:r>
            <a:r>
              <a:rPr lang="en-US" sz="4000" dirty="0" smtClean="0"/>
              <a:t>New Jersey resident</a:t>
            </a:r>
          </a:p>
          <a:p>
            <a:pPr lvl="1" eaLnBrk="1" hangingPunct="1">
              <a:spcBef>
                <a:spcPct val="0"/>
              </a:spcBef>
              <a:buClr>
                <a:schemeClr val="tx1"/>
              </a:buClr>
              <a:buFont typeface="Wingdings" pitchFamily="2" charset="2"/>
              <a:buChar char="ü"/>
              <a:defRPr/>
            </a:pPr>
            <a:r>
              <a:rPr lang="en-US" sz="4000" dirty="0" smtClean="0"/>
              <a:t> Functional Criteria – DD</a:t>
            </a:r>
          </a:p>
          <a:p>
            <a:pPr lvl="1" eaLnBrk="1" hangingPunct="1">
              <a:spcBef>
                <a:spcPct val="0"/>
              </a:spcBef>
              <a:buClr>
                <a:schemeClr val="tx1"/>
              </a:buClr>
              <a:buFont typeface="Wingdings" pitchFamily="2" charset="2"/>
              <a:buChar char="ü"/>
              <a:defRPr/>
            </a:pPr>
            <a:r>
              <a:rPr lang="en-US" sz="4000" dirty="0" smtClean="0"/>
              <a:t> US citizen or lawful    	permanent resident  </a:t>
            </a:r>
          </a:p>
        </p:txBody>
      </p:sp>
      <p:sp>
        <p:nvSpPr>
          <p:cNvPr id="117763" name="Line 4"/>
          <p:cNvSpPr>
            <a:spLocks noChangeShapeType="1"/>
          </p:cNvSpPr>
          <p:nvPr/>
        </p:nvSpPr>
        <p:spPr bwMode="auto">
          <a:xfrm>
            <a:off x="762000" y="1173163"/>
            <a:ext cx="784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914400" y="322263"/>
            <a:ext cx="75453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4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DD Eligibility Determination</a:t>
            </a:r>
          </a:p>
        </p:txBody>
      </p:sp>
      <p:pic>
        <p:nvPicPr>
          <p:cNvPr id="117765" name="Picture 12" descr="MC900205484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3505200"/>
            <a:ext cx="3048000" cy="303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10107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1"/>
          </p:nvPr>
        </p:nvSpPr>
        <p:spPr>
          <a:xfrm>
            <a:off x="3686629" y="488950"/>
            <a:ext cx="5235122" cy="5856803"/>
          </a:xfrm>
        </p:spPr>
        <p:txBody>
          <a:bodyPr>
            <a:norm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Individual Support Services (ISS) beginning June 2015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/>
              <a:t>New service added to the existing continuum of in- home services available to DD eligible youth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2230" y="1759415"/>
            <a:ext cx="3077028" cy="3339171"/>
          </a:xfrm>
        </p:spPr>
        <p:txBody>
          <a:bodyPr>
            <a:normAutofit/>
          </a:bodyPr>
          <a:lstStyle/>
          <a:p>
            <a:r>
              <a:rPr lang="en-US" dirty="0" smtClean="0"/>
              <a:t>Expansion of Intensive In-Home Services (IIH)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E0058A9-72CC-E44B-8DEF-CA707364338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19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8E0620A-B838-4279-9C9D-5EC82DC30DC7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352" y="274638"/>
            <a:ext cx="8412480" cy="672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938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AutoShape 2"/>
          <p:cNvSpPr>
            <a:spLocks noChangeArrowheads="1"/>
          </p:cNvSpPr>
          <p:nvPr/>
        </p:nvSpPr>
        <p:spPr bwMode="auto">
          <a:xfrm>
            <a:off x="3892550" y="4806950"/>
            <a:ext cx="1358900" cy="977900"/>
          </a:xfrm>
          <a:prstGeom prst="star16">
            <a:avLst>
              <a:gd name="adj" fmla="val 37500"/>
            </a:avLst>
          </a:prstGeom>
          <a:solidFill>
            <a:srgbClr val="CC00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4146550" y="5059363"/>
            <a:ext cx="850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 b="1">
                <a:latin typeface="Comic Sans MS" pitchFamily="66" charset="0"/>
              </a:rPr>
              <a:t>PLAN</a:t>
            </a:r>
            <a:endParaRPr lang="en-US" sz="2000" b="1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78852" name="AutoShape 4"/>
          <p:cNvSpPr>
            <a:spLocks noChangeArrowheads="1"/>
          </p:cNvSpPr>
          <p:nvPr/>
        </p:nvSpPr>
        <p:spPr bwMode="auto">
          <a:xfrm>
            <a:off x="1682750" y="2216150"/>
            <a:ext cx="673100" cy="520700"/>
          </a:xfrm>
          <a:prstGeom prst="diamond">
            <a:avLst/>
          </a:prstGeom>
          <a:solidFill>
            <a:srgbClr val="FF00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53" name="AutoShape 5"/>
          <p:cNvSpPr>
            <a:spLocks noChangeArrowheads="1"/>
          </p:cNvSpPr>
          <p:nvPr/>
        </p:nvSpPr>
        <p:spPr bwMode="auto">
          <a:xfrm>
            <a:off x="2673350" y="2216150"/>
            <a:ext cx="673100" cy="520700"/>
          </a:xfrm>
          <a:prstGeom prst="diamond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54" name="AutoShape 6"/>
          <p:cNvSpPr>
            <a:spLocks noChangeArrowheads="1"/>
          </p:cNvSpPr>
          <p:nvPr/>
        </p:nvSpPr>
        <p:spPr bwMode="auto">
          <a:xfrm>
            <a:off x="3740150" y="2216150"/>
            <a:ext cx="673100" cy="520700"/>
          </a:xfrm>
          <a:prstGeom prst="diamond">
            <a:avLst/>
          </a:prstGeom>
          <a:solidFill>
            <a:srgbClr val="FF99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55" name="AutoShape 7"/>
          <p:cNvSpPr>
            <a:spLocks noChangeArrowheads="1"/>
          </p:cNvSpPr>
          <p:nvPr/>
        </p:nvSpPr>
        <p:spPr bwMode="auto">
          <a:xfrm>
            <a:off x="4730750" y="2216150"/>
            <a:ext cx="673100" cy="520700"/>
          </a:xfrm>
          <a:prstGeom prst="diamond">
            <a:avLst/>
          </a:prstGeom>
          <a:solidFill>
            <a:srgbClr val="0000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56" name="AutoShape 8"/>
          <p:cNvSpPr>
            <a:spLocks noChangeArrowheads="1"/>
          </p:cNvSpPr>
          <p:nvPr/>
        </p:nvSpPr>
        <p:spPr bwMode="auto">
          <a:xfrm>
            <a:off x="5797550" y="2216150"/>
            <a:ext cx="673100" cy="520700"/>
          </a:xfrm>
          <a:prstGeom prst="diamond">
            <a:avLst/>
          </a:prstGeom>
          <a:solidFill>
            <a:srgbClr val="CC00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57" name="AutoShape 9"/>
          <p:cNvSpPr>
            <a:spLocks noChangeArrowheads="1"/>
          </p:cNvSpPr>
          <p:nvPr/>
        </p:nvSpPr>
        <p:spPr bwMode="auto">
          <a:xfrm>
            <a:off x="6940550" y="2216150"/>
            <a:ext cx="673100" cy="520700"/>
          </a:xfrm>
          <a:prstGeom prst="diamond">
            <a:avLst/>
          </a:prstGeom>
          <a:solidFill>
            <a:srgbClr val="33CC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58" name="Rectangle 10"/>
          <p:cNvSpPr>
            <a:spLocks noChangeArrowheads="1"/>
          </p:cNvSpPr>
          <p:nvPr/>
        </p:nvSpPr>
        <p:spPr bwMode="auto">
          <a:xfrm>
            <a:off x="693539" y="1978646"/>
            <a:ext cx="1025922" cy="46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400" b="1" dirty="0" smtClean="0">
                <a:solidFill>
                  <a:schemeClr val="tx2"/>
                </a:solidFill>
                <a:latin typeface="Comic Sans MS" pitchFamily="66" charset="0"/>
              </a:rPr>
              <a:t>Youth</a:t>
            </a:r>
            <a:endParaRPr lang="en-US" sz="24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78859" name="Rectangle 11"/>
          <p:cNvSpPr>
            <a:spLocks noChangeArrowheads="1"/>
          </p:cNvSpPr>
          <p:nvPr/>
        </p:nvSpPr>
        <p:spPr bwMode="auto">
          <a:xfrm>
            <a:off x="1676400" y="1524000"/>
            <a:ext cx="1800173" cy="477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500" b="1" dirty="0" smtClean="0">
                <a:solidFill>
                  <a:schemeClr val="tx2"/>
                </a:solidFill>
                <a:latin typeface="Comic Sans MS" pitchFamily="66" charset="0"/>
              </a:rPr>
              <a:t>Caregivers</a:t>
            </a:r>
            <a:endParaRPr lang="en-US" sz="25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78860" name="Rectangle 12"/>
          <p:cNvSpPr>
            <a:spLocks noChangeArrowheads="1"/>
          </p:cNvSpPr>
          <p:nvPr/>
        </p:nvSpPr>
        <p:spPr bwMode="auto">
          <a:xfrm>
            <a:off x="3429000" y="1524000"/>
            <a:ext cx="1085233" cy="446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300" b="1" dirty="0">
                <a:solidFill>
                  <a:schemeClr val="tx2"/>
                </a:solidFill>
                <a:latin typeface="Comic Sans MS" pitchFamily="66" charset="0"/>
              </a:rPr>
              <a:t>Family</a:t>
            </a:r>
          </a:p>
        </p:txBody>
      </p:sp>
      <p:sp>
        <p:nvSpPr>
          <p:cNvPr id="78861" name="Rectangle 13"/>
          <p:cNvSpPr>
            <a:spLocks noChangeArrowheads="1"/>
          </p:cNvSpPr>
          <p:nvPr/>
        </p:nvSpPr>
        <p:spPr bwMode="auto">
          <a:xfrm>
            <a:off x="4529138" y="1660525"/>
            <a:ext cx="11636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 b="1" dirty="0">
                <a:solidFill>
                  <a:schemeClr val="tx2"/>
                </a:solidFill>
                <a:latin typeface="Comic Sans MS" pitchFamily="66" charset="0"/>
              </a:rPr>
              <a:t>Clinician</a:t>
            </a:r>
          </a:p>
        </p:txBody>
      </p:sp>
      <p:sp>
        <p:nvSpPr>
          <p:cNvPr id="78862" name="Rectangle 14"/>
          <p:cNvSpPr>
            <a:spLocks noChangeArrowheads="1"/>
          </p:cNvSpPr>
          <p:nvPr/>
        </p:nvSpPr>
        <p:spPr bwMode="auto">
          <a:xfrm>
            <a:off x="5715000" y="1676400"/>
            <a:ext cx="1182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 b="1" dirty="0">
                <a:solidFill>
                  <a:schemeClr val="tx2"/>
                </a:solidFill>
                <a:latin typeface="Comic Sans MS" pitchFamily="66" charset="0"/>
              </a:rPr>
              <a:t>Teacher</a:t>
            </a:r>
          </a:p>
        </p:txBody>
      </p:sp>
      <p:sp>
        <p:nvSpPr>
          <p:cNvPr id="78863" name="Rectangle 15"/>
          <p:cNvSpPr>
            <a:spLocks noChangeArrowheads="1"/>
          </p:cNvSpPr>
          <p:nvPr/>
        </p:nvSpPr>
        <p:spPr bwMode="auto">
          <a:xfrm>
            <a:off x="6934200" y="1676400"/>
            <a:ext cx="1079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 b="1" dirty="0">
                <a:solidFill>
                  <a:schemeClr val="tx2"/>
                </a:solidFill>
                <a:latin typeface="Comic Sans MS" pitchFamily="66" charset="0"/>
              </a:rPr>
              <a:t>Friends</a:t>
            </a:r>
          </a:p>
        </p:txBody>
      </p:sp>
      <p:sp>
        <p:nvSpPr>
          <p:cNvPr id="78864" name="Line 16"/>
          <p:cNvSpPr>
            <a:spLocks noChangeShapeType="1"/>
          </p:cNvSpPr>
          <p:nvPr/>
        </p:nvSpPr>
        <p:spPr bwMode="auto">
          <a:xfrm>
            <a:off x="2057400" y="2743200"/>
            <a:ext cx="19812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65" name="Line 17"/>
          <p:cNvSpPr>
            <a:spLocks noChangeShapeType="1"/>
          </p:cNvSpPr>
          <p:nvPr/>
        </p:nvSpPr>
        <p:spPr bwMode="auto">
          <a:xfrm flipH="1">
            <a:off x="5181600" y="2743200"/>
            <a:ext cx="20574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66" name="Line 18"/>
          <p:cNvSpPr>
            <a:spLocks noChangeShapeType="1"/>
          </p:cNvSpPr>
          <p:nvPr/>
        </p:nvSpPr>
        <p:spPr bwMode="auto">
          <a:xfrm>
            <a:off x="2971800" y="2743200"/>
            <a:ext cx="121920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67" name="Line 19"/>
          <p:cNvSpPr>
            <a:spLocks noChangeShapeType="1"/>
          </p:cNvSpPr>
          <p:nvPr/>
        </p:nvSpPr>
        <p:spPr bwMode="auto">
          <a:xfrm flipH="1">
            <a:off x="4953000" y="2743200"/>
            <a:ext cx="121920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68" name="Line 20"/>
          <p:cNvSpPr>
            <a:spLocks noChangeShapeType="1"/>
          </p:cNvSpPr>
          <p:nvPr/>
        </p:nvSpPr>
        <p:spPr bwMode="auto">
          <a:xfrm>
            <a:off x="4038600" y="2743200"/>
            <a:ext cx="38100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69" name="Line 21"/>
          <p:cNvSpPr>
            <a:spLocks noChangeShapeType="1"/>
          </p:cNvSpPr>
          <p:nvPr/>
        </p:nvSpPr>
        <p:spPr bwMode="auto">
          <a:xfrm flipH="1">
            <a:off x="4724400" y="2743200"/>
            <a:ext cx="38100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70" name="AutoShape 22"/>
          <p:cNvSpPr>
            <a:spLocks noChangeArrowheads="1"/>
          </p:cNvSpPr>
          <p:nvPr/>
        </p:nvSpPr>
        <p:spPr bwMode="auto">
          <a:xfrm>
            <a:off x="4038600" y="3503321"/>
            <a:ext cx="1130300" cy="520700"/>
          </a:xfrm>
          <a:prstGeom prst="octagon">
            <a:avLst>
              <a:gd name="adj" fmla="val 29282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8871" name="Rectangle 23"/>
          <p:cNvSpPr>
            <a:spLocks noChangeArrowheads="1"/>
          </p:cNvSpPr>
          <p:nvPr/>
        </p:nvSpPr>
        <p:spPr bwMode="auto">
          <a:xfrm>
            <a:off x="4054367" y="3566005"/>
            <a:ext cx="1150956" cy="46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1200" b="1" dirty="0" smtClean="0">
                <a:latin typeface="Comic Sans MS" pitchFamily="66" charset="0"/>
              </a:rPr>
              <a:t>Families with</a:t>
            </a:r>
          </a:p>
          <a:p>
            <a:pPr eaLnBrk="0" hangingPunct="0"/>
            <a:r>
              <a:rPr lang="en-US" sz="1200" b="1" dirty="0" smtClean="0">
                <a:latin typeface="Comic Sans MS" pitchFamily="66" charset="0"/>
              </a:rPr>
              <a:t> needs</a:t>
            </a:r>
            <a:endParaRPr lang="en-US" sz="1200" b="1" dirty="0">
              <a:latin typeface="Comic Sans MS" pitchFamily="66" charset="0"/>
            </a:endParaRPr>
          </a:p>
        </p:txBody>
      </p:sp>
      <p:sp>
        <p:nvSpPr>
          <p:cNvPr id="78872" name="AutoShape 24"/>
          <p:cNvSpPr>
            <a:spLocks noChangeArrowheads="1"/>
          </p:cNvSpPr>
          <p:nvPr/>
        </p:nvSpPr>
        <p:spPr bwMode="auto">
          <a:xfrm>
            <a:off x="4349750" y="4121150"/>
            <a:ext cx="444500" cy="596900"/>
          </a:xfrm>
          <a:prstGeom prst="downArrow">
            <a:avLst>
              <a:gd name="adj1" fmla="val 50000"/>
              <a:gd name="adj2" fmla="val 67149"/>
            </a:avLst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73" name="Rectangle 25"/>
          <p:cNvSpPr>
            <a:spLocks noChangeArrowheads="1"/>
          </p:cNvSpPr>
          <p:nvPr/>
        </p:nvSpPr>
        <p:spPr bwMode="auto">
          <a:xfrm>
            <a:off x="1354406" y="228600"/>
            <a:ext cx="6184385" cy="70852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n-US" sz="4000" b="1" dirty="0" smtClean="0">
                <a:solidFill>
                  <a:srgbClr val="FF0000"/>
                </a:solidFill>
                <a:latin typeface="Comic Sans MS" pitchFamily="66" charset="0"/>
              </a:rPr>
              <a:t>Community </a:t>
            </a:r>
            <a:r>
              <a:rPr lang="en-US" sz="4000" b="1" dirty="0" smtClean="0">
                <a:solidFill>
                  <a:srgbClr val="FF0000"/>
                </a:solidFill>
                <a:latin typeface="Comic Sans MS" pitchFamily="66" charset="0"/>
              </a:rPr>
              <a:t>Collaboration</a:t>
            </a:r>
            <a:endParaRPr lang="en-US" sz="4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78874" name="Rectangle 26"/>
          <p:cNvSpPr>
            <a:spLocks noChangeArrowheads="1"/>
          </p:cNvSpPr>
          <p:nvPr/>
        </p:nvSpPr>
        <p:spPr bwMode="auto">
          <a:xfrm>
            <a:off x="1872516" y="3876324"/>
            <a:ext cx="2146421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 b="1" dirty="0" smtClean="0">
                <a:solidFill>
                  <a:schemeClr val="tx2"/>
                </a:solidFill>
                <a:latin typeface="Comic Sans MS" pitchFamily="66" charset="0"/>
              </a:rPr>
              <a:t>United Message</a:t>
            </a:r>
            <a:endParaRPr lang="en-US" sz="2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78875" name="Rectangle 27"/>
          <p:cNvSpPr>
            <a:spLocks noChangeArrowheads="1"/>
          </p:cNvSpPr>
          <p:nvPr/>
        </p:nvSpPr>
        <p:spPr bwMode="auto">
          <a:xfrm>
            <a:off x="5410200" y="3840163"/>
            <a:ext cx="2063065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l" eaLnBrk="0" hangingPunct="0"/>
            <a:r>
              <a:rPr lang="en-US" sz="2000" b="1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en-US" sz="2000" b="1" dirty="0">
                <a:solidFill>
                  <a:schemeClr val="tx2"/>
                </a:solidFill>
                <a:latin typeface="Comic Sans MS" pitchFamily="66" charset="0"/>
              </a:rPr>
              <a:t>Communication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cxnSp>
        <p:nvCxnSpPr>
          <p:cNvPr id="4" name="Straight Arrow Connector 3"/>
          <p:cNvCxnSpPr>
            <a:stCxn id="78870" idx="1"/>
          </p:cNvCxnSpPr>
          <p:nvPr/>
        </p:nvCxnSpPr>
        <p:spPr>
          <a:xfrm flipV="1">
            <a:off x="5168900" y="3192171"/>
            <a:ext cx="2298700" cy="67937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7595118" y="2915655"/>
            <a:ext cx="673100" cy="520700"/>
          </a:xfrm>
          <a:prstGeom prst="diamond">
            <a:avLst/>
          </a:prstGeom>
          <a:solidFill>
            <a:srgbClr val="33CC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5"/>
          <p:cNvSpPr>
            <a:spLocks noChangeArrowheads="1"/>
          </p:cNvSpPr>
          <p:nvPr/>
        </p:nvSpPr>
        <p:spPr bwMode="auto">
          <a:xfrm>
            <a:off x="7595118" y="2289426"/>
            <a:ext cx="1588576" cy="708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2000" b="1" dirty="0" smtClean="0">
                <a:solidFill>
                  <a:schemeClr val="tx2"/>
                </a:solidFill>
                <a:latin typeface="Comic Sans MS" pitchFamily="66" charset="0"/>
              </a:rPr>
              <a:t>Community </a:t>
            </a:r>
          </a:p>
          <a:p>
            <a:pPr eaLnBrk="0" hangingPunct="0"/>
            <a:r>
              <a:rPr lang="en-US" sz="2000" b="1" dirty="0" smtClean="0">
                <a:solidFill>
                  <a:schemeClr val="tx2"/>
                </a:solidFill>
                <a:latin typeface="Comic Sans MS" pitchFamily="66" charset="0"/>
              </a:rPr>
              <a:t>Partners</a:t>
            </a:r>
            <a:endParaRPr lang="en-US" sz="2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7344572" y="2676481"/>
            <a:ext cx="351628" cy="35975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6400800" y="2533162"/>
            <a:ext cx="562772" cy="2698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5310978" y="2577235"/>
            <a:ext cx="562772" cy="2698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4331491" y="2629686"/>
            <a:ext cx="562772" cy="2698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3270250" y="2600623"/>
            <a:ext cx="562772" cy="2698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2266970" y="2621268"/>
            <a:ext cx="562772" cy="2698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AutoShape 4"/>
          <p:cNvSpPr>
            <a:spLocks noChangeArrowheads="1"/>
          </p:cNvSpPr>
          <p:nvPr/>
        </p:nvSpPr>
        <p:spPr bwMode="auto">
          <a:xfrm>
            <a:off x="1314081" y="2951304"/>
            <a:ext cx="673100" cy="520700"/>
          </a:xfrm>
          <a:prstGeom prst="diamond">
            <a:avLst/>
          </a:prstGeom>
          <a:solidFill>
            <a:srgbClr val="FF00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01280" y="2684822"/>
            <a:ext cx="1111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en-US" sz="2400" b="1" dirty="0" smtClean="0">
                <a:solidFill>
                  <a:schemeClr val="tx2"/>
                </a:solidFill>
                <a:latin typeface="Comic Sans MS" pitchFamily="66" charset="0"/>
              </a:rPr>
              <a:t>Police</a:t>
            </a:r>
            <a:r>
              <a:rPr lang="en-US" b="1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endParaRPr lang="en-US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1" name="Line 16"/>
          <p:cNvSpPr>
            <a:spLocks noChangeShapeType="1"/>
          </p:cNvSpPr>
          <p:nvPr/>
        </p:nvSpPr>
        <p:spPr bwMode="auto">
          <a:xfrm>
            <a:off x="1936232" y="3232253"/>
            <a:ext cx="2108718" cy="65394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2" name="Straight Arrow Connector 41"/>
          <p:cNvCxnSpPr/>
          <p:nvPr/>
        </p:nvCxnSpPr>
        <p:spPr>
          <a:xfrm flipV="1">
            <a:off x="1765330" y="2614118"/>
            <a:ext cx="40448" cy="42211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37405" y="1091193"/>
            <a:ext cx="5579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Message:  </a:t>
            </a:r>
            <a:r>
              <a:rPr lang="en-US" dirty="0" smtClean="0"/>
              <a:t>We can help families by working together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291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000" smtClean="0"/>
              <a:t>Children’s Mobile Crisis Outreach</a:t>
            </a:r>
          </a:p>
        </p:txBody>
      </p:sp>
      <p:sp>
        <p:nvSpPr>
          <p:cNvPr id="9318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600200"/>
            <a:ext cx="8229600" cy="21875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Crisis Outreach to Schools</a:t>
            </a:r>
          </a:p>
          <a:p>
            <a:pPr>
              <a:lnSpc>
                <a:spcPct val="90000"/>
              </a:lnSpc>
            </a:pPr>
            <a:r>
              <a:rPr lang="en-US" smtClean="0"/>
              <a:t>Child Team Specialist</a:t>
            </a:r>
          </a:p>
          <a:p>
            <a:pPr>
              <a:lnSpc>
                <a:spcPct val="90000"/>
              </a:lnSpc>
            </a:pPr>
            <a:r>
              <a:rPr lang="en-US" smtClean="0"/>
              <a:t>Telephone Consultation/Intervention</a:t>
            </a:r>
          </a:p>
          <a:p>
            <a:pPr>
              <a:lnSpc>
                <a:spcPct val="90000"/>
              </a:lnSpc>
            </a:pPr>
            <a:r>
              <a:rPr lang="en-US" smtClean="0"/>
              <a:t>On Site Assessment</a:t>
            </a:r>
          </a:p>
          <a:p>
            <a:pPr>
              <a:lnSpc>
                <a:spcPct val="90000"/>
              </a:lnSpc>
            </a:pPr>
            <a:r>
              <a:rPr lang="en-US" smtClean="0"/>
              <a:t>Referral Information</a:t>
            </a:r>
          </a:p>
          <a:p>
            <a:pPr>
              <a:lnSpc>
                <a:spcPct val="90000"/>
              </a:lnSpc>
            </a:pPr>
            <a:r>
              <a:rPr lang="en-US" smtClean="0"/>
              <a:t>Follow Up Services</a:t>
            </a:r>
          </a:p>
          <a:p>
            <a:pPr>
              <a:lnSpc>
                <a:spcPct val="90000"/>
              </a:lnSpc>
            </a:pPr>
            <a:r>
              <a:rPr lang="en-US" smtClean="0"/>
              <a:t>Family Support for Caregiver</a:t>
            </a:r>
          </a:p>
          <a:p>
            <a:pPr>
              <a:lnSpc>
                <a:spcPct val="90000"/>
              </a:lnSpc>
            </a:pPr>
            <a:endParaRPr lang="en-US" smtClean="0"/>
          </a:p>
        </p:txBody>
      </p:sp>
      <p:pic>
        <p:nvPicPr>
          <p:cNvPr id="93187" name="Picture 4" descr="j038379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781800" y="4572000"/>
            <a:ext cx="1855788" cy="19383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8382000" cy="1554162"/>
          </a:xfrm>
        </p:spPr>
        <p:txBody>
          <a:bodyPr/>
          <a:lstStyle/>
          <a:p>
            <a:r>
              <a:rPr lang="en-US" sz="4000" smtClean="0"/>
              <a:t>Care Management Organization </a:t>
            </a:r>
            <a:br>
              <a:rPr lang="en-US" sz="4000" smtClean="0"/>
            </a:br>
            <a:r>
              <a:rPr lang="en-US" sz="4000" smtClean="0"/>
              <a:t>(CMO)</a:t>
            </a:r>
            <a:br>
              <a:rPr lang="en-US" sz="4000" smtClean="0"/>
            </a:br>
            <a:r>
              <a:rPr lang="en-US" sz="4000" smtClean="0"/>
              <a:t>Hudson Partnership CMO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2362200"/>
            <a:ext cx="4038600" cy="3505200"/>
          </a:xfrm>
        </p:spPr>
        <p:txBody>
          <a:bodyPr/>
          <a:lstStyle/>
          <a:p>
            <a:r>
              <a:rPr lang="en-US" sz="2400" smtClean="0"/>
              <a:t>Intensive, long term, team based care management</a:t>
            </a:r>
          </a:p>
          <a:p>
            <a:r>
              <a:rPr lang="en-US" sz="2400" smtClean="0"/>
              <a:t>Community Based</a:t>
            </a:r>
          </a:p>
          <a:p>
            <a:r>
              <a:rPr lang="en-US" sz="2400" smtClean="0"/>
              <a:t>Child-Family Team, Individualized Service plan</a:t>
            </a:r>
          </a:p>
          <a:p>
            <a:r>
              <a:rPr lang="en-US" sz="2400" smtClean="0"/>
              <a:t>Focus on Family Strengths &amp; Needs</a:t>
            </a:r>
          </a:p>
        </p:txBody>
      </p:sp>
      <p:pic>
        <p:nvPicPr>
          <p:cNvPr id="94211" name="Picture 6" descr="MCj04396110000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" y="2103438"/>
            <a:ext cx="4343400" cy="4068762"/>
          </a:xfrm>
        </p:spPr>
      </p:pic>
    </p:spTree>
  </p:cSld>
  <p:clrMapOvr>
    <a:masterClrMapping/>
  </p:clrMapOvr>
  <p:transition advClick="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4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 smtClean="0"/>
              <a:t>Formal Services</a:t>
            </a:r>
            <a:br>
              <a:rPr lang="en-US" i="1" smtClean="0"/>
            </a:br>
            <a:r>
              <a:rPr lang="en-US" sz="3200" smtClean="0"/>
              <a:t>Local Mental Heath Providers</a:t>
            </a:r>
          </a:p>
        </p:txBody>
      </p:sp>
      <p:sp>
        <p:nvSpPr>
          <p:cNvPr id="10035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438400"/>
            <a:ext cx="4038600" cy="3657600"/>
          </a:xfrm>
        </p:spPr>
        <p:txBody>
          <a:bodyPr/>
          <a:lstStyle/>
          <a:p>
            <a:r>
              <a:rPr lang="en-US" sz="2800" smtClean="0"/>
              <a:t>Behavioral Assistance</a:t>
            </a:r>
          </a:p>
          <a:p>
            <a:r>
              <a:rPr lang="en-US" sz="2800" smtClean="0"/>
              <a:t>In Community Services </a:t>
            </a:r>
          </a:p>
          <a:p>
            <a:r>
              <a:rPr lang="en-US" sz="2800" smtClean="0"/>
              <a:t>Family Centered</a:t>
            </a:r>
          </a:p>
          <a:p>
            <a:r>
              <a:rPr lang="en-US" sz="2800" smtClean="0"/>
              <a:t>Culturally Competent </a:t>
            </a:r>
          </a:p>
          <a:p>
            <a:r>
              <a:rPr lang="en-US" sz="2800" smtClean="0"/>
              <a:t>Coordinated Services </a:t>
            </a:r>
          </a:p>
          <a:p>
            <a:r>
              <a:rPr lang="en-US" sz="2800" smtClean="0"/>
              <a:t>Out Patient Services</a:t>
            </a:r>
          </a:p>
        </p:txBody>
      </p:sp>
      <p:pic>
        <p:nvPicPr>
          <p:cNvPr id="100355" name="Picture 9" descr="MPj04331930000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2465388"/>
            <a:ext cx="4038600" cy="3325812"/>
          </a:xfrm>
        </p:spPr>
      </p:pic>
    </p:spTree>
  </p:cSld>
  <p:clrMapOvr>
    <a:masterClrMapping/>
  </p:clrMapOvr>
  <p:transition advClick="0">
    <p:wipe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2"/>
          <p:cNvSpPr>
            <a:spLocks noGrp="1" noRot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Natural / Informal Supports and Community Resources</a:t>
            </a:r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981200"/>
            <a:ext cx="8534400" cy="4876800"/>
          </a:xfrm>
        </p:spPr>
        <p:txBody>
          <a:bodyPr/>
          <a:lstStyle/>
          <a:p>
            <a:pPr>
              <a:spcBef>
                <a:spcPct val="30000"/>
              </a:spcBef>
            </a:pPr>
            <a:r>
              <a:rPr lang="en-US" sz="3400" smtClean="0"/>
              <a:t>Friends, Family, Peers</a:t>
            </a:r>
          </a:p>
          <a:p>
            <a:pPr>
              <a:spcBef>
                <a:spcPct val="30000"/>
              </a:spcBef>
            </a:pPr>
            <a:r>
              <a:rPr lang="en-US" sz="3400" smtClean="0"/>
              <a:t>Place of Worship</a:t>
            </a:r>
          </a:p>
          <a:p>
            <a:pPr>
              <a:spcBef>
                <a:spcPct val="30000"/>
              </a:spcBef>
            </a:pPr>
            <a:r>
              <a:rPr lang="en-US" sz="3400" smtClean="0"/>
              <a:t>Civic &amp; Ethnic Organizations</a:t>
            </a:r>
          </a:p>
          <a:p>
            <a:pPr>
              <a:spcBef>
                <a:spcPct val="30000"/>
              </a:spcBef>
            </a:pPr>
            <a:r>
              <a:rPr lang="en-US" sz="3400" smtClean="0"/>
              <a:t>Community Support Groups</a:t>
            </a:r>
          </a:p>
          <a:p>
            <a:pPr>
              <a:spcBef>
                <a:spcPct val="30000"/>
              </a:spcBef>
            </a:pPr>
            <a:r>
              <a:rPr lang="en-US" sz="3400" smtClean="0"/>
              <a:t>Neighborhood Resources i.e.; Boys/Girls clubs, YMCA, Big Brothers/Big Sisters</a:t>
            </a:r>
          </a:p>
          <a:p>
            <a:pPr>
              <a:spcBef>
                <a:spcPct val="30000"/>
              </a:spcBef>
            </a:pPr>
            <a:endParaRPr lang="en-US" sz="3400" smtClean="0"/>
          </a:p>
        </p:txBody>
      </p:sp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6248400" y="1905000"/>
          <a:ext cx="2743200" cy="260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Clip" r:id="rId3" imgW="19519560" imgH="17606520" progId="">
                  <p:embed/>
                </p:oleObj>
              </mc:Choice>
              <mc:Fallback>
                <p:oleObj name="Clip" r:id="rId3" imgW="19519560" imgH="17606520" progId="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1905000"/>
                        <a:ext cx="2743200" cy="2608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Slide Number Placeholder 2"/>
          <p:cNvSpPr txBox="1">
            <a:spLocks noGrp="1"/>
          </p:cNvSpPr>
          <p:nvPr/>
        </p:nvSpPr>
        <p:spPr bwMode="auto">
          <a:xfrm>
            <a:off x="6553200" y="6381750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53C06DB-8BBD-4409-9525-97A0BC234DCC}" type="slidenum">
              <a:rPr lang="en-US" sz="1400"/>
              <a:pPr algn="r"/>
              <a:t>15</a:t>
            </a:fld>
            <a:endParaRPr lang="en-US" sz="1400"/>
          </a:p>
        </p:txBody>
      </p:sp>
      <p:sp>
        <p:nvSpPr>
          <p:cNvPr id="204802" name="Text Box 2"/>
          <p:cNvSpPr txBox="1">
            <a:spLocks noChangeArrowheads="1"/>
          </p:cNvSpPr>
          <p:nvPr/>
        </p:nvSpPr>
        <p:spPr bwMode="auto">
          <a:xfrm>
            <a:off x="152400" y="762000"/>
            <a:ext cx="8382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b="1">
                <a:solidFill>
                  <a:srgbClr val="990000"/>
                </a:solidFill>
                <a:latin typeface="Tahoma" charset="0"/>
              </a:rPr>
              <a:t>CMO Role</a:t>
            </a:r>
          </a:p>
        </p:txBody>
      </p:sp>
      <p:sp>
        <p:nvSpPr>
          <p:cNvPr id="204804" name="Text Box 4"/>
          <p:cNvSpPr txBox="1">
            <a:spLocks noChangeArrowheads="1"/>
          </p:cNvSpPr>
          <p:nvPr/>
        </p:nvSpPr>
        <p:spPr bwMode="auto">
          <a:xfrm>
            <a:off x="550863" y="1371600"/>
            <a:ext cx="8447087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>
            <a:spAutoFit/>
          </a:bodyPr>
          <a:lstStyle/>
          <a:p>
            <a:pPr marL="342900" indent="-342900" eaLnBrk="0" hangingPunct="0">
              <a:spcBef>
                <a:spcPct val="50000"/>
              </a:spcBef>
              <a:buFont typeface="Wingdings" pitchFamily="2" charset="2"/>
              <a:buChar char="q"/>
            </a:pPr>
            <a:r>
              <a:rPr lang="en-US" sz="2600">
                <a:solidFill>
                  <a:srgbClr val="003366"/>
                </a:solidFill>
                <a:latin typeface="Tahoma" charset="0"/>
              </a:rPr>
              <a:t>The youth’s Child Family Team must have determined that a referral to OOH treatment is warranted (This step is completed by DCP&amp;P, in cases of a Telephonic Review).</a:t>
            </a:r>
          </a:p>
          <a:p>
            <a:pPr marL="342900" indent="-342900" eaLnBrk="0" hangingPunct="0">
              <a:spcBef>
                <a:spcPct val="50000"/>
              </a:spcBef>
              <a:buFont typeface="Wingdings" pitchFamily="2" charset="2"/>
              <a:buChar char="q"/>
            </a:pPr>
            <a:r>
              <a:rPr lang="en-US" sz="2600">
                <a:solidFill>
                  <a:srgbClr val="003366"/>
                </a:solidFill>
                <a:latin typeface="Tahoma" charset="0"/>
              </a:rPr>
              <a:t>Care Managers have no legal authority to start OOH referral process without parental permission or court order.  It is critical that they have up-to-date contact information. </a:t>
            </a:r>
          </a:p>
          <a:p>
            <a:pPr marL="342900" indent="-342900" eaLnBrk="0" hangingPunct="0">
              <a:spcBef>
                <a:spcPct val="50000"/>
              </a:spcBef>
              <a:buFont typeface="Wingdings" pitchFamily="2" charset="2"/>
              <a:buChar char="q"/>
            </a:pPr>
            <a:r>
              <a:rPr lang="en-US" sz="2600">
                <a:solidFill>
                  <a:srgbClr val="003366"/>
                </a:solidFill>
                <a:latin typeface="Tahoma" charset="0"/>
              </a:rPr>
              <a:t>Care Managers must gather and submit updated clinical information to PerformCare for Intensity of Service (IOS) determination. 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217488" y="0"/>
            <a:ext cx="8562975" cy="571500"/>
            <a:chOff x="144" y="72"/>
            <a:chExt cx="5664" cy="384"/>
          </a:xfrm>
        </p:grpSpPr>
        <p:sp>
          <p:nvSpPr>
            <p:cNvPr id="20487" name="Rectangle 12"/>
            <p:cNvSpPr>
              <a:spLocks noChangeArrowheads="1"/>
            </p:cNvSpPr>
            <p:nvPr/>
          </p:nvSpPr>
          <p:spPr bwMode="auto">
            <a:xfrm>
              <a:off x="387" y="72"/>
              <a:ext cx="5421" cy="38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86493" tIns="86493" rIns="86493" bIns="86493" anchor="ctr"/>
            <a:lstStyle/>
            <a:p>
              <a:pPr>
                <a:defRPr/>
              </a:pPr>
              <a:r>
                <a:rPr lang="en-US" sz="3200" b="1" dirty="0">
                  <a:solidFill>
                    <a:srgbClr val="99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Referring a Youth to OOH Treatment</a:t>
              </a:r>
            </a:p>
          </p:txBody>
        </p:sp>
        <p:sp>
          <p:nvSpPr>
            <p:cNvPr id="104455" name="Oval 13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144" y="144"/>
              <a:ext cx="240" cy="240"/>
            </a:xfrm>
            <a:prstGeom prst="ellipse">
              <a:avLst/>
            </a:prstGeom>
            <a:gradFill rotWithShape="1">
              <a:gsLst>
                <a:gs pos="0">
                  <a:srgbClr val="FFCC66"/>
                </a:gs>
                <a:gs pos="100000">
                  <a:srgbClr val="FF66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lIns="86493" tIns="43247" rIns="86493" bIns="43247" anchor="ctr"/>
            <a:lstStyle/>
            <a:p>
              <a:pPr algn="ctr"/>
              <a:endParaRPr lang="en-US" sz="1400" b="1">
                <a:solidFill>
                  <a:srgbClr val="000066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1F4963-BEC8-4469-8919-71C852008C6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4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04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2" grpId="0"/>
      <p:bldP spid="20480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Family Support Organization </a:t>
            </a:r>
            <a:br>
              <a:rPr lang="en-US" sz="4000" smtClean="0"/>
            </a:br>
            <a:r>
              <a:rPr lang="en-US" sz="4000" smtClean="0"/>
              <a:t>(FSO)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828800"/>
            <a:ext cx="4038600" cy="4800600"/>
          </a:xfrm>
        </p:spPr>
        <p:txBody>
          <a:bodyPr/>
          <a:lstStyle/>
          <a:p>
            <a:r>
              <a:rPr lang="en-US" sz="2400" smtClean="0"/>
              <a:t>Non-Profit </a:t>
            </a:r>
          </a:p>
          <a:p>
            <a:r>
              <a:rPr lang="en-US" sz="2400" smtClean="0"/>
              <a:t>Parent-Peer Support</a:t>
            </a:r>
          </a:p>
          <a:p>
            <a:r>
              <a:rPr lang="en-US" sz="2400" smtClean="0"/>
              <a:t>Support Groups </a:t>
            </a:r>
          </a:p>
          <a:p>
            <a:r>
              <a:rPr lang="en-US" sz="2400" smtClean="0"/>
              <a:t>Warm Line </a:t>
            </a:r>
          </a:p>
          <a:p>
            <a:r>
              <a:rPr lang="en-US" sz="2400" smtClean="0"/>
              <a:t>Education</a:t>
            </a:r>
          </a:p>
          <a:p>
            <a:r>
              <a:rPr lang="en-US" sz="2400" smtClean="0"/>
              <a:t>Training</a:t>
            </a:r>
          </a:p>
          <a:p>
            <a:r>
              <a:rPr lang="en-US" sz="2400" smtClean="0"/>
              <a:t>Advocacy</a:t>
            </a:r>
          </a:p>
          <a:p>
            <a:r>
              <a:rPr lang="en-US" sz="2400" smtClean="0"/>
              <a:t>Youth Partnership</a:t>
            </a:r>
          </a:p>
          <a:p>
            <a:pPr>
              <a:buFont typeface="Wingdings" pitchFamily="2" charset="2"/>
              <a:buNone/>
            </a:pPr>
            <a:endParaRPr lang="en-US" sz="2000" smtClean="0"/>
          </a:p>
        </p:txBody>
      </p:sp>
      <p:pic>
        <p:nvPicPr>
          <p:cNvPr id="106499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2057400"/>
            <a:ext cx="4038600" cy="1400175"/>
          </a:xfrm>
        </p:spPr>
      </p:pic>
      <p:sp>
        <p:nvSpPr>
          <p:cNvPr id="4" name="Rectangle 3"/>
          <p:cNvSpPr/>
          <p:nvPr/>
        </p:nvSpPr>
        <p:spPr>
          <a:xfrm>
            <a:off x="457200" y="3457575"/>
            <a:ext cx="4038600" cy="9048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>
              <a:spcBef>
                <a:spcPct val="20000"/>
              </a:spcBef>
              <a:buClr>
                <a:srgbClr val="00CCFF"/>
              </a:buClr>
              <a:buSzPct val="65000"/>
              <a:defRPr/>
            </a:pPr>
            <a:r>
              <a:rPr lang="en-US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Website: </a:t>
            </a:r>
          </a:p>
          <a:p>
            <a:pPr marL="342900" indent="-342900" algn="ctr">
              <a:spcBef>
                <a:spcPct val="20000"/>
              </a:spcBef>
              <a:buClr>
                <a:srgbClr val="00CCFF"/>
              </a:buClr>
              <a:buSzPct val="65000"/>
              <a:defRPr/>
            </a:pPr>
            <a:r>
              <a:rPr lang="en-US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  <a:hlinkClick r:id="rId3"/>
              </a:rPr>
              <a:t>www.njalliance-fso.org</a:t>
            </a:r>
            <a:endParaRPr lang="en-US" sz="2400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84263" y="4649788"/>
            <a:ext cx="2782887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>
              <a:spcBef>
                <a:spcPct val="20000"/>
              </a:spcBef>
              <a:buClr>
                <a:srgbClr val="00CCFF"/>
              </a:buClr>
              <a:buSzPct val="65000"/>
              <a:defRPr/>
            </a:pPr>
            <a:r>
              <a:rPr lang="en-US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</a:rPr>
              <a:t>201-915-5140</a:t>
            </a:r>
          </a:p>
        </p:txBody>
      </p:sp>
    </p:spTree>
  </p:cSld>
  <p:clrMapOvr>
    <a:masterClrMapping/>
  </p:clrMapOvr>
  <p:transition advClick="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/>
      <p:bldP spid="16390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84EE917-8D7D-48DB-9175-AF2F1A39C60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26" y="7620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3449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84EE917-8D7D-48DB-9175-AF2F1A39C60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56" y="-16042"/>
            <a:ext cx="9052560" cy="724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6200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4C73449-2DF4-4585-88EE-90C5C421DEE2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502" r="10719"/>
          <a:stretch/>
        </p:blipFill>
        <p:spPr>
          <a:xfrm>
            <a:off x="-76200" y="76200"/>
            <a:ext cx="8610600" cy="7680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30BD647-C4DB-457E-807D-92CBFF0B15AF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138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177800"/>
            <a:ext cx="8128000" cy="650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13F81B1-F9A2-4B1C-A5A9-A692FB28C90F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139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177800"/>
            <a:ext cx="8128000" cy="650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066800"/>
          </a:xfrm>
        </p:spPr>
        <p:txBody>
          <a:bodyPr/>
          <a:lstStyle/>
          <a:p>
            <a:r>
              <a:rPr lang="en-US" smtClean="0"/>
              <a:t>Contact Us 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>
              <a:defRPr/>
            </a:pPr>
            <a:r>
              <a:rPr lang="en-US" sz="1800" i="1" dirty="0"/>
              <a:t>Perform </a:t>
            </a:r>
            <a:r>
              <a:rPr lang="en-US" sz="1800" i="1" dirty="0" smtClean="0"/>
              <a:t>Care   </a:t>
            </a:r>
            <a:r>
              <a:rPr lang="en-US" sz="1800" b="1" dirty="0" smtClean="0"/>
              <a:t>1-877-652-7624</a:t>
            </a:r>
            <a:r>
              <a:rPr lang="en-US" sz="1800" dirty="0" smtClean="0"/>
              <a:t> </a:t>
            </a:r>
            <a:endParaRPr lang="en-US" sz="1800" dirty="0"/>
          </a:p>
          <a:p>
            <a:pPr>
              <a:defRPr/>
            </a:pPr>
            <a:r>
              <a:rPr lang="en-US" sz="1800" i="1" dirty="0" smtClean="0"/>
              <a:t>Mobile </a:t>
            </a:r>
            <a:r>
              <a:rPr lang="en-US" sz="1800" i="1" dirty="0"/>
              <a:t>Response </a:t>
            </a:r>
            <a:r>
              <a:rPr lang="en-US" sz="1800" i="1" dirty="0" smtClean="0"/>
              <a:t>, CMRSS </a:t>
            </a:r>
          </a:p>
          <a:p>
            <a:pPr marL="0" indent="0">
              <a:buFontTx/>
              <a:buNone/>
              <a:defRPr/>
            </a:pPr>
            <a:r>
              <a:rPr lang="en-US" sz="1800" b="1" i="1" dirty="0" smtClean="0"/>
              <a:t>      </a:t>
            </a:r>
            <a:r>
              <a:rPr lang="en-US" sz="1800" b="1" i="1" u="sng" dirty="0" smtClean="0"/>
              <a:t>Patricia Valdivia, LCSW  </a:t>
            </a:r>
            <a:r>
              <a:rPr lang="en-US" sz="1800" i="1" dirty="0" smtClean="0"/>
              <a:t>201-798-7452</a:t>
            </a:r>
            <a:endParaRPr lang="en-US" sz="1800" b="1" i="1" u="sng" dirty="0"/>
          </a:p>
          <a:p>
            <a:pPr>
              <a:defRPr/>
            </a:pPr>
            <a:r>
              <a:rPr lang="en-US" sz="1800" i="1" dirty="0" smtClean="0"/>
              <a:t>Hudson </a:t>
            </a:r>
            <a:r>
              <a:rPr lang="en-US" sz="1800" i="1" dirty="0"/>
              <a:t>Partnership </a:t>
            </a:r>
            <a:r>
              <a:rPr lang="en-US" sz="1800" i="1" dirty="0" smtClean="0"/>
              <a:t>CMO </a:t>
            </a:r>
          </a:p>
          <a:p>
            <a:pPr marL="0" indent="0">
              <a:buFontTx/>
              <a:buNone/>
              <a:defRPr/>
            </a:pPr>
            <a:r>
              <a:rPr lang="en-US" sz="1800" b="1" i="1" dirty="0" smtClean="0"/>
              <a:t>      </a:t>
            </a:r>
            <a:r>
              <a:rPr lang="en-US" sz="1800" b="1" i="1" u="sng" dirty="0" smtClean="0"/>
              <a:t> Steven Campos</a:t>
            </a:r>
            <a:r>
              <a:rPr lang="en-US" sz="1800" i="1" dirty="0"/>
              <a:t> 201 537 1429 </a:t>
            </a:r>
            <a:r>
              <a:rPr lang="en-US" sz="1800" i="1" dirty="0" smtClean="0"/>
              <a:t>or e- scampos@hudsoncmo.org</a:t>
            </a:r>
            <a:endParaRPr lang="en-US" sz="1800" b="1" i="1" u="sng" dirty="0" smtClean="0"/>
          </a:p>
          <a:p>
            <a:pPr marL="457200" lvl="1" indent="0">
              <a:buFontTx/>
              <a:buNone/>
              <a:defRPr/>
            </a:pPr>
            <a:r>
              <a:rPr lang="en-US" sz="1800" b="1" i="1" u="sng" dirty="0" smtClean="0"/>
              <a:t>Hudsonservicenetwork.org</a:t>
            </a:r>
          </a:p>
          <a:p>
            <a:pPr marL="457200" lvl="1" indent="0">
              <a:buNone/>
              <a:defRPr/>
            </a:pPr>
            <a:r>
              <a:rPr lang="en-US" sz="1800" b="1" i="1" u="sng" dirty="0" smtClean="0"/>
              <a:t>CIACC Coordinator Samantha Moore </a:t>
            </a:r>
            <a:r>
              <a:rPr lang="en-US" sz="1800" i="1" dirty="0"/>
              <a:t>Phone:  (201) 369-5280 ex. 4241</a:t>
            </a:r>
            <a:endParaRPr lang="en-US" sz="1800" dirty="0"/>
          </a:p>
          <a:p>
            <a:pPr marL="457200" lvl="1" indent="0">
              <a:buFontTx/>
              <a:buNone/>
              <a:defRPr/>
            </a:pPr>
            <a:endParaRPr lang="en-US" sz="1800" b="1" i="1" u="sng" dirty="0"/>
          </a:p>
          <a:p>
            <a:pPr lvl="4">
              <a:buFontTx/>
              <a:buNone/>
              <a:defRPr/>
            </a:pPr>
            <a:endParaRPr lang="en-US" sz="1800" dirty="0"/>
          </a:p>
          <a:p>
            <a:pPr>
              <a:defRPr/>
            </a:pPr>
            <a:r>
              <a:rPr lang="en-US" sz="1800" dirty="0" smtClean="0"/>
              <a:t>Family Partners Hudson County FSO</a:t>
            </a:r>
            <a:r>
              <a:rPr lang="en-US" sz="1800" i="1" dirty="0" smtClean="0"/>
              <a:t>&amp;</a:t>
            </a:r>
            <a:endParaRPr lang="en-US" sz="1800" i="1" dirty="0"/>
          </a:p>
          <a:p>
            <a:pPr>
              <a:buFont typeface="Wingdings" pitchFamily="2" charset="2"/>
              <a:buNone/>
              <a:defRPr/>
            </a:pPr>
            <a:r>
              <a:rPr lang="en-US" sz="1800" i="1" dirty="0" smtClean="0"/>
              <a:t>	Youth Partnership of Hudson County</a:t>
            </a:r>
          </a:p>
          <a:p>
            <a:pPr marL="342900" lvl="1" indent="-342900">
              <a:buClr>
                <a:schemeClr val="hlink"/>
              </a:buClr>
              <a:buFontTx/>
              <a:buNone/>
              <a:defRPr/>
            </a:pPr>
            <a:r>
              <a:rPr lang="en-US" sz="1800" b="1" i="1" dirty="0" smtClean="0"/>
              <a:t>	</a:t>
            </a:r>
            <a:r>
              <a:rPr lang="en-US" sz="1800" b="1" i="1" u="sng" dirty="0" smtClean="0"/>
              <a:t>Gloria Rivera </a:t>
            </a:r>
            <a:r>
              <a:rPr lang="en-US" sz="1800" b="1" i="1" u="sng" dirty="0"/>
              <a:t> </a:t>
            </a:r>
            <a:r>
              <a:rPr lang="en-US" sz="1800" b="1" dirty="0" smtClean="0"/>
              <a:t>201-915-5140</a:t>
            </a:r>
          </a:p>
          <a:p>
            <a:pPr marL="342900" lvl="1" indent="-342900">
              <a:buClr>
                <a:schemeClr val="hlink"/>
              </a:buClr>
              <a:defRPr/>
            </a:pPr>
            <a:r>
              <a:rPr lang="en-US" sz="1800" b="1" dirty="0" smtClean="0"/>
              <a:t>CIACC  Coordinator</a:t>
            </a:r>
          </a:p>
          <a:p>
            <a:pPr marL="342900" lvl="1" indent="-342900">
              <a:buClr>
                <a:schemeClr val="hlink"/>
              </a:buClr>
              <a:buFontTx/>
              <a:buNone/>
              <a:defRPr/>
            </a:pPr>
            <a:r>
              <a:rPr lang="en-US" sz="1800" b="1" dirty="0" smtClean="0"/>
              <a:t>      </a:t>
            </a:r>
            <a:r>
              <a:rPr lang="en-US" sz="1800" dirty="0" smtClean="0"/>
              <a:t>Phone: 201-369-5280 ext. 4238</a:t>
            </a:r>
          </a:p>
          <a:p>
            <a:pPr marL="342900" lvl="1" indent="-342900" algn="ctr">
              <a:buClr>
                <a:schemeClr val="hlink"/>
              </a:buClr>
              <a:buFontTx/>
              <a:buNone/>
              <a:defRPr/>
            </a:pPr>
            <a:endParaRPr lang="en-US" sz="1800" b="1" dirty="0" smtClean="0"/>
          </a:p>
          <a:p>
            <a:pPr marL="342900" lvl="1" indent="-342900">
              <a:buClr>
                <a:schemeClr val="hlink"/>
              </a:buClr>
              <a:buFontTx/>
              <a:buNone/>
              <a:defRPr/>
            </a:pPr>
            <a:endParaRPr lang="en-US" sz="1800" b="1" dirty="0" smtClean="0"/>
          </a:p>
          <a:p>
            <a:pPr lvl="4">
              <a:defRPr/>
            </a:pPr>
            <a:endParaRPr lang="en-US" sz="3200" dirty="0"/>
          </a:p>
          <a:p>
            <a:pPr lvl="4">
              <a:defRPr/>
            </a:pPr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98" decel="1000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98" decel="1000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98" decel="100000" fill="hold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3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3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98" decel="100000" fill="hold"/>
                                        <p:tgtEl>
                                          <p:spTgt spid="33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37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7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98" decel="100000" fill="hold"/>
                                        <p:tgtEl>
                                          <p:spTgt spid="337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37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37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98" decel="100000" fill="hold"/>
                                        <p:tgtEl>
                                          <p:spTgt spid="337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37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37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98" decel="100000" fill="hold"/>
                                        <p:tgtEl>
                                          <p:spTgt spid="337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37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37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898" decel="100000" fill="hold"/>
                                        <p:tgtEl>
                                          <p:spTgt spid="337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5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DA7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ED0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10103</TotalTime>
  <Words>634</Words>
  <Application>Microsoft Office PowerPoint</Application>
  <PresentationFormat>On-screen Show (4:3)</PresentationFormat>
  <Paragraphs>167</Paragraphs>
  <Slides>22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Comic Sans MS</vt:lpstr>
      <vt:lpstr>Tahoma</vt:lpstr>
      <vt:lpstr>Tempus Sans ITC</vt:lpstr>
      <vt:lpstr>Wingdings</vt:lpstr>
      <vt:lpstr>Default Design</vt:lpstr>
      <vt:lpstr>Clip</vt:lpstr>
      <vt:lpstr>Children’s System of Care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Expansion of Intensive In-Home Services (IIH)</vt:lpstr>
      <vt:lpstr>PowerPoint Presentation</vt:lpstr>
      <vt:lpstr>PowerPoint Presentation</vt:lpstr>
      <vt:lpstr>Children’s Mobile Crisis Outreach</vt:lpstr>
      <vt:lpstr>Care Management Organization  (CMO) Hudson Partnership CMO</vt:lpstr>
      <vt:lpstr>Formal Services Local Mental Heath Providers</vt:lpstr>
      <vt:lpstr>Natural / Informal Supports and Community Resources</vt:lpstr>
      <vt:lpstr>PowerPoint Presentation</vt:lpstr>
      <vt:lpstr>Family Support Organization  (FSO)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Contact Us </vt:lpstr>
    </vt:vector>
  </TitlesOfParts>
  <Company>New Jersey Department of Children and Families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REQUEST FOR PROPOSALS FOR New Jersey Task Force on Child Abuse and Neglect OJJDP FY10 Byrne Congressionally Mandated Earmark Programs</dc:title>
  <dc:creator>Catherine Schafer</dc:creator>
  <cp:lastModifiedBy>Steven Campos</cp:lastModifiedBy>
  <cp:revision>180</cp:revision>
  <cp:lastPrinted>2015-11-17T21:45:29Z</cp:lastPrinted>
  <dcterms:created xsi:type="dcterms:W3CDTF">2010-10-06T17:07:34Z</dcterms:created>
  <dcterms:modified xsi:type="dcterms:W3CDTF">2015-11-17T22:20:42Z</dcterms:modified>
</cp:coreProperties>
</file>