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embeddings/oleObject2.bin" ContentType="application/vnd.openxmlformats-officedocument.oleObject"/>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legacyDiagramTex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legacyDocTextInfo.bin" ContentType="application/vnd.ms-office.legacyDocTextInfo"/>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47"/>
  </p:notesMasterIdLst>
  <p:handoutMasterIdLst>
    <p:handoutMasterId r:id="rId48"/>
  </p:handoutMasterIdLst>
  <p:sldIdLst>
    <p:sldId id="440" r:id="rId2"/>
    <p:sldId id="267" r:id="rId3"/>
    <p:sldId id="318" r:id="rId4"/>
    <p:sldId id="401" r:id="rId5"/>
    <p:sldId id="402" r:id="rId6"/>
    <p:sldId id="323" r:id="rId7"/>
    <p:sldId id="382" r:id="rId8"/>
    <p:sldId id="400" r:id="rId9"/>
    <p:sldId id="344" r:id="rId10"/>
    <p:sldId id="325" r:id="rId11"/>
    <p:sldId id="445" r:id="rId12"/>
    <p:sldId id="447" r:id="rId13"/>
    <p:sldId id="449" r:id="rId14"/>
    <p:sldId id="450" r:id="rId15"/>
    <p:sldId id="430" r:id="rId16"/>
    <p:sldId id="432" r:id="rId17"/>
    <p:sldId id="444" r:id="rId18"/>
    <p:sldId id="446" r:id="rId19"/>
    <p:sldId id="443" r:id="rId20"/>
    <p:sldId id="431" r:id="rId21"/>
    <p:sldId id="433" r:id="rId22"/>
    <p:sldId id="442" r:id="rId23"/>
    <p:sldId id="389" r:id="rId24"/>
    <p:sldId id="434" r:id="rId25"/>
    <p:sldId id="435" r:id="rId26"/>
    <p:sldId id="436" r:id="rId27"/>
    <p:sldId id="377" r:id="rId28"/>
    <p:sldId id="380" r:id="rId29"/>
    <p:sldId id="381" r:id="rId30"/>
    <p:sldId id="398" r:id="rId31"/>
    <p:sldId id="426" r:id="rId32"/>
    <p:sldId id="412" r:id="rId33"/>
    <p:sldId id="399" r:id="rId34"/>
    <p:sldId id="420" r:id="rId35"/>
    <p:sldId id="422" r:id="rId36"/>
    <p:sldId id="427" r:id="rId37"/>
    <p:sldId id="428" r:id="rId38"/>
    <p:sldId id="362" r:id="rId39"/>
    <p:sldId id="429" r:id="rId40"/>
    <p:sldId id="403" r:id="rId41"/>
    <p:sldId id="363" r:id="rId42"/>
    <p:sldId id="437" r:id="rId43"/>
    <p:sldId id="438" r:id="rId44"/>
    <p:sldId id="439" r:id="rId45"/>
    <p:sldId id="441" r:id="rId4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showPr>
  <p:clrMru>
    <a:srgbClr val="003366"/>
    <a:srgbClr val="800000"/>
    <a:srgbClr val="336699"/>
    <a:srgbClr val="990000"/>
    <a:srgbClr val="FFFF99"/>
    <a:srgbClr val="993300"/>
    <a:srgbClr val="FFFFCC"/>
    <a:srgbClr val="0000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964" autoAdjust="0"/>
    <p:restoredTop sz="95803" autoAdjust="0"/>
  </p:normalViewPr>
  <p:slideViewPr>
    <p:cSldViewPr>
      <p:cViewPr>
        <p:scale>
          <a:sx n="80" d="100"/>
          <a:sy n="80" d="100"/>
        </p:scale>
        <p:origin x="-158" y="-82"/>
      </p:cViewPr>
      <p:guideLst>
        <p:guide orient="horz" pos="2160"/>
        <p:guide pos="2880"/>
      </p:guideLst>
    </p:cSldViewPr>
  </p:slideViewPr>
  <p:outlineViewPr>
    <p:cViewPr>
      <p:scale>
        <a:sx n="33" d="100"/>
        <a:sy n="33" d="100"/>
      </p:scale>
      <p:origin x="0" y="495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3096" y="-9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06/relationships/legacyDocTextInfo" Target="legacyDocTextInfo.bin"/><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AB8FB1-4240-4117-9A3D-B50DDD8EB1E3}" type="doc">
      <dgm:prSet loTypeId="urn:microsoft.com/office/officeart/2005/8/layout/radial1" loCatId="relationship" qsTypeId="urn:microsoft.com/office/officeart/2005/8/quickstyle/3d1" qsCatId="3D" csTypeId="urn:microsoft.com/office/officeart/2005/8/colors/accent1_2#1" csCatId="accent1" phldr="1"/>
      <dgm:spPr/>
      <dgm:t>
        <a:bodyPr/>
        <a:lstStyle/>
        <a:p>
          <a:endParaRPr lang="en-US"/>
        </a:p>
      </dgm:t>
    </dgm:pt>
    <dgm:pt modelId="{494B6F8A-184B-4220-AADC-42E460E7705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1" u="sng" strike="noStrike" cap="none" normalizeH="0" baseline="0" dirty="0" smtClean="0">
              <a:ln/>
              <a:effectLst/>
              <a:latin typeface="Arial" charset="0"/>
              <a:cs typeface="Arial" charset="0"/>
            </a:rPr>
            <a:t>FAMILY</a:t>
          </a:r>
        </a:p>
      </dgm:t>
    </dgm:pt>
    <dgm:pt modelId="{9010AD4D-5C4F-4DA9-8FD4-AE1C1D2CD29B}" type="parTrans" cxnId="{AEA645E6-7734-48AA-B9D0-A315752ED93E}">
      <dgm:prSet/>
      <dgm:spPr/>
      <dgm:t>
        <a:bodyPr/>
        <a:lstStyle/>
        <a:p>
          <a:endParaRPr lang="en-US"/>
        </a:p>
      </dgm:t>
    </dgm:pt>
    <dgm:pt modelId="{353CE92D-1C18-4060-802F-91D2660445AD}" type="sibTrans" cxnId="{AEA645E6-7734-48AA-B9D0-A315752ED93E}">
      <dgm:prSet/>
      <dgm:spPr/>
      <dgm:t>
        <a:bodyPr/>
        <a:lstStyle/>
        <a:p>
          <a:endParaRPr lang="en-US"/>
        </a:p>
      </dgm:t>
    </dgm:pt>
    <dgm:pt modelId="{170D47D4-7AFF-417D-9D8D-FC99D552AA2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DCP&amp;P</a:t>
          </a:r>
        </a:p>
      </dgm:t>
    </dgm:pt>
    <dgm:pt modelId="{DA6A04F5-900D-4D50-8675-8166CDDE53A6}" type="parTrans" cxnId="{1E0572EC-5232-4865-A963-463AAAAE1D2D}">
      <dgm:prSet/>
      <dgm:spPr/>
      <dgm:t>
        <a:bodyPr/>
        <a:lstStyle/>
        <a:p>
          <a:endParaRPr lang="en-US"/>
        </a:p>
      </dgm:t>
    </dgm:pt>
    <dgm:pt modelId="{CBB90071-46E2-42B1-8E56-5FDD6B495E0B}" type="sibTrans" cxnId="{1E0572EC-5232-4865-A963-463AAAAE1D2D}">
      <dgm:prSet/>
      <dgm:spPr/>
      <dgm:t>
        <a:bodyPr/>
        <a:lstStyle/>
        <a:p>
          <a:endParaRPr lang="en-US"/>
        </a:p>
      </dgm:t>
    </dgm:pt>
    <dgm:pt modelId="{7D112A0B-06F3-4F87-B92A-EEFA261A025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Mobile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Response</a:t>
          </a:r>
        </a:p>
      </dgm:t>
    </dgm:pt>
    <dgm:pt modelId="{72AF0BDB-8C95-4F75-B931-7B03C29922A1}" type="parTrans" cxnId="{05BCD40B-490B-4E85-B962-96A8D8C33AEC}">
      <dgm:prSet/>
      <dgm:spPr/>
      <dgm:t>
        <a:bodyPr/>
        <a:lstStyle/>
        <a:p>
          <a:endParaRPr lang="en-US"/>
        </a:p>
      </dgm:t>
    </dgm:pt>
    <dgm:pt modelId="{4BFD8FDC-58BD-474B-AD7C-0BF785984FB2}" type="sibTrans" cxnId="{05BCD40B-490B-4E85-B962-96A8D8C33AEC}">
      <dgm:prSet/>
      <dgm:spPr/>
      <dgm:t>
        <a:bodyPr/>
        <a:lstStyle/>
        <a:p>
          <a:endParaRPr lang="en-US"/>
        </a:p>
      </dgm:t>
    </dgm:pt>
    <dgm:pt modelId="{1DEF308F-2676-4C1E-B597-4FB168BFD71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CIACC</a:t>
          </a:r>
        </a:p>
      </dgm:t>
    </dgm:pt>
    <dgm:pt modelId="{ABA95DC5-7D98-4EB5-A316-10A1DB6515C6}" type="parTrans" cxnId="{13EAFD2E-19F8-44A2-BF44-06A02DC351E6}">
      <dgm:prSet/>
      <dgm:spPr/>
      <dgm:t>
        <a:bodyPr/>
        <a:lstStyle/>
        <a:p>
          <a:endParaRPr lang="en-US"/>
        </a:p>
      </dgm:t>
    </dgm:pt>
    <dgm:pt modelId="{0F1D9FF8-77EE-4104-8086-EC1D8C9BE1E9}" type="sibTrans" cxnId="{13EAFD2E-19F8-44A2-BF44-06A02DC351E6}">
      <dgm:prSet/>
      <dgm:spPr/>
      <dgm:t>
        <a:bodyPr/>
        <a:lstStyle/>
        <a:p>
          <a:endParaRPr lang="en-US"/>
        </a:p>
      </dgm:t>
    </dgm:pt>
    <dgm:pt modelId="{F35147E0-C6FD-45B5-B17A-AAC307CBDA8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Care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Management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Organization</a:t>
          </a:r>
        </a:p>
      </dgm:t>
    </dgm:pt>
    <dgm:pt modelId="{69623317-4B8D-41AC-8AF0-8B460EEF1438}" type="parTrans" cxnId="{6630915D-707B-468E-9C69-607A7A8A3265}">
      <dgm:prSet/>
      <dgm:spPr/>
      <dgm:t>
        <a:bodyPr/>
        <a:lstStyle/>
        <a:p>
          <a:endParaRPr lang="en-US"/>
        </a:p>
      </dgm:t>
    </dgm:pt>
    <dgm:pt modelId="{C2F60CF1-0B5F-4E18-9B6F-FDC5BFE18509}" type="sibTrans" cxnId="{6630915D-707B-468E-9C69-607A7A8A3265}">
      <dgm:prSet/>
      <dgm:spPr/>
      <dgm:t>
        <a:bodyPr/>
        <a:lstStyle/>
        <a:p>
          <a:endParaRPr lang="en-US"/>
        </a:p>
      </dgm:t>
    </dgm:pt>
    <dgm:pt modelId="{D621E872-C1C6-4CF4-A1B0-92D1793A2BA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Family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Support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Organization</a:t>
          </a:r>
        </a:p>
      </dgm:t>
    </dgm:pt>
    <dgm:pt modelId="{621E8406-61E4-4F3D-BC6F-92199ECEA635}" type="parTrans" cxnId="{55E6DAC4-BF1E-41AF-BE80-F81CAAA51AD0}">
      <dgm:prSet/>
      <dgm:spPr/>
      <dgm:t>
        <a:bodyPr/>
        <a:lstStyle/>
        <a:p>
          <a:endParaRPr lang="en-US"/>
        </a:p>
      </dgm:t>
    </dgm:pt>
    <dgm:pt modelId="{80F213DD-8AFC-4CD3-A7C9-019BA9F362BB}" type="sibTrans" cxnId="{55E6DAC4-BF1E-41AF-BE80-F81CAAA51AD0}">
      <dgm:prSet/>
      <dgm:spPr/>
      <dgm:t>
        <a:bodyPr/>
        <a:lstStyle/>
        <a:p>
          <a:endParaRPr lang="en-US"/>
        </a:p>
      </dgm:t>
    </dgm:pt>
    <dgm:pt modelId="{3060E4CC-AD30-4BD6-A6A7-CCD6C390671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Youth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Partnership</a:t>
          </a:r>
        </a:p>
      </dgm:t>
    </dgm:pt>
    <dgm:pt modelId="{5300F87D-F32B-49C2-9F83-879071DD9FDE}" type="parTrans" cxnId="{E958C12D-A865-4309-A089-8521B1DFF5D7}">
      <dgm:prSet/>
      <dgm:spPr/>
      <dgm:t>
        <a:bodyPr/>
        <a:lstStyle/>
        <a:p>
          <a:endParaRPr lang="en-US"/>
        </a:p>
      </dgm:t>
    </dgm:pt>
    <dgm:pt modelId="{F3135685-7B22-4CBA-A2D5-FB99385B3D41}" type="sibTrans" cxnId="{E958C12D-A865-4309-A089-8521B1DFF5D7}">
      <dgm:prSet/>
      <dgm:spPr/>
      <dgm:t>
        <a:bodyPr/>
        <a:lstStyle/>
        <a:p>
          <a:endParaRPr lang="en-US"/>
        </a:p>
      </dgm:t>
    </dgm:pt>
    <dgm:pt modelId="{FD77306F-7B35-4C1A-AD19-7BDE8823381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Providers </a:t>
          </a:r>
        </a:p>
      </dgm:t>
    </dgm:pt>
    <dgm:pt modelId="{C288DE9F-A9D4-43F2-824D-2CA61C45A8BF}" type="parTrans" cxnId="{95001007-3749-43E0-8443-40E580A0F6E3}">
      <dgm:prSet/>
      <dgm:spPr/>
      <dgm:t>
        <a:bodyPr/>
        <a:lstStyle/>
        <a:p>
          <a:endParaRPr lang="en-US"/>
        </a:p>
      </dgm:t>
    </dgm:pt>
    <dgm:pt modelId="{44A0365D-CF41-46B4-8C1C-095E87523127}" type="sibTrans" cxnId="{95001007-3749-43E0-8443-40E580A0F6E3}">
      <dgm:prSet/>
      <dgm:spPr/>
      <dgm:t>
        <a:bodyPr/>
        <a:lstStyle/>
        <a:p>
          <a:endParaRPr lang="en-US"/>
        </a:p>
      </dgm:t>
    </dgm:pt>
    <dgm:pt modelId="{C4A547E1-6947-4D5F-96C7-7DC724F249F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Schools</a:t>
          </a:r>
        </a:p>
      </dgm:t>
    </dgm:pt>
    <dgm:pt modelId="{B9D66EC6-E954-4E74-A6DA-6CF78AE3F2E9}" type="parTrans" cxnId="{3519BAD2-2A42-4647-8B11-65C5C0DC81E4}">
      <dgm:prSet/>
      <dgm:spPr/>
      <dgm:t>
        <a:bodyPr/>
        <a:lstStyle/>
        <a:p>
          <a:endParaRPr lang="en-US"/>
        </a:p>
      </dgm:t>
    </dgm:pt>
    <dgm:pt modelId="{C1AAC54E-D30B-47B6-91F4-439BF7239E76}" type="sibTrans" cxnId="{3519BAD2-2A42-4647-8B11-65C5C0DC81E4}">
      <dgm:prSet/>
      <dgm:spPr/>
      <dgm:t>
        <a:bodyPr/>
        <a:lstStyle/>
        <a:p>
          <a:endParaRPr lang="en-US"/>
        </a:p>
      </dgm:t>
    </dgm:pt>
    <dgm:pt modelId="{FF68A073-8473-4BAC-BFD3-01DBAECC3523}">
      <dgm:prSet/>
      <dgm:spPr/>
      <dgm:t>
        <a:bodyPr/>
        <a:lstStyle/>
        <a:p>
          <a:endParaRPr lang="en-US" dirty="0"/>
        </a:p>
      </dgm:t>
    </dgm:pt>
    <dgm:pt modelId="{268E23ED-3915-456D-8350-8ADE658C247C}" type="parTrans" cxnId="{BE8CEDC7-651F-465A-8EEC-06485BB0DACB}">
      <dgm:prSet/>
      <dgm:spPr/>
      <dgm:t>
        <a:bodyPr/>
        <a:lstStyle/>
        <a:p>
          <a:endParaRPr lang="en-US"/>
        </a:p>
      </dgm:t>
    </dgm:pt>
    <dgm:pt modelId="{D7F21996-70A3-4999-9E88-BC5779BC0E44}" type="sibTrans" cxnId="{BE8CEDC7-651F-465A-8EEC-06485BB0DACB}">
      <dgm:prSet/>
      <dgm:spPr/>
      <dgm:t>
        <a:bodyPr/>
        <a:lstStyle/>
        <a:p>
          <a:endParaRPr lang="en-US"/>
        </a:p>
      </dgm:t>
    </dgm:pt>
    <dgm:pt modelId="{5DD7EC79-9243-4C1E-9B8A-6A35DDDFC3C5}">
      <dgm:prSet/>
      <dgm:spPr/>
      <dgm:t>
        <a:bodyPr/>
        <a:lstStyle/>
        <a:p>
          <a:r>
            <a:rPr lang="en-US" dirty="0" smtClean="0"/>
            <a:t>Family Court</a:t>
          </a:r>
          <a:endParaRPr lang="en-US" dirty="0"/>
        </a:p>
      </dgm:t>
    </dgm:pt>
    <dgm:pt modelId="{38ADCC67-F406-4A77-B675-3D5AAF30F995}" type="parTrans" cxnId="{C967034D-41A5-4502-A4EE-7434C364AE28}">
      <dgm:prSet/>
      <dgm:spPr/>
      <dgm:t>
        <a:bodyPr/>
        <a:lstStyle/>
        <a:p>
          <a:endParaRPr lang="en-US"/>
        </a:p>
      </dgm:t>
    </dgm:pt>
    <dgm:pt modelId="{4B8F56B7-BAC7-470C-8E36-8220B8E0587C}" type="sibTrans" cxnId="{C967034D-41A5-4502-A4EE-7434C364AE28}">
      <dgm:prSet/>
      <dgm:spPr/>
      <dgm:t>
        <a:bodyPr/>
        <a:lstStyle/>
        <a:p>
          <a:endParaRPr lang="en-US"/>
        </a:p>
      </dgm:t>
    </dgm:pt>
    <dgm:pt modelId="{3ABBBF1C-C1A7-4320-891B-526A9C085D05}" type="pres">
      <dgm:prSet presAssocID="{69AB8FB1-4240-4117-9A3D-B50DDD8EB1E3}" presName="cycle" presStyleCnt="0">
        <dgm:presLayoutVars>
          <dgm:chMax val="1"/>
          <dgm:dir/>
          <dgm:animLvl val="ctr"/>
          <dgm:resizeHandles val="exact"/>
        </dgm:presLayoutVars>
      </dgm:prSet>
      <dgm:spPr/>
      <dgm:t>
        <a:bodyPr/>
        <a:lstStyle/>
        <a:p>
          <a:endParaRPr lang="en-US"/>
        </a:p>
      </dgm:t>
    </dgm:pt>
    <dgm:pt modelId="{F8E93AF0-AB93-4666-A3EF-6F5EFEC11D67}" type="pres">
      <dgm:prSet presAssocID="{494B6F8A-184B-4220-AADC-42E460E77055}" presName="centerShape" presStyleLbl="node0" presStyleIdx="0" presStyleCnt="1" custLinFactNeighborX="306" custLinFactNeighborY="306"/>
      <dgm:spPr/>
      <dgm:t>
        <a:bodyPr/>
        <a:lstStyle/>
        <a:p>
          <a:endParaRPr lang="en-US"/>
        </a:p>
      </dgm:t>
    </dgm:pt>
    <dgm:pt modelId="{E7728D85-A84C-4378-87A5-F3DED9749480}" type="pres">
      <dgm:prSet presAssocID="{DA6A04F5-900D-4D50-8675-8166CDDE53A6}" presName="Name9" presStyleLbl="parChTrans1D2" presStyleIdx="0" presStyleCnt="9"/>
      <dgm:spPr/>
      <dgm:t>
        <a:bodyPr/>
        <a:lstStyle/>
        <a:p>
          <a:endParaRPr lang="en-US"/>
        </a:p>
      </dgm:t>
    </dgm:pt>
    <dgm:pt modelId="{60AA812E-0A70-408B-9A01-29F08DCCB1A8}" type="pres">
      <dgm:prSet presAssocID="{DA6A04F5-900D-4D50-8675-8166CDDE53A6}" presName="connTx" presStyleLbl="parChTrans1D2" presStyleIdx="0" presStyleCnt="9"/>
      <dgm:spPr/>
      <dgm:t>
        <a:bodyPr/>
        <a:lstStyle/>
        <a:p>
          <a:endParaRPr lang="en-US"/>
        </a:p>
      </dgm:t>
    </dgm:pt>
    <dgm:pt modelId="{A3052971-E4A6-422D-8808-53C2B07022F8}" type="pres">
      <dgm:prSet presAssocID="{170D47D4-7AFF-417D-9D8D-FC99D552AA2C}" presName="node" presStyleLbl="node1" presStyleIdx="0" presStyleCnt="9" custRadScaleRad="72359" custRadScaleInc="-5814">
        <dgm:presLayoutVars>
          <dgm:bulletEnabled val="1"/>
        </dgm:presLayoutVars>
      </dgm:prSet>
      <dgm:spPr/>
      <dgm:t>
        <a:bodyPr/>
        <a:lstStyle/>
        <a:p>
          <a:endParaRPr lang="en-US"/>
        </a:p>
      </dgm:t>
    </dgm:pt>
    <dgm:pt modelId="{1FF4B05D-1841-41B3-9D42-40A7946456F3}" type="pres">
      <dgm:prSet presAssocID="{72AF0BDB-8C95-4F75-B931-7B03C29922A1}" presName="Name9" presStyleLbl="parChTrans1D2" presStyleIdx="1" presStyleCnt="9"/>
      <dgm:spPr/>
      <dgm:t>
        <a:bodyPr/>
        <a:lstStyle/>
        <a:p>
          <a:endParaRPr lang="en-US"/>
        </a:p>
      </dgm:t>
    </dgm:pt>
    <dgm:pt modelId="{C67A29CE-76B0-4D6C-BDF3-4647360F3639}" type="pres">
      <dgm:prSet presAssocID="{72AF0BDB-8C95-4F75-B931-7B03C29922A1}" presName="connTx" presStyleLbl="parChTrans1D2" presStyleIdx="1" presStyleCnt="9"/>
      <dgm:spPr/>
      <dgm:t>
        <a:bodyPr/>
        <a:lstStyle/>
        <a:p>
          <a:endParaRPr lang="en-US"/>
        </a:p>
      </dgm:t>
    </dgm:pt>
    <dgm:pt modelId="{1C654D6B-9FAE-4D93-A669-C3B1280F06D5}" type="pres">
      <dgm:prSet presAssocID="{7D112A0B-06F3-4F87-B92A-EEFA261A0253}" presName="node" presStyleLbl="node1" presStyleIdx="1" presStyleCnt="9" custRadScaleRad="89433" custRadScaleInc="7570">
        <dgm:presLayoutVars>
          <dgm:bulletEnabled val="1"/>
        </dgm:presLayoutVars>
      </dgm:prSet>
      <dgm:spPr/>
      <dgm:t>
        <a:bodyPr/>
        <a:lstStyle/>
        <a:p>
          <a:endParaRPr lang="en-US"/>
        </a:p>
      </dgm:t>
    </dgm:pt>
    <dgm:pt modelId="{B96722D2-942B-48AE-A050-756AE6A2C904}" type="pres">
      <dgm:prSet presAssocID="{ABA95DC5-7D98-4EB5-A316-10A1DB6515C6}" presName="Name9" presStyleLbl="parChTrans1D2" presStyleIdx="2" presStyleCnt="9"/>
      <dgm:spPr/>
      <dgm:t>
        <a:bodyPr/>
        <a:lstStyle/>
        <a:p>
          <a:endParaRPr lang="en-US"/>
        </a:p>
      </dgm:t>
    </dgm:pt>
    <dgm:pt modelId="{C62AAEF2-EBB5-4B56-8DBF-79A4F2C5839A}" type="pres">
      <dgm:prSet presAssocID="{ABA95DC5-7D98-4EB5-A316-10A1DB6515C6}" presName="connTx" presStyleLbl="parChTrans1D2" presStyleIdx="2" presStyleCnt="9"/>
      <dgm:spPr/>
      <dgm:t>
        <a:bodyPr/>
        <a:lstStyle/>
        <a:p>
          <a:endParaRPr lang="en-US"/>
        </a:p>
      </dgm:t>
    </dgm:pt>
    <dgm:pt modelId="{8BAB442E-29D7-41A8-829C-7030DFB0ACEC}" type="pres">
      <dgm:prSet presAssocID="{1DEF308F-2676-4C1E-B597-4FB168BFD719}" presName="node" presStyleLbl="node1" presStyleIdx="2" presStyleCnt="9" custRadScaleRad="91023" custRadScaleInc="724">
        <dgm:presLayoutVars>
          <dgm:bulletEnabled val="1"/>
        </dgm:presLayoutVars>
      </dgm:prSet>
      <dgm:spPr/>
      <dgm:t>
        <a:bodyPr/>
        <a:lstStyle/>
        <a:p>
          <a:endParaRPr lang="en-US"/>
        </a:p>
      </dgm:t>
    </dgm:pt>
    <dgm:pt modelId="{DDC4B5D8-2F6D-443F-814C-21674E80DB13}" type="pres">
      <dgm:prSet presAssocID="{69623317-4B8D-41AC-8AF0-8B460EEF1438}" presName="Name9" presStyleLbl="parChTrans1D2" presStyleIdx="3" presStyleCnt="9"/>
      <dgm:spPr/>
      <dgm:t>
        <a:bodyPr/>
        <a:lstStyle/>
        <a:p>
          <a:endParaRPr lang="en-US"/>
        </a:p>
      </dgm:t>
    </dgm:pt>
    <dgm:pt modelId="{FCEEDA2C-05A7-4819-AE14-CFE6E436AFF4}" type="pres">
      <dgm:prSet presAssocID="{69623317-4B8D-41AC-8AF0-8B460EEF1438}" presName="connTx" presStyleLbl="parChTrans1D2" presStyleIdx="3" presStyleCnt="9"/>
      <dgm:spPr/>
      <dgm:t>
        <a:bodyPr/>
        <a:lstStyle/>
        <a:p>
          <a:endParaRPr lang="en-US"/>
        </a:p>
      </dgm:t>
    </dgm:pt>
    <dgm:pt modelId="{2AEBDD76-71D4-4087-BDC5-35466285A103}" type="pres">
      <dgm:prSet presAssocID="{F35147E0-C6FD-45B5-B17A-AAC307CBDA87}" presName="node" presStyleLbl="node1" presStyleIdx="3" presStyleCnt="9" custRadScaleRad="92052">
        <dgm:presLayoutVars>
          <dgm:bulletEnabled val="1"/>
        </dgm:presLayoutVars>
      </dgm:prSet>
      <dgm:spPr/>
      <dgm:t>
        <a:bodyPr/>
        <a:lstStyle/>
        <a:p>
          <a:endParaRPr lang="en-US"/>
        </a:p>
      </dgm:t>
    </dgm:pt>
    <dgm:pt modelId="{0D2B4B89-7FC3-41D5-B262-96B546F72643}" type="pres">
      <dgm:prSet presAssocID="{621E8406-61E4-4F3D-BC6F-92199ECEA635}" presName="Name9" presStyleLbl="parChTrans1D2" presStyleIdx="4" presStyleCnt="9"/>
      <dgm:spPr/>
      <dgm:t>
        <a:bodyPr/>
        <a:lstStyle/>
        <a:p>
          <a:endParaRPr lang="en-US"/>
        </a:p>
      </dgm:t>
    </dgm:pt>
    <dgm:pt modelId="{9373415A-734A-43CF-BD24-5DB597D42AEF}" type="pres">
      <dgm:prSet presAssocID="{621E8406-61E4-4F3D-BC6F-92199ECEA635}" presName="connTx" presStyleLbl="parChTrans1D2" presStyleIdx="4" presStyleCnt="9"/>
      <dgm:spPr/>
      <dgm:t>
        <a:bodyPr/>
        <a:lstStyle/>
        <a:p>
          <a:endParaRPr lang="en-US"/>
        </a:p>
      </dgm:t>
    </dgm:pt>
    <dgm:pt modelId="{74C5E8F5-D6B8-44EE-A82D-51867057CA6C}" type="pres">
      <dgm:prSet presAssocID="{D621E872-C1C6-4CF4-A1B0-92D1793A2BAB}" presName="node" presStyleLbl="node1" presStyleIdx="4" presStyleCnt="9" custRadScaleRad="74815" custRadScaleInc="-881">
        <dgm:presLayoutVars>
          <dgm:bulletEnabled val="1"/>
        </dgm:presLayoutVars>
      </dgm:prSet>
      <dgm:spPr/>
      <dgm:t>
        <a:bodyPr/>
        <a:lstStyle/>
        <a:p>
          <a:endParaRPr lang="en-US"/>
        </a:p>
      </dgm:t>
    </dgm:pt>
    <dgm:pt modelId="{8AD8DAE2-E2DB-4FA4-BC6F-6BE624153264}" type="pres">
      <dgm:prSet presAssocID="{5300F87D-F32B-49C2-9F83-879071DD9FDE}" presName="Name9" presStyleLbl="parChTrans1D2" presStyleIdx="5" presStyleCnt="9"/>
      <dgm:spPr/>
      <dgm:t>
        <a:bodyPr/>
        <a:lstStyle/>
        <a:p>
          <a:endParaRPr lang="en-US"/>
        </a:p>
      </dgm:t>
    </dgm:pt>
    <dgm:pt modelId="{52075A65-0E3A-4671-9AF6-1A07BD5EA8F9}" type="pres">
      <dgm:prSet presAssocID="{5300F87D-F32B-49C2-9F83-879071DD9FDE}" presName="connTx" presStyleLbl="parChTrans1D2" presStyleIdx="5" presStyleCnt="9"/>
      <dgm:spPr/>
      <dgm:t>
        <a:bodyPr/>
        <a:lstStyle/>
        <a:p>
          <a:endParaRPr lang="en-US"/>
        </a:p>
      </dgm:t>
    </dgm:pt>
    <dgm:pt modelId="{24DAC825-912C-43BB-99EE-20B6BBB61BE4}" type="pres">
      <dgm:prSet presAssocID="{3060E4CC-AD30-4BD6-A6A7-CCD6C3906711}" presName="node" presStyleLbl="node1" presStyleIdx="5" presStyleCnt="9" custRadScaleRad="71419" custRadScaleInc="7370">
        <dgm:presLayoutVars>
          <dgm:bulletEnabled val="1"/>
        </dgm:presLayoutVars>
      </dgm:prSet>
      <dgm:spPr/>
      <dgm:t>
        <a:bodyPr/>
        <a:lstStyle/>
        <a:p>
          <a:endParaRPr lang="en-US"/>
        </a:p>
      </dgm:t>
    </dgm:pt>
    <dgm:pt modelId="{3398F716-A09C-4DC6-9A92-7BC24309F2D9}" type="pres">
      <dgm:prSet presAssocID="{C288DE9F-A9D4-43F2-824D-2CA61C45A8BF}" presName="Name9" presStyleLbl="parChTrans1D2" presStyleIdx="6" presStyleCnt="9"/>
      <dgm:spPr/>
      <dgm:t>
        <a:bodyPr/>
        <a:lstStyle/>
        <a:p>
          <a:endParaRPr lang="en-US"/>
        </a:p>
      </dgm:t>
    </dgm:pt>
    <dgm:pt modelId="{CE3AEF20-2951-4873-BB00-2902ED8300D8}" type="pres">
      <dgm:prSet presAssocID="{C288DE9F-A9D4-43F2-824D-2CA61C45A8BF}" presName="connTx" presStyleLbl="parChTrans1D2" presStyleIdx="6" presStyleCnt="9"/>
      <dgm:spPr/>
      <dgm:t>
        <a:bodyPr/>
        <a:lstStyle/>
        <a:p>
          <a:endParaRPr lang="en-US"/>
        </a:p>
      </dgm:t>
    </dgm:pt>
    <dgm:pt modelId="{7DBC56D1-B5EF-4580-BE07-0FF57B479172}" type="pres">
      <dgm:prSet presAssocID="{FD77306F-7B35-4C1A-AD19-7BDE8823381A}" presName="node" presStyleLbl="node1" presStyleIdx="6" presStyleCnt="9" custRadScaleRad="87264" custRadScaleInc="-755">
        <dgm:presLayoutVars>
          <dgm:bulletEnabled val="1"/>
        </dgm:presLayoutVars>
      </dgm:prSet>
      <dgm:spPr/>
      <dgm:t>
        <a:bodyPr/>
        <a:lstStyle/>
        <a:p>
          <a:endParaRPr lang="en-US"/>
        </a:p>
      </dgm:t>
    </dgm:pt>
    <dgm:pt modelId="{93F6CCC8-E692-44DB-9B0B-B4BDFBA4E878}" type="pres">
      <dgm:prSet presAssocID="{B9D66EC6-E954-4E74-A6DA-6CF78AE3F2E9}" presName="Name9" presStyleLbl="parChTrans1D2" presStyleIdx="7" presStyleCnt="9"/>
      <dgm:spPr/>
      <dgm:t>
        <a:bodyPr/>
        <a:lstStyle/>
        <a:p>
          <a:endParaRPr lang="en-US"/>
        </a:p>
      </dgm:t>
    </dgm:pt>
    <dgm:pt modelId="{FA3671D7-61AA-43F2-B31B-E3176B7B1BF3}" type="pres">
      <dgm:prSet presAssocID="{B9D66EC6-E954-4E74-A6DA-6CF78AE3F2E9}" presName="connTx" presStyleLbl="parChTrans1D2" presStyleIdx="7" presStyleCnt="9"/>
      <dgm:spPr/>
      <dgm:t>
        <a:bodyPr/>
        <a:lstStyle/>
        <a:p>
          <a:endParaRPr lang="en-US"/>
        </a:p>
      </dgm:t>
    </dgm:pt>
    <dgm:pt modelId="{1D62CEF9-6DBE-47B6-94AE-4B788EE30C6A}" type="pres">
      <dgm:prSet presAssocID="{C4A547E1-6947-4D5F-96C7-7DC724F249FB}" presName="node" presStyleLbl="node1" presStyleIdx="7" presStyleCnt="9" custRadScaleRad="89057" custRadScaleInc="-6555">
        <dgm:presLayoutVars>
          <dgm:bulletEnabled val="1"/>
        </dgm:presLayoutVars>
      </dgm:prSet>
      <dgm:spPr/>
      <dgm:t>
        <a:bodyPr/>
        <a:lstStyle/>
        <a:p>
          <a:endParaRPr lang="en-US"/>
        </a:p>
      </dgm:t>
    </dgm:pt>
    <dgm:pt modelId="{8C80470D-496F-4907-868A-B0FE5287226F}" type="pres">
      <dgm:prSet presAssocID="{38ADCC67-F406-4A77-B675-3D5AAF30F995}" presName="Name9" presStyleLbl="parChTrans1D2" presStyleIdx="8" presStyleCnt="9"/>
      <dgm:spPr/>
      <dgm:t>
        <a:bodyPr/>
        <a:lstStyle/>
        <a:p>
          <a:endParaRPr lang="en-US"/>
        </a:p>
      </dgm:t>
    </dgm:pt>
    <dgm:pt modelId="{A82BE68B-83B9-4B52-82EA-154FB315741A}" type="pres">
      <dgm:prSet presAssocID="{38ADCC67-F406-4A77-B675-3D5AAF30F995}" presName="connTx" presStyleLbl="parChTrans1D2" presStyleIdx="8" presStyleCnt="9"/>
      <dgm:spPr/>
      <dgm:t>
        <a:bodyPr/>
        <a:lstStyle/>
        <a:p>
          <a:endParaRPr lang="en-US"/>
        </a:p>
      </dgm:t>
    </dgm:pt>
    <dgm:pt modelId="{9E2F003D-4BFB-455E-BBCE-75E45F0F91A1}" type="pres">
      <dgm:prSet presAssocID="{5DD7EC79-9243-4C1E-9B8A-6A35DDDFC3C5}" presName="node" presStyleLbl="node1" presStyleIdx="8" presStyleCnt="9" custRadScaleRad="78635" custRadScaleInc="-1313">
        <dgm:presLayoutVars>
          <dgm:bulletEnabled val="1"/>
        </dgm:presLayoutVars>
      </dgm:prSet>
      <dgm:spPr/>
      <dgm:t>
        <a:bodyPr/>
        <a:lstStyle/>
        <a:p>
          <a:endParaRPr lang="en-US"/>
        </a:p>
      </dgm:t>
    </dgm:pt>
  </dgm:ptLst>
  <dgm:cxnLst>
    <dgm:cxn modelId="{53F58912-CEB8-490E-A21A-FC24CF228C38}" type="presOf" srcId="{5300F87D-F32B-49C2-9F83-879071DD9FDE}" destId="{8AD8DAE2-E2DB-4FA4-BC6F-6BE624153264}" srcOrd="0" destOrd="0" presId="urn:microsoft.com/office/officeart/2005/8/layout/radial1"/>
    <dgm:cxn modelId="{D9CE1C22-5241-47C6-8315-74036EB83071}" type="presOf" srcId="{494B6F8A-184B-4220-AADC-42E460E77055}" destId="{F8E93AF0-AB93-4666-A3EF-6F5EFEC11D67}" srcOrd="0" destOrd="0" presId="urn:microsoft.com/office/officeart/2005/8/layout/radial1"/>
    <dgm:cxn modelId="{0F8CAEA7-D899-4D21-BBCF-E35076DCD697}" type="presOf" srcId="{7D112A0B-06F3-4F87-B92A-EEFA261A0253}" destId="{1C654D6B-9FAE-4D93-A669-C3B1280F06D5}" srcOrd="0" destOrd="0" presId="urn:microsoft.com/office/officeart/2005/8/layout/radial1"/>
    <dgm:cxn modelId="{993087BB-B05C-4017-86F0-6664B390E3E5}" type="presOf" srcId="{69623317-4B8D-41AC-8AF0-8B460EEF1438}" destId="{DDC4B5D8-2F6D-443F-814C-21674E80DB13}" srcOrd="0" destOrd="0" presId="urn:microsoft.com/office/officeart/2005/8/layout/radial1"/>
    <dgm:cxn modelId="{F685BFEB-60B5-4838-A0FA-59494CD4D9C4}" type="presOf" srcId="{B9D66EC6-E954-4E74-A6DA-6CF78AE3F2E9}" destId="{93F6CCC8-E692-44DB-9B0B-B4BDFBA4E878}" srcOrd="0" destOrd="0" presId="urn:microsoft.com/office/officeart/2005/8/layout/radial1"/>
    <dgm:cxn modelId="{727A01CB-1BB7-48CC-B89C-F8356CC7CE98}" type="presOf" srcId="{1DEF308F-2676-4C1E-B597-4FB168BFD719}" destId="{8BAB442E-29D7-41A8-829C-7030DFB0ACEC}" srcOrd="0" destOrd="0" presId="urn:microsoft.com/office/officeart/2005/8/layout/radial1"/>
    <dgm:cxn modelId="{E7C1273C-1797-47D9-8F13-11D6509A570B}" type="presOf" srcId="{69AB8FB1-4240-4117-9A3D-B50DDD8EB1E3}" destId="{3ABBBF1C-C1A7-4320-891B-526A9C085D05}" srcOrd="0" destOrd="0" presId="urn:microsoft.com/office/officeart/2005/8/layout/radial1"/>
    <dgm:cxn modelId="{424B4C93-E9F1-4E3B-90A2-BD8BBC45E9C7}" type="presOf" srcId="{FD77306F-7B35-4C1A-AD19-7BDE8823381A}" destId="{7DBC56D1-B5EF-4580-BE07-0FF57B479172}" srcOrd="0" destOrd="0" presId="urn:microsoft.com/office/officeart/2005/8/layout/radial1"/>
    <dgm:cxn modelId="{AEA645E6-7734-48AA-B9D0-A315752ED93E}" srcId="{69AB8FB1-4240-4117-9A3D-B50DDD8EB1E3}" destId="{494B6F8A-184B-4220-AADC-42E460E77055}" srcOrd="0" destOrd="0" parTransId="{9010AD4D-5C4F-4DA9-8FD4-AE1C1D2CD29B}" sibTransId="{353CE92D-1C18-4060-802F-91D2660445AD}"/>
    <dgm:cxn modelId="{3519BAD2-2A42-4647-8B11-65C5C0DC81E4}" srcId="{494B6F8A-184B-4220-AADC-42E460E77055}" destId="{C4A547E1-6947-4D5F-96C7-7DC724F249FB}" srcOrd="7" destOrd="0" parTransId="{B9D66EC6-E954-4E74-A6DA-6CF78AE3F2E9}" sibTransId="{C1AAC54E-D30B-47B6-91F4-439BF7239E76}"/>
    <dgm:cxn modelId="{7CD5DB62-200B-4DE4-967A-EBD03C375634}" type="presOf" srcId="{ABA95DC5-7D98-4EB5-A316-10A1DB6515C6}" destId="{C62AAEF2-EBB5-4B56-8DBF-79A4F2C5839A}" srcOrd="1" destOrd="0" presId="urn:microsoft.com/office/officeart/2005/8/layout/radial1"/>
    <dgm:cxn modelId="{87645855-C8A1-4D9D-913E-79B0625BCFC0}" type="presOf" srcId="{C288DE9F-A9D4-43F2-824D-2CA61C45A8BF}" destId="{3398F716-A09C-4DC6-9A92-7BC24309F2D9}" srcOrd="0" destOrd="0" presId="urn:microsoft.com/office/officeart/2005/8/layout/radial1"/>
    <dgm:cxn modelId="{5A2526F0-FCD7-46CA-94BA-57FD216DA5C5}" type="presOf" srcId="{B9D66EC6-E954-4E74-A6DA-6CF78AE3F2E9}" destId="{FA3671D7-61AA-43F2-B31B-E3176B7B1BF3}" srcOrd="1" destOrd="0" presId="urn:microsoft.com/office/officeart/2005/8/layout/radial1"/>
    <dgm:cxn modelId="{6630915D-707B-468E-9C69-607A7A8A3265}" srcId="{494B6F8A-184B-4220-AADC-42E460E77055}" destId="{F35147E0-C6FD-45B5-B17A-AAC307CBDA87}" srcOrd="3" destOrd="0" parTransId="{69623317-4B8D-41AC-8AF0-8B460EEF1438}" sibTransId="{C2F60CF1-0B5F-4E18-9B6F-FDC5BFE18509}"/>
    <dgm:cxn modelId="{A0C7ED69-2D5C-4381-B263-60A47988E8F8}" type="presOf" srcId="{621E8406-61E4-4F3D-BC6F-92199ECEA635}" destId="{0D2B4B89-7FC3-41D5-B262-96B546F72643}" srcOrd="0" destOrd="0" presId="urn:microsoft.com/office/officeart/2005/8/layout/radial1"/>
    <dgm:cxn modelId="{EE308FDB-E514-45E0-8F20-940AB43B8E56}" type="presOf" srcId="{DA6A04F5-900D-4D50-8675-8166CDDE53A6}" destId="{E7728D85-A84C-4378-87A5-F3DED9749480}" srcOrd="0" destOrd="0" presId="urn:microsoft.com/office/officeart/2005/8/layout/radial1"/>
    <dgm:cxn modelId="{05BCD40B-490B-4E85-B962-96A8D8C33AEC}" srcId="{494B6F8A-184B-4220-AADC-42E460E77055}" destId="{7D112A0B-06F3-4F87-B92A-EEFA261A0253}" srcOrd="1" destOrd="0" parTransId="{72AF0BDB-8C95-4F75-B931-7B03C29922A1}" sibTransId="{4BFD8FDC-58BD-474B-AD7C-0BF785984FB2}"/>
    <dgm:cxn modelId="{3E252FE8-4E12-424E-81A4-E214E624158C}" type="presOf" srcId="{ABA95DC5-7D98-4EB5-A316-10A1DB6515C6}" destId="{B96722D2-942B-48AE-A050-756AE6A2C904}" srcOrd="0" destOrd="0" presId="urn:microsoft.com/office/officeart/2005/8/layout/radial1"/>
    <dgm:cxn modelId="{66C811BD-C593-4E81-A3CA-93075831D86C}" type="presOf" srcId="{72AF0BDB-8C95-4F75-B931-7B03C29922A1}" destId="{C67A29CE-76B0-4D6C-BDF3-4647360F3639}" srcOrd="1" destOrd="0" presId="urn:microsoft.com/office/officeart/2005/8/layout/radial1"/>
    <dgm:cxn modelId="{13EAFD2E-19F8-44A2-BF44-06A02DC351E6}" srcId="{494B6F8A-184B-4220-AADC-42E460E77055}" destId="{1DEF308F-2676-4C1E-B597-4FB168BFD719}" srcOrd="2" destOrd="0" parTransId="{ABA95DC5-7D98-4EB5-A316-10A1DB6515C6}" sibTransId="{0F1D9FF8-77EE-4104-8086-EC1D8C9BE1E9}"/>
    <dgm:cxn modelId="{A78AF032-38B8-4664-BFCC-2F3BD1E2EBA5}" type="presOf" srcId="{F35147E0-C6FD-45B5-B17A-AAC307CBDA87}" destId="{2AEBDD76-71D4-4087-BDC5-35466285A103}" srcOrd="0" destOrd="0" presId="urn:microsoft.com/office/officeart/2005/8/layout/radial1"/>
    <dgm:cxn modelId="{10F275B3-B459-4CEE-8D4E-289FD2AA7909}" type="presOf" srcId="{5300F87D-F32B-49C2-9F83-879071DD9FDE}" destId="{52075A65-0E3A-4671-9AF6-1A07BD5EA8F9}" srcOrd="1" destOrd="0" presId="urn:microsoft.com/office/officeart/2005/8/layout/radial1"/>
    <dgm:cxn modelId="{95001007-3749-43E0-8443-40E580A0F6E3}" srcId="{494B6F8A-184B-4220-AADC-42E460E77055}" destId="{FD77306F-7B35-4C1A-AD19-7BDE8823381A}" srcOrd="6" destOrd="0" parTransId="{C288DE9F-A9D4-43F2-824D-2CA61C45A8BF}" sibTransId="{44A0365D-CF41-46B4-8C1C-095E87523127}"/>
    <dgm:cxn modelId="{D100BA44-46F4-4506-8891-57F50785792F}" type="presOf" srcId="{3060E4CC-AD30-4BD6-A6A7-CCD6C3906711}" destId="{24DAC825-912C-43BB-99EE-20B6BBB61BE4}" srcOrd="0" destOrd="0" presId="urn:microsoft.com/office/officeart/2005/8/layout/radial1"/>
    <dgm:cxn modelId="{C7B97C33-0093-471C-BB9C-E3DFB92CE6D0}" type="presOf" srcId="{D621E872-C1C6-4CF4-A1B0-92D1793A2BAB}" destId="{74C5E8F5-D6B8-44EE-A82D-51867057CA6C}" srcOrd="0" destOrd="0" presId="urn:microsoft.com/office/officeart/2005/8/layout/radial1"/>
    <dgm:cxn modelId="{31E4CA40-CBBA-4B47-A4A7-9CFC1FAA185E}" type="presOf" srcId="{C4A547E1-6947-4D5F-96C7-7DC724F249FB}" destId="{1D62CEF9-6DBE-47B6-94AE-4B788EE30C6A}" srcOrd="0" destOrd="0" presId="urn:microsoft.com/office/officeart/2005/8/layout/radial1"/>
    <dgm:cxn modelId="{8C8FCC46-6FAE-4F49-AA35-3021533E2C58}" type="presOf" srcId="{DA6A04F5-900D-4D50-8675-8166CDDE53A6}" destId="{60AA812E-0A70-408B-9A01-29F08DCCB1A8}" srcOrd="1" destOrd="0" presId="urn:microsoft.com/office/officeart/2005/8/layout/radial1"/>
    <dgm:cxn modelId="{FE6E41B7-9646-4B15-B33F-14DD44B95A12}" type="presOf" srcId="{72AF0BDB-8C95-4F75-B931-7B03C29922A1}" destId="{1FF4B05D-1841-41B3-9D42-40A7946456F3}" srcOrd="0" destOrd="0" presId="urn:microsoft.com/office/officeart/2005/8/layout/radial1"/>
    <dgm:cxn modelId="{BE8CEDC7-651F-465A-8EEC-06485BB0DACB}" srcId="{69AB8FB1-4240-4117-9A3D-B50DDD8EB1E3}" destId="{FF68A073-8473-4BAC-BFD3-01DBAECC3523}" srcOrd="1" destOrd="0" parTransId="{268E23ED-3915-456D-8350-8ADE658C247C}" sibTransId="{D7F21996-70A3-4999-9E88-BC5779BC0E44}"/>
    <dgm:cxn modelId="{6CB7F446-6335-496D-A99A-7F3A9BD06B0F}" type="presOf" srcId="{C288DE9F-A9D4-43F2-824D-2CA61C45A8BF}" destId="{CE3AEF20-2951-4873-BB00-2902ED8300D8}" srcOrd="1" destOrd="0" presId="urn:microsoft.com/office/officeart/2005/8/layout/radial1"/>
    <dgm:cxn modelId="{C967034D-41A5-4502-A4EE-7434C364AE28}" srcId="{494B6F8A-184B-4220-AADC-42E460E77055}" destId="{5DD7EC79-9243-4C1E-9B8A-6A35DDDFC3C5}" srcOrd="8" destOrd="0" parTransId="{38ADCC67-F406-4A77-B675-3D5AAF30F995}" sibTransId="{4B8F56B7-BAC7-470C-8E36-8220B8E0587C}"/>
    <dgm:cxn modelId="{AEE1CF83-A8BE-4C74-B570-67454122CE62}" type="presOf" srcId="{38ADCC67-F406-4A77-B675-3D5AAF30F995}" destId="{A82BE68B-83B9-4B52-82EA-154FB315741A}" srcOrd="1" destOrd="0" presId="urn:microsoft.com/office/officeart/2005/8/layout/radial1"/>
    <dgm:cxn modelId="{436080AC-F5FE-430E-A1F3-4F8AF1559D65}" type="presOf" srcId="{621E8406-61E4-4F3D-BC6F-92199ECEA635}" destId="{9373415A-734A-43CF-BD24-5DB597D42AEF}" srcOrd="1" destOrd="0" presId="urn:microsoft.com/office/officeart/2005/8/layout/radial1"/>
    <dgm:cxn modelId="{A175175C-EB73-41B9-8C58-9DC2367D89AC}" type="presOf" srcId="{170D47D4-7AFF-417D-9D8D-FC99D552AA2C}" destId="{A3052971-E4A6-422D-8808-53C2B07022F8}" srcOrd="0" destOrd="0" presId="urn:microsoft.com/office/officeart/2005/8/layout/radial1"/>
    <dgm:cxn modelId="{E958C12D-A865-4309-A089-8521B1DFF5D7}" srcId="{494B6F8A-184B-4220-AADC-42E460E77055}" destId="{3060E4CC-AD30-4BD6-A6A7-CCD6C3906711}" srcOrd="5" destOrd="0" parTransId="{5300F87D-F32B-49C2-9F83-879071DD9FDE}" sibTransId="{F3135685-7B22-4CBA-A2D5-FB99385B3D41}"/>
    <dgm:cxn modelId="{55E6DAC4-BF1E-41AF-BE80-F81CAAA51AD0}" srcId="{494B6F8A-184B-4220-AADC-42E460E77055}" destId="{D621E872-C1C6-4CF4-A1B0-92D1793A2BAB}" srcOrd="4" destOrd="0" parTransId="{621E8406-61E4-4F3D-BC6F-92199ECEA635}" sibTransId="{80F213DD-8AFC-4CD3-A7C9-019BA9F362BB}"/>
    <dgm:cxn modelId="{35FE1666-9C7B-4FC5-A583-CF07AF428480}" type="presOf" srcId="{38ADCC67-F406-4A77-B675-3D5AAF30F995}" destId="{8C80470D-496F-4907-868A-B0FE5287226F}" srcOrd="0" destOrd="0" presId="urn:microsoft.com/office/officeart/2005/8/layout/radial1"/>
    <dgm:cxn modelId="{492392DB-3E65-41BC-99C4-98455080582D}" type="presOf" srcId="{69623317-4B8D-41AC-8AF0-8B460EEF1438}" destId="{FCEEDA2C-05A7-4819-AE14-CFE6E436AFF4}" srcOrd="1" destOrd="0" presId="urn:microsoft.com/office/officeart/2005/8/layout/radial1"/>
    <dgm:cxn modelId="{2A23D649-9B94-40C4-8913-C22704FAF42C}" type="presOf" srcId="{5DD7EC79-9243-4C1E-9B8A-6A35DDDFC3C5}" destId="{9E2F003D-4BFB-455E-BBCE-75E45F0F91A1}" srcOrd="0" destOrd="0" presId="urn:microsoft.com/office/officeart/2005/8/layout/radial1"/>
    <dgm:cxn modelId="{1E0572EC-5232-4865-A963-463AAAAE1D2D}" srcId="{494B6F8A-184B-4220-AADC-42E460E77055}" destId="{170D47D4-7AFF-417D-9D8D-FC99D552AA2C}" srcOrd="0" destOrd="0" parTransId="{DA6A04F5-900D-4D50-8675-8166CDDE53A6}" sibTransId="{CBB90071-46E2-42B1-8E56-5FDD6B495E0B}"/>
    <dgm:cxn modelId="{54DA2790-3CF0-4AE6-AE1F-257B45E8D99B}" type="presParOf" srcId="{3ABBBF1C-C1A7-4320-891B-526A9C085D05}" destId="{F8E93AF0-AB93-4666-A3EF-6F5EFEC11D67}" srcOrd="0" destOrd="0" presId="urn:microsoft.com/office/officeart/2005/8/layout/radial1"/>
    <dgm:cxn modelId="{ABAB8A7F-26DE-40C8-81DB-36A48B6804DF}" type="presParOf" srcId="{3ABBBF1C-C1A7-4320-891B-526A9C085D05}" destId="{E7728D85-A84C-4378-87A5-F3DED9749480}" srcOrd="1" destOrd="0" presId="urn:microsoft.com/office/officeart/2005/8/layout/radial1"/>
    <dgm:cxn modelId="{423C94B8-7288-40D2-8F7C-329D398B8EA4}" type="presParOf" srcId="{E7728D85-A84C-4378-87A5-F3DED9749480}" destId="{60AA812E-0A70-408B-9A01-29F08DCCB1A8}" srcOrd="0" destOrd="0" presId="urn:microsoft.com/office/officeart/2005/8/layout/radial1"/>
    <dgm:cxn modelId="{8B13CAB6-13B1-4FB7-A026-E8ADEE44811F}" type="presParOf" srcId="{3ABBBF1C-C1A7-4320-891B-526A9C085D05}" destId="{A3052971-E4A6-422D-8808-53C2B07022F8}" srcOrd="2" destOrd="0" presId="urn:microsoft.com/office/officeart/2005/8/layout/radial1"/>
    <dgm:cxn modelId="{9849AAC8-F167-4891-9B1E-91A07699E59B}" type="presParOf" srcId="{3ABBBF1C-C1A7-4320-891B-526A9C085D05}" destId="{1FF4B05D-1841-41B3-9D42-40A7946456F3}" srcOrd="3" destOrd="0" presId="urn:microsoft.com/office/officeart/2005/8/layout/radial1"/>
    <dgm:cxn modelId="{D973DC2C-B9C6-49B5-A12A-B00B4D3C2694}" type="presParOf" srcId="{1FF4B05D-1841-41B3-9D42-40A7946456F3}" destId="{C67A29CE-76B0-4D6C-BDF3-4647360F3639}" srcOrd="0" destOrd="0" presId="urn:microsoft.com/office/officeart/2005/8/layout/radial1"/>
    <dgm:cxn modelId="{5262F607-EE49-4918-A46F-ACF28D133700}" type="presParOf" srcId="{3ABBBF1C-C1A7-4320-891B-526A9C085D05}" destId="{1C654D6B-9FAE-4D93-A669-C3B1280F06D5}" srcOrd="4" destOrd="0" presId="urn:microsoft.com/office/officeart/2005/8/layout/radial1"/>
    <dgm:cxn modelId="{3BE82E11-80D0-41EF-BCDA-6AD59C426FA4}" type="presParOf" srcId="{3ABBBF1C-C1A7-4320-891B-526A9C085D05}" destId="{B96722D2-942B-48AE-A050-756AE6A2C904}" srcOrd="5" destOrd="0" presId="urn:microsoft.com/office/officeart/2005/8/layout/radial1"/>
    <dgm:cxn modelId="{B9CD1360-7C00-495F-8993-47331CA69CF5}" type="presParOf" srcId="{B96722D2-942B-48AE-A050-756AE6A2C904}" destId="{C62AAEF2-EBB5-4B56-8DBF-79A4F2C5839A}" srcOrd="0" destOrd="0" presId="urn:microsoft.com/office/officeart/2005/8/layout/radial1"/>
    <dgm:cxn modelId="{D60DE955-90C9-4EA0-8155-DE8F075B7759}" type="presParOf" srcId="{3ABBBF1C-C1A7-4320-891B-526A9C085D05}" destId="{8BAB442E-29D7-41A8-829C-7030DFB0ACEC}" srcOrd="6" destOrd="0" presId="urn:microsoft.com/office/officeart/2005/8/layout/radial1"/>
    <dgm:cxn modelId="{9BA4528E-8A73-4844-9AFB-4B6393699D9E}" type="presParOf" srcId="{3ABBBF1C-C1A7-4320-891B-526A9C085D05}" destId="{DDC4B5D8-2F6D-443F-814C-21674E80DB13}" srcOrd="7" destOrd="0" presId="urn:microsoft.com/office/officeart/2005/8/layout/radial1"/>
    <dgm:cxn modelId="{6221C40D-48B3-4404-82DC-34851DE092CD}" type="presParOf" srcId="{DDC4B5D8-2F6D-443F-814C-21674E80DB13}" destId="{FCEEDA2C-05A7-4819-AE14-CFE6E436AFF4}" srcOrd="0" destOrd="0" presId="urn:microsoft.com/office/officeart/2005/8/layout/radial1"/>
    <dgm:cxn modelId="{E1625A6F-09D2-496F-8CAA-BDF51962D199}" type="presParOf" srcId="{3ABBBF1C-C1A7-4320-891B-526A9C085D05}" destId="{2AEBDD76-71D4-4087-BDC5-35466285A103}" srcOrd="8" destOrd="0" presId="urn:microsoft.com/office/officeart/2005/8/layout/radial1"/>
    <dgm:cxn modelId="{A9BDB5F3-6043-4915-B84D-CD5585943880}" type="presParOf" srcId="{3ABBBF1C-C1A7-4320-891B-526A9C085D05}" destId="{0D2B4B89-7FC3-41D5-B262-96B546F72643}" srcOrd="9" destOrd="0" presId="urn:microsoft.com/office/officeart/2005/8/layout/radial1"/>
    <dgm:cxn modelId="{16B25CD9-7987-4B98-801E-9674CCF83B11}" type="presParOf" srcId="{0D2B4B89-7FC3-41D5-B262-96B546F72643}" destId="{9373415A-734A-43CF-BD24-5DB597D42AEF}" srcOrd="0" destOrd="0" presId="urn:microsoft.com/office/officeart/2005/8/layout/radial1"/>
    <dgm:cxn modelId="{735C0720-BD06-4D4D-835D-7C46DA5098C1}" type="presParOf" srcId="{3ABBBF1C-C1A7-4320-891B-526A9C085D05}" destId="{74C5E8F5-D6B8-44EE-A82D-51867057CA6C}" srcOrd="10" destOrd="0" presId="urn:microsoft.com/office/officeart/2005/8/layout/radial1"/>
    <dgm:cxn modelId="{99D8AF49-AB13-4B8B-A1A8-5D0EDB29A603}" type="presParOf" srcId="{3ABBBF1C-C1A7-4320-891B-526A9C085D05}" destId="{8AD8DAE2-E2DB-4FA4-BC6F-6BE624153264}" srcOrd="11" destOrd="0" presId="urn:microsoft.com/office/officeart/2005/8/layout/radial1"/>
    <dgm:cxn modelId="{ED295062-755C-4548-8BA9-AD22905F4FA1}" type="presParOf" srcId="{8AD8DAE2-E2DB-4FA4-BC6F-6BE624153264}" destId="{52075A65-0E3A-4671-9AF6-1A07BD5EA8F9}" srcOrd="0" destOrd="0" presId="urn:microsoft.com/office/officeart/2005/8/layout/radial1"/>
    <dgm:cxn modelId="{5EBC1BE8-2C89-491D-80B3-F49F23D09800}" type="presParOf" srcId="{3ABBBF1C-C1A7-4320-891B-526A9C085D05}" destId="{24DAC825-912C-43BB-99EE-20B6BBB61BE4}" srcOrd="12" destOrd="0" presId="urn:microsoft.com/office/officeart/2005/8/layout/radial1"/>
    <dgm:cxn modelId="{5610E351-4688-40AC-A74D-774BBBA39592}" type="presParOf" srcId="{3ABBBF1C-C1A7-4320-891B-526A9C085D05}" destId="{3398F716-A09C-4DC6-9A92-7BC24309F2D9}" srcOrd="13" destOrd="0" presId="urn:microsoft.com/office/officeart/2005/8/layout/radial1"/>
    <dgm:cxn modelId="{2015254D-4A26-47F3-87F9-63F2E6EEC59E}" type="presParOf" srcId="{3398F716-A09C-4DC6-9A92-7BC24309F2D9}" destId="{CE3AEF20-2951-4873-BB00-2902ED8300D8}" srcOrd="0" destOrd="0" presId="urn:microsoft.com/office/officeart/2005/8/layout/radial1"/>
    <dgm:cxn modelId="{FE08E2E5-BB8F-4C22-9011-D966AB21AEF5}" type="presParOf" srcId="{3ABBBF1C-C1A7-4320-891B-526A9C085D05}" destId="{7DBC56D1-B5EF-4580-BE07-0FF57B479172}" srcOrd="14" destOrd="0" presId="urn:microsoft.com/office/officeart/2005/8/layout/radial1"/>
    <dgm:cxn modelId="{3830925F-2454-4E59-9607-ADC1CCCB250A}" type="presParOf" srcId="{3ABBBF1C-C1A7-4320-891B-526A9C085D05}" destId="{93F6CCC8-E692-44DB-9B0B-B4BDFBA4E878}" srcOrd="15" destOrd="0" presId="urn:microsoft.com/office/officeart/2005/8/layout/radial1"/>
    <dgm:cxn modelId="{D05806FC-07E9-496E-848E-F0BBD6D20FED}" type="presParOf" srcId="{93F6CCC8-E692-44DB-9B0B-B4BDFBA4E878}" destId="{FA3671D7-61AA-43F2-B31B-E3176B7B1BF3}" srcOrd="0" destOrd="0" presId="urn:microsoft.com/office/officeart/2005/8/layout/radial1"/>
    <dgm:cxn modelId="{55A0AE65-7D63-49F4-AD1A-846FD8CEFAA6}" type="presParOf" srcId="{3ABBBF1C-C1A7-4320-891B-526A9C085D05}" destId="{1D62CEF9-6DBE-47B6-94AE-4B788EE30C6A}" srcOrd="16" destOrd="0" presId="urn:microsoft.com/office/officeart/2005/8/layout/radial1"/>
    <dgm:cxn modelId="{256E5452-3FA0-41A0-B470-57577B93BADC}" type="presParOf" srcId="{3ABBBF1C-C1A7-4320-891B-526A9C085D05}" destId="{8C80470D-496F-4907-868A-B0FE5287226F}" srcOrd="17" destOrd="0" presId="urn:microsoft.com/office/officeart/2005/8/layout/radial1"/>
    <dgm:cxn modelId="{210F6DDF-7F41-4072-B4FB-A04DE64ADF54}" type="presParOf" srcId="{8C80470D-496F-4907-868A-B0FE5287226F}" destId="{A82BE68B-83B9-4B52-82EA-154FB315741A}" srcOrd="0" destOrd="0" presId="urn:microsoft.com/office/officeart/2005/8/layout/radial1"/>
    <dgm:cxn modelId="{1F184E49-C434-4781-ACF0-F8E28D1E0D03}" type="presParOf" srcId="{3ABBBF1C-C1A7-4320-891B-526A9C085D05}" destId="{9E2F003D-4BFB-455E-BBCE-75E45F0F91A1}" srcOrd="1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E93AF0-AB93-4666-A3EF-6F5EFEC11D67}">
      <dsp:nvSpPr>
        <dsp:cNvPr id="0" name=""/>
        <dsp:cNvSpPr/>
      </dsp:nvSpPr>
      <dsp:spPr>
        <a:xfrm>
          <a:off x="4623395" y="2488086"/>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1" u="sng" strike="noStrike" kern="1200" cap="none" normalizeH="0" baseline="0" dirty="0" smtClean="0">
              <a:ln/>
              <a:effectLst/>
              <a:latin typeface="Arial" charset="0"/>
              <a:cs typeface="Arial" charset="0"/>
            </a:rPr>
            <a:t>FAMILY</a:t>
          </a:r>
        </a:p>
      </dsp:txBody>
      <dsp:txXfrm>
        <a:off x="4623395" y="2488086"/>
        <a:ext cx="1299046" cy="1299046"/>
      </dsp:txXfrm>
    </dsp:sp>
    <dsp:sp modelId="{E7728D85-A84C-4378-87A5-F3DED9749480}">
      <dsp:nvSpPr>
        <dsp:cNvPr id="0" name=""/>
        <dsp:cNvSpPr/>
      </dsp:nvSpPr>
      <dsp:spPr>
        <a:xfrm rot="16101996">
          <a:off x="4995236" y="2225348"/>
          <a:ext cx="503971" cy="22236"/>
        </a:xfrm>
        <a:custGeom>
          <a:avLst/>
          <a:gdLst/>
          <a:ahLst/>
          <a:cxnLst/>
          <a:rect l="0" t="0" r="0" b="0"/>
          <a:pathLst>
            <a:path>
              <a:moveTo>
                <a:pt x="0" y="11118"/>
              </a:moveTo>
              <a:lnTo>
                <a:pt x="503971"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6101996">
        <a:off x="5234622" y="2223867"/>
        <a:ext cx="25198" cy="25198"/>
      </dsp:txXfrm>
    </dsp:sp>
    <dsp:sp modelId="{A3052971-E4A6-422D-8808-53C2B07022F8}">
      <dsp:nvSpPr>
        <dsp:cNvPr id="0" name=""/>
        <dsp:cNvSpPr/>
      </dsp:nvSpPr>
      <dsp:spPr>
        <a:xfrm>
          <a:off x="4572001" y="685801"/>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DCP&amp;P</a:t>
          </a:r>
        </a:p>
      </dsp:txBody>
      <dsp:txXfrm>
        <a:off x="4572001" y="685801"/>
        <a:ext cx="1299046" cy="1299046"/>
      </dsp:txXfrm>
    </dsp:sp>
    <dsp:sp modelId="{1FF4B05D-1841-41B3-9D42-40A7946456F3}">
      <dsp:nvSpPr>
        <dsp:cNvPr id="0" name=""/>
        <dsp:cNvSpPr/>
      </dsp:nvSpPr>
      <dsp:spPr>
        <a:xfrm rot="18657653">
          <a:off x="5541692" y="2291767"/>
          <a:ext cx="911682" cy="22236"/>
        </a:xfrm>
        <a:custGeom>
          <a:avLst/>
          <a:gdLst/>
          <a:ahLst/>
          <a:cxnLst/>
          <a:rect l="0" t="0" r="0" b="0"/>
          <a:pathLst>
            <a:path>
              <a:moveTo>
                <a:pt x="0" y="11118"/>
              </a:moveTo>
              <a:lnTo>
                <a:pt x="911682"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8657653">
        <a:off x="5974741" y="2280093"/>
        <a:ext cx="45584" cy="45584"/>
      </dsp:txXfrm>
    </dsp:sp>
    <dsp:sp modelId="{1C654D6B-9FAE-4D93-A669-C3B1280F06D5}">
      <dsp:nvSpPr>
        <dsp:cNvPr id="0" name=""/>
        <dsp:cNvSpPr/>
      </dsp:nvSpPr>
      <dsp:spPr>
        <a:xfrm>
          <a:off x="6072624" y="818638"/>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Mobile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Response</a:t>
          </a:r>
        </a:p>
      </dsp:txBody>
      <dsp:txXfrm>
        <a:off x="6072624" y="818638"/>
        <a:ext cx="1299046" cy="1299046"/>
      </dsp:txXfrm>
    </dsp:sp>
    <dsp:sp modelId="{B96722D2-942B-48AE-A050-756AE6A2C904}">
      <dsp:nvSpPr>
        <dsp:cNvPr id="0" name=""/>
        <dsp:cNvSpPr/>
      </dsp:nvSpPr>
      <dsp:spPr>
        <a:xfrm rot="20981812">
          <a:off x="5904411" y="2926497"/>
          <a:ext cx="937318" cy="22236"/>
        </a:xfrm>
        <a:custGeom>
          <a:avLst/>
          <a:gdLst/>
          <a:ahLst/>
          <a:cxnLst/>
          <a:rect l="0" t="0" r="0" b="0"/>
          <a:pathLst>
            <a:path>
              <a:moveTo>
                <a:pt x="0" y="11118"/>
              </a:moveTo>
              <a:lnTo>
                <a:pt x="937318"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20981812">
        <a:off x="6349637" y="2914182"/>
        <a:ext cx="46865" cy="46865"/>
      </dsp:txXfrm>
    </dsp:sp>
    <dsp:sp modelId="{8BAB442E-29D7-41A8-829C-7030DFB0ACEC}">
      <dsp:nvSpPr>
        <dsp:cNvPr id="0" name=""/>
        <dsp:cNvSpPr/>
      </dsp:nvSpPr>
      <dsp:spPr>
        <a:xfrm>
          <a:off x="6823699" y="2088099"/>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CIACC</a:t>
          </a:r>
        </a:p>
      </dsp:txBody>
      <dsp:txXfrm>
        <a:off x="6823699" y="2088099"/>
        <a:ext cx="1299046" cy="1299046"/>
      </dsp:txXfrm>
    </dsp:sp>
    <dsp:sp modelId="{DDC4B5D8-2F6D-443F-814C-21674E80DB13}">
      <dsp:nvSpPr>
        <dsp:cNvPr id="0" name=""/>
        <dsp:cNvSpPr/>
      </dsp:nvSpPr>
      <dsp:spPr>
        <a:xfrm rot="1791558">
          <a:off x="5772874" y="3687438"/>
          <a:ext cx="954332" cy="22236"/>
        </a:xfrm>
        <a:custGeom>
          <a:avLst/>
          <a:gdLst/>
          <a:ahLst/>
          <a:cxnLst/>
          <a:rect l="0" t="0" r="0" b="0"/>
          <a:pathLst>
            <a:path>
              <a:moveTo>
                <a:pt x="0" y="11118"/>
              </a:moveTo>
              <a:lnTo>
                <a:pt x="954332"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791558">
        <a:off x="6226182" y="3674697"/>
        <a:ext cx="47716" cy="47716"/>
      </dsp:txXfrm>
    </dsp:sp>
    <dsp:sp modelId="{2AEBDD76-71D4-4087-BDC5-35466285A103}">
      <dsp:nvSpPr>
        <dsp:cNvPr id="0" name=""/>
        <dsp:cNvSpPr/>
      </dsp:nvSpPr>
      <dsp:spPr>
        <a:xfrm>
          <a:off x="6577639" y="3609979"/>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Care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Management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Organization</a:t>
          </a:r>
        </a:p>
      </dsp:txBody>
      <dsp:txXfrm>
        <a:off x="6577639" y="3609979"/>
        <a:ext cx="1299046" cy="1299046"/>
      </dsp:txXfrm>
    </dsp:sp>
    <dsp:sp modelId="{0D2B4B89-7FC3-41D5-B262-96B546F72643}">
      <dsp:nvSpPr>
        <dsp:cNvPr id="0" name=""/>
        <dsp:cNvSpPr/>
      </dsp:nvSpPr>
      <dsp:spPr>
        <a:xfrm rot="4206301">
          <a:off x="5319201" y="3986328"/>
          <a:ext cx="529777" cy="22236"/>
        </a:xfrm>
        <a:custGeom>
          <a:avLst/>
          <a:gdLst/>
          <a:ahLst/>
          <a:cxnLst/>
          <a:rect l="0" t="0" r="0" b="0"/>
          <a:pathLst>
            <a:path>
              <a:moveTo>
                <a:pt x="0" y="11118"/>
              </a:moveTo>
              <a:lnTo>
                <a:pt x="529777"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4206301">
        <a:off x="5570845" y="3984202"/>
        <a:ext cx="26488" cy="26488"/>
      </dsp:txXfrm>
    </dsp:sp>
    <dsp:sp modelId="{74C5E8F5-D6B8-44EE-A82D-51867057CA6C}">
      <dsp:nvSpPr>
        <dsp:cNvPr id="0" name=""/>
        <dsp:cNvSpPr/>
      </dsp:nvSpPr>
      <dsp:spPr>
        <a:xfrm>
          <a:off x="5245738" y="4207761"/>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Family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Support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Organization</a:t>
          </a:r>
        </a:p>
      </dsp:txBody>
      <dsp:txXfrm>
        <a:off x="5245738" y="4207761"/>
        <a:ext cx="1299046" cy="1299046"/>
      </dsp:txXfrm>
    </dsp:sp>
    <dsp:sp modelId="{8AD8DAE2-E2DB-4FA4-BC6F-6BE624153264}">
      <dsp:nvSpPr>
        <dsp:cNvPr id="0" name=""/>
        <dsp:cNvSpPr/>
      </dsp:nvSpPr>
      <dsp:spPr>
        <a:xfrm rot="6726822">
          <a:off x="4713999" y="3939852"/>
          <a:ext cx="456841" cy="22236"/>
        </a:xfrm>
        <a:custGeom>
          <a:avLst/>
          <a:gdLst/>
          <a:ahLst/>
          <a:cxnLst/>
          <a:rect l="0" t="0" r="0" b="0"/>
          <a:pathLst>
            <a:path>
              <a:moveTo>
                <a:pt x="0" y="11118"/>
              </a:moveTo>
              <a:lnTo>
                <a:pt x="456841"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6726822">
        <a:off x="4930999" y="3939549"/>
        <a:ext cx="22842" cy="22842"/>
      </dsp:txXfrm>
    </dsp:sp>
    <dsp:sp modelId="{24DAC825-912C-43BB-99EE-20B6BBB61BE4}">
      <dsp:nvSpPr>
        <dsp:cNvPr id="0" name=""/>
        <dsp:cNvSpPr/>
      </dsp:nvSpPr>
      <dsp:spPr>
        <a:xfrm>
          <a:off x="3962398" y="4114808"/>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Youth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Partnership</a:t>
          </a:r>
        </a:p>
      </dsp:txBody>
      <dsp:txXfrm>
        <a:off x="3962398" y="4114808"/>
        <a:ext cx="1299046" cy="1299046"/>
      </dsp:txXfrm>
    </dsp:sp>
    <dsp:sp modelId="{3398F716-A09C-4DC6-9A92-7BC24309F2D9}">
      <dsp:nvSpPr>
        <dsp:cNvPr id="0" name=""/>
        <dsp:cNvSpPr/>
      </dsp:nvSpPr>
      <dsp:spPr>
        <a:xfrm rot="9023813">
          <a:off x="3902181" y="3660325"/>
          <a:ext cx="862275" cy="22236"/>
        </a:xfrm>
        <a:custGeom>
          <a:avLst/>
          <a:gdLst/>
          <a:ahLst/>
          <a:cxnLst/>
          <a:rect l="0" t="0" r="0" b="0"/>
          <a:pathLst>
            <a:path>
              <a:moveTo>
                <a:pt x="0" y="11118"/>
              </a:moveTo>
              <a:lnTo>
                <a:pt x="862275"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9023813">
        <a:off x="4311761" y="3649887"/>
        <a:ext cx="43113" cy="43113"/>
      </dsp:txXfrm>
    </dsp:sp>
    <dsp:sp modelId="{7DBC56D1-B5EF-4580-BE07-0FF57B479172}">
      <dsp:nvSpPr>
        <dsp:cNvPr id="0" name=""/>
        <dsp:cNvSpPr/>
      </dsp:nvSpPr>
      <dsp:spPr>
        <a:xfrm>
          <a:off x="2744195" y="3555755"/>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Providers </a:t>
          </a:r>
        </a:p>
      </dsp:txBody>
      <dsp:txXfrm>
        <a:off x="2744195" y="3555755"/>
        <a:ext cx="1299046" cy="1299046"/>
      </dsp:txXfrm>
    </dsp:sp>
    <dsp:sp modelId="{93F6CCC8-E692-44DB-9B0B-B4BDFBA4E878}">
      <dsp:nvSpPr>
        <dsp:cNvPr id="0" name=""/>
        <dsp:cNvSpPr/>
      </dsp:nvSpPr>
      <dsp:spPr>
        <a:xfrm rot="11340970">
          <a:off x="3718838" y="2952750"/>
          <a:ext cx="918255" cy="22236"/>
        </a:xfrm>
        <a:custGeom>
          <a:avLst/>
          <a:gdLst/>
          <a:ahLst/>
          <a:cxnLst/>
          <a:rect l="0" t="0" r="0" b="0"/>
          <a:pathLst>
            <a:path>
              <a:moveTo>
                <a:pt x="0" y="11118"/>
              </a:moveTo>
              <a:lnTo>
                <a:pt x="918255"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1340970">
        <a:off x="4155009" y="2940912"/>
        <a:ext cx="45912" cy="45912"/>
      </dsp:txXfrm>
    </dsp:sp>
    <dsp:sp modelId="{1D62CEF9-6DBE-47B6-94AE-4B788EE30C6A}">
      <dsp:nvSpPr>
        <dsp:cNvPr id="0" name=""/>
        <dsp:cNvSpPr/>
      </dsp:nvSpPr>
      <dsp:spPr>
        <a:xfrm>
          <a:off x="2433490" y="2140605"/>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effectLst/>
              <a:latin typeface="Arial" charset="0"/>
              <a:cs typeface="Arial" charset="0"/>
            </a:rPr>
            <a:t>Schools</a:t>
          </a:r>
        </a:p>
      </dsp:txBody>
      <dsp:txXfrm>
        <a:off x="2433490" y="2140605"/>
        <a:ext cx="1299046" cy="1299046"/>
      </dsp:txXfrm>
    </dsp:sp>
    <dsp:sp modelId="{8C80470D-496F-4907-868A-B0FE5287226F}">
      <dsp:nvSpPr>
        <dsp:cNvPr id="0" name=""/>
        <dsp:cNvSpPr/>
      </dsp:nvSpPr>
      <dsp:spPr>
        <a:xfrm rot="13781153">
          <a:off x="4305205" y="2377751"/>
          <a:ext cx="664837" cy="22236"/>
        </a:xfrm>
        <a:custGeom>
          <a:avLst/>
          <a:gdLst/>
          <a:ahLst/>
          <a:cxnLst/>
          <a:rect l="0" t="0" r="0" b="0"/>
          <a:pathLst>
            <a:path>
              <a:moveTo>
                <a:pt x="0" y="11118"/>
              </a:moveTo>
              <a:lnTo>
                <a:pt x="664837"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3781153">
        <a:off x="4621003" y="2372249"/>
        <a:ext cx="33241" cy="33241"/>
      </dsp:txXfrm>
    </dsp:sp>
    <dsp:sp modelId="{9E2F003D-4BFB-455E-BBCE-75E45F0F91A1}">
      <dsp:nvSpPr>
        <dsp:cNvPr id="0" name=""/>
        <dsp:cNvSpPr/>
      </dsp:nvSpPr>
      <dsp:spPr>
        <a:xfrm>
          <a:off x="3352806" y="990607"/>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Family Court</a:t>
          </a:r>
          <a:endParaRPr lang="en-US" sz="1200" kern="1200" dirty="0"/>
        </a:p>
      </dsp:txBody>
      <dsp:txXfrm>
        <a:off x="3352806" y="990607"/>
        <a:ext cx="1299046" cy="129904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5" Type="http://schemas.microsoft.com/office/2006/relationships/legacyDiagramText" Target="legacyDiagramText5.bin"/><Relationship Id="rId4" Type="http://schemas.microsoft.com/office/2006/relationships/legacyDiagramText" Target="legacyDiagramText4.bin"/></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3037367"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defTabSz="932514">
              <a:defRPr sz="1200"/>
            </a:lvl1pPr>
          </a:lstStyle>
          <a:p>
            <a:pPr>
              <a:defRPr/>
            </a:pPr>
            <a:endParaRPr lang="en-US"/>
          </a:p>
        </p:txBody>
      </p:sp>
      <p:sp>
        <p:nvSpPr>
          <p:cNvPr id="53251" name="Rectangle 3"/>
          <p:cNvSpPr>
            <a:spLocks noGrp="1" noChangeArrowheads="1"/>
          </p:cNvSpPr>
          <p:nvPr>
            <p:ph type="dt" sz="quarter" idx="1"/>
          </p:nvPr>
        </p:nvSpPr>
        <p:spPr bwMode="auto">
          <a:xfrm>
            <a:off x="3971456" y="0"/>
            <a:ext cx="3037366"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algn="r" defTabSz="932514">
              <a:defRPr sz="1200"/>
            </a:lvl1pPr>
          </a:lstStyle>
          <a:p>
            <a:pPr>
              <a:defRPr/>
            </a:pPr>
            <a:endParaRPr lang="en-US"/>
          </a:p>
        </p:txBody>
      </p:sp>
      <p:sp>
        <p:nvSpPr>
          <p:cNvPr id="53252" name="Rectangle 4"/>
          <p:cNvSpPr>
            <a:spLocks noGrp="1" noChangeArrowheads="1"/>
          </p:cNvSpPr>
          <p:nvPr>
            <p:ph type="ftr" sz="quarter" idx="2"/>
          </p:nvPr>
        </p:nvSpPr>
        <p:spPr bwMode="auto">
          <a:xfrm>
            <a:off x="0" y="8829773"/>
            <a:ext cx="3037367"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defTabSz="932514">
              <a:defRPr sz="1200"/>
            </a:lvl1pPr>
          </a:lstStyle>
          <a:p>
            <a:pPr>
              <a:defRPr/>
            </a:pPr>
            <a:endParaRPr lang="en-US"/>
          </a:p>
        </p:txBody>
      </p:sp>
      <p:sp>
        <p:nvSpPr>
          <p:cNvPr id="53253" name="Rectangle 5"/>
          <p:cNvSpPr>
            <a:spLocks noGrp="1" noChangeArrowheads="1"/>
          </p:cNvSpPr>
          <p:nvPr>
            <p:ph type="sldNum" sz="quarter" idx="3"/>
          </p:nvPr>
        </p:nvSpPr>
        <p:spPr bwMode="auto">
          <a:xfrm>
            <a:off x="3971456" y="8829773"/>
            <a:ext cx="3037366"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algn="r" defTabSz="932514">
              <a:defRPr sz="1200"/>
            </a:lvl1pPr>
          </a:lstStyle>
          <a:p>
            <a:pPr>
              <a:defRPr/>
            </a:pPr>
            <a:fld id="{BD98970F-F981-49E0-A79E-62BCE52D4BB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7367"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defTabSz="932514">
              <a:defRPr sz="1200"/>
            </a:lvl1pPr>
          </a:lstStyle>
          <a:p>
            <a:pPr>
              <a:defRPr/>
            </a:pPr>
            <a:endParaRPr lang="en-US"/>
          </a:p>
        </p:txBody>
      </p:sp>
      <p:sp>
        <p:nvSpPr>
          <p:cNvPr id="18435" name="Rectangle 3"/>
          <p:cNvSpPr>
            <a:spLocks noGrp="1" noChangeArrowheads="1"/>
          </p:cNvSpPr>
          <p:nvPr>
            <p:ph type="dt" idx="1"/>
          </p:nvPr>
        </p:nvSpPr>
        <p:spPr bwMode="auto">
          <a:xfrm>
            <a:off x="3971456" y="0"/>
            <a:ext cx="3037366"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algn="r" defTabSz="932514">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79513" y="695325"/>
            <a:ext cx="4651375" cy="3487738"/>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700567" y="4416458"/>
            <a:ext cx="5609267" cy="4183929"/>
          </a:xfrm>
          <a:prstGeom prst="rect">
            <a:avLst/>
          </a:prstGeom>
          <a:noFill/>
          <a:ln>
            <a:noFill/>
          </a:ln>
          <a:extLst/>
        </p:spPr>
        <p:txBody>
          <a:bodyPr vert="horz" wrap="square" lIns="93227" tIns="46613" rIns="93227" bIns="4661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6"/>
          <p:cNvSpPr>
            <a:spLocks noGrp="1" noChangeArrowheads="1"/>
          </p:cNvSpPr>
          <p:nvPr>
            <p:ph type="ftr" sz="quarter" idx="4"/>
          </p:nvPr>
        </p:nvSpPr>
        <p:spPr bwMode="auto">
          <a:xfrm>
            <a:off x="0" y="8829773"/>
            <a:ext cx="3037367"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defTabSz="932514">
              <a:defRPr sz="1200"/>
            </a:lvl1pPr>
          </a:lstStyle>
          <a:p>
            <a:pPr>
              <a:defRPr/>
            </a:pPr>
            <a:endParaRPr lang="en-US"/>
          </a:p>
        </p:txBody>
      </p:sp>
      <p:sp>
        <p:nvSpPr>
          <p:cNvPr id="18439" name="Rectangle 7"/>
          <p:cNvSpPr>
            <a:spLocks noGrp="1" noChangeArrowheads="1"/>
          </p:cNvSpPr>
          <p:nvPr>
            <p:ph type="sldNum" sz="quarter" idx="5"/>
          </p:nvPr>
        </p:nvSpPr>
        <p:spPr bwMode="auto">
          <a:xfrm>
            <a:off x="3971456" y="8829773"/>
            <a:ext cx="3037366"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algn="r" defTabSz="932514">
              <a:defRPr sz="1200"/>
            </a:lvl1pPr>
          </a:lstStyle>
          <a:p>
            <a:pPr>
              <a:defRPr/>
            </a:pPr>
            <a:fld id="{9322185D-DDE1-4EE1-8740-23D80EBF6BA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81100" y="695325"/>
            <a:ext cx="4649788" cy="3486150"/>
          </a:xfrm>
          <a:ln/>
        </p:spPr>
      </p:sp>
      <p:sp>
        <p:nvSpPr>
          <p:cNvPr id="1945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82" tIns="46592" rIns="93182" bIns="46592" anchor="b"/>
          <a:lstStyle/>
          <a:p>
            <a:pPr algn="r" defTabSz="941256"/>
            <a:fld id="{691CC1FF-E8AD-447B-B6FF-3B343F2E57EA}" type="slidenum">
              <a:rPr lang="en-US" sz="1100"/>
              <a:pPr algn="r" defTabSz="941256"/>
              <a:t>3</a:t>
            </a:fld>
            <a:endParaRPr lang="en-US" sz="11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p:spPr>
        <p:txBody>
          <a:bodyPr lIns="93182" tIns="46592" rIns="93182" bIns="46592"/>
          <a:lstStyle/>
          <a:p>
            <a:r>
              <a:rPr lang="en-US" smtClean="0"/>
              <a:t>Office on Advocacy, Education, Licensing, Performance Management and Accountability, Child Welfare Training Academy, and Institutional Abuse Investigation Unit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p:spPr>
        <p:txBody>
          <a:bodyPr lIns="93109" tIns="46554" rIns="93109" bIns="46554"/>
          <a:lstStyle/>
          <a:p>
            <a:pPr>
              <a:spcAft>
                <a:spcPct val="30000"/>
              </a:spcAft>
            </a:pPr>
            <a:endParaRPr lang="en-US" smtClean="0">
              <a:solidFill>
                <a:srgbClr val="A50021"/>
              </a:solidFill>
            </a:endParaRPr>
          </a:p>
        </p:txBody>
      </p:sp>
      <p:sp>
        <p:nvSpPr>
          <p:cNvPr id="23555" name="Slide Number Placeholder 3"/>
          <p:cNvSpPr txBox="1">
            <a:spLocks noGrp="1"/>
          </p:cNvSpPr>
          <p:nvPr/>
        </p:nvSpPr>
        <p:spPr bwMode="auto">
          <a:xfrm>
            <a:off x="3973033" y="8829773"/>
            <a:ext cx="3035789" cy="465056"/>
          </a:xfrm>
          <a:prstGeom prst="rect">
            <a:avLst/>
          </a:prstGeom>
          <a:noFill/>
          <a:ln w="9525">
            <a:noFill/>
            <a:miter lim="800000"/>
            <a:headEnd/>
            <a:tailEnd/>
          </a:ln>
        </p:spPr>
        <p:txBody>
          <a:bodyPr lIns="93109" tIns="46554" rIns="93109" bIns="46554" anchor="b"/>
          <a:lstStyle/>
          <a:p>
            <a:pPr algn="r" defTabSz="931812"/>
            <a:fld id="{10636079-1EBE-44FC-8A71-FA9186E806F3}" type="slidenum">
              <a:rPr lang="en-US" sz="1100"/>
              <a:pPr algn="r" defTabSz="931812"/>
              <a:t>4</a:t>
            </a:fld>
            <a:endParaRPr lang="en-US" sz="11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09" tIns="46554" rIns="93109" bIns="46554" anchor="b"/>
          <a:lstStyle/>
          <a:p>
            <a:pPr algn="r" defTabSz="931812"/>
            <a:fld id="{F3BF56DA-FADF-4293-90DA-CB0889BA8097}" type="slidenum">
              <a:rPr lang="en-US" sz="1100"/>
              <a:pPr algn="r" defTabSz="931812"/>
              <a:t>5</a:t>
            </a:fld>
            <a:endParaRPr lang="en-US" sz="1100" dirty="0"/>
          </a:p>
        </p:txBody>
      </p:sp>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lIns="93109" tIns="46554" rIns="93109" bIns="46554"/>
          <a:lstStyle/>
          <a:p>
            <a:endParaRPr lang="en-US" sz="1000" dirty="0" smtClean="0"/>
          </a:p>
        </p:txBody>
      </p:sp>
      <p:sp>
        <p:nvSpPr>
          <p:cNvPr id="25604" name="Slide Number Placeholder 3"/>
          <p:cNvSpPr txBox="1">
            <a:spLocks noGrp="1"/>
          </p:cNvSpPr>
          <p:nvPr/>
        </p:nvSpPr>
        <p:spPr bwMode="auto">
          <a:xfrm>
            <a:off x="3973033" y="8829773"/>
            <a:ext cx="3035789" cy="465056"/>
          </a:xfrm>
          <a:prstGeom prst="rect">
            <a:avLst/>
          </a:prstGeom>
          <a:noFill/>
          <a:ln w="9525">
            <a:noFill/>
            <a:miter lim="800000"/>
            <a:headEnd/>
            <a:tailEnd/>
          </a:ln>
        </p:spPr>
        <p:txBody>
          <a:bodyPr lIns="93109" tIns="46554" rIns="93109" bIns="46554" anchor="b"/>
          <a:lstStyle/>
          <a:p>
            <a:pPr algn="r" defTabSz="912924"/>
            <a:fld id="{2B32C63C-F7FB-4C9A-8290-82DD4EB4A297}" type="slidenum">
              <a:rPr lang="en-US" sz="1100">
                <a:latin typeface="Calibri" pitchFamily="34" charset="0"/>
              </a:rPr>
              <a:pPr algn="r" defTabSz="912924"/>
              <a:t>5</a:t>
            </a:fld>
            <a:endParaRPr lang="en-US" sz="1100" dirty="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82" tIns="46592" rIns="93182" bIns="46592" anchor="b"/>
          <a:lstStyle/>
          <a:p>
            <a:pPr algn="r" defTabSz="941256"/>
            <a:fld id="{737B0571-71A2-4103-8C8A-4B23D3B33026}" type="slidenum">
              <a:rPr lang="en-US" sz="1100"/>
              <a:pPr algn="r" defTabSz="941256"/>
              <a:t>6</a:t>
            </a:fld>
            <a:endParaRPr lang="en-US" sz="1100" dirty="0"/>
          </a:p>
        </p:txBody>
      </p:sp>
      <p:sp>
        <p:nvSpPr>
          <p:cNvPr id="27650" name="Rectangle 2"/>
          <p:cNvSpPr>
            <a:spLocks noGrp="1" noRot="1" noChangeAspect="1" noTextEdit="1"/>
          </p:cNvSpPr>
          <p:nvPr>
            <p:ph type="sldImg"/>
          </p:nvPr>
        </p:nvSpPr>
        <p:spPr>
          <a:ln/>
        </p:spPr>
      </p:sp>
      <p:sp>
        <p:nvSpPr>
          <p:cNvPr id="27651" name="Rectangle 3"/>
          <p:cNvSpPr>
            <a:spLocks noGrp="1"/>
          </p:cNvSpPr>
          <p:nvPr>
            <p:ph type="body" idx="1"/>
          </p:nvPr>
        </p:nvSpPr>
        <p:spPr>
          <a:noFill/>
        </p:spPr>
        <p:txBody>
          <a:bodyPr lIns="93182" tIns="46592" rIns="93182" bIns="46592"/>
          <a:lstStyle/>
          <a:p>
            <a:pPr eaLnBrk="1" hangingPunct="1"/>
            <a:endParaRPr lang="en-US" sz="100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091" tIns="46547" rIns="93091" bIns="46547" anchor="b"/>
          <a:lstStyle/>
          <a:p>
            <a:pPr algn="r" defTabSz="931812"/>
            <a:fld id="{FAB978E5-8D83-45FF-B4C1-0EADBB809A9B}" type="slidenum">
              <a:rPr lang="en-US" sz="1100"/>
              <a:pPr algn="r" defTabSz="931812"/>
              <a:t>7</a:t>
            </a:fld>
            <a:endParaRPr lang="en-US" sz="1100" dirty="0"/>
          </a:p>
        </p:txBody>
      </p:sp>
      <p:sp>
        <p:nvSpPr>
          <p:cNvPr id="29698" name="Rectangle 2"/>
          <p:cNvSpPr>
            <a:spLocks noGrp="1" noRot="1" noChangeAspect="1" noTextEdit="1"/>
          </p:cNvSpPr>
          <p:nvPr>
            <p:ph type="sldImg"/>
          </p:nvPr>
        </p:nvSpPr>
        <p:spPr>
          <a:ln/>
        </p:spPr>
      </p:sp>
      <p:sp>
        <p:nvSpPr>
          <p:cNvPr id="29699" name="Rectangle 3"/>
          <p:cNvSpPr>
            <a:spLocks noGrp="1"/>
          </p:cNvSpPr>
          <p:nvPr>
            <p:ph type="body" idx="1"/>
          </p:nvPr>
        </p:nvSpPr>
        <p:spPr>
          <a:noFill/>
        </p:spPr>
        <p:txBody>
          <a:bodyPr lIns="93091" tIns="46547" rIns="93091" bIns="46547"/>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82" tIns="46592" rIns="93182" bIns="46592" anchor="b"/>
          <a:lstStyle/>
          <a:p>
            <a:pPr algn="r" defTabSz="941256"/>
            <a:fld id="{7A9791DA-E57E-4BB6-913A-AB3E70E8ACB5}" type="slidenum">
              <a:rPr lang="en-US" sz="1100"/>
              <a:pPr algn="r" defTabSz="941256"/>
              <a:t>10</a:t>
            </a:fld>
            <a:endParaRPr lang="en-US" sz="1100" dirty="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p:spPr>
        <p:txBody>
          <a:bodyPr lIns="93182" tIns="46592" rIns="93182" bIns="46592"/>
          <a:lstStyle/>
          <a:p>
            <a:pPr eaLnBrk="1" hangingPunct="1"/>
            <a:endParaRPr lang="en-US" sz="100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xfrm>
            <a:off x="1181100" y="696913"/>
            <a:ext cx="4648200" cy="3486150"/>
          </a:xfrm>
          <a:ln/>
        </p:spPr>
      </p:sp>
      <p:sp>
        <p:nvSpPr>
          <p:cNvPr id="92162" name="Notes Placeholder 2"/>
          <p:cNvSpPr>
            <a:spLocks noGrp="1"/>
          </p:cNvSpPr>
          <p:nvPr>
            <p:ph type="body" idx="1"/>
          </p:nvPr>
        </p:nvSpPr>
        <p:spPr>
          <a:xfrm>
            <a:off x="702145" y="4416458"/>
            <a:ext cx="5606110" cy="4182359"/>
          </a:xfrm>
          <a:noFill/>
        </p:spPr>
        <p:txBody>
          <a:bodyPr lIns="93170" tIns="46586" rIns="93170" bIns="46586"/>
          <a:lstStyle/>
          <a:p>
            <a:pPr eaLnBrk="1" hangingPunct="1">
              <a:spcBef>
                <a:spcPct val="0"/>
              </a:spcBef>
            </a:pPr>
            <a:endParaRPr lang="en-US" smtClean="0"/>
          </a:p>
        </p:txBody>
      </p:sp>
      <p:sp>
        <p:nvSpPr>
          <p:cNvPr id="92163" name="Slide Number Placeholder 3"/>
          <p:cNvSpPr txBox="1">
            <a:spLocks noGrp="1"/>
          </p:cNvSpPr>
          <p:nvPr/>
        </p:nvSpPr>
        <p:spPr bwMode="auto">
          <a:xfrm>
            <a:off x="3969878" y="8829773"/>
            <a:ext cx="3038944" cy="465056"/>
          </a:xfrm>
          <a:prstGeom prst="rect">
            <a:avLst/>
          </a:prstGeom>
          <a:noFill/>
          <a:ln w="9525">
            <a:noFill/>
            <a:miter lim="800000"/>
            <a:headEnd/>
            <a:tailEnd/>
          </a:ln>
        </p:spPr>
        <p:txBody>
          <a:bodyPr lIns="93170" tIns="46586" rIns="93170" bIns="46586" anchor="b"/>
          <a:lstStyle/>
          <a:p>
            <a:pPr algn="r" defTabSz="931812" eaLnBrk="0" hangingPunct="0"/>
            <a:fld id="{7C43F966-86E0-461D-B44E-57CC6F5691D5}" type="slidenum">
              <a:rPr lang="en-US" sz="1200">
                <a:latin typeface="Arial Black" pitchFamily="34" charset="0"/>
              </a:rPr>
              <a:pPr algn="r" defTabSz="931812" eaLnBrk="0" hangingPunct="0"/>
              <a:t>13</a:t>
            </a:fld>
            <a:endParaRPr lang="en-US" sz="1200" dirty="0">
              <a:latin typeface="Arial Black"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miter lim="800000"/>
            <a:headEnd/>
            <a:tailEnd/>
          </a:ln>
        </p:spPr>
        <p:txBody>
          <a:bodyPr/>
          <a:lstStyle/>
          <a:p>
            <a:pPr defTabSz="931812"/>
            <a:fld id="{52867E8E-CCFE-4AAC-A742-703E8F341C5A}" type="slidenum">
              <a:rPr lang="en-US" smtClean="0"/>
              <a:pPr defTabSz="931812"/>
              <a:t>16</a:t>
            </a:fld>
            <a:endParaRPr lang="en-US" dirty="0" smtClean="0"/>
          </a:p>
        </p:txBody>
      </p:sp>
      <p:sp>
        <p:nvSpPr>
          <p:cNvPr id="96258" name="Rectangle 7"/>
          <p:cNvSpPr txBox="1">
            <a:spLocks noGrp="1" noChangeArrowheads="1"/>
          </p:cNvSpPr>
          <p:nvPr/>
        </p:nvSpPr>
        <p:spPr bwMode="auto">
          <a:xfrm>
            <a:off x="3969878" y="8829773"/>
            <a:ext cx="3038944" cy="465056"/>
          </a:xfrm>
          <a:prstGeom prst="rect">
            <a:avLst/>
          </a:prstGeom>
          <a:noFill/>
          <a:ln w="9525">
            <a:noFill/>
            <a:miter lim="800000"/>
            <a:headEnd/>
            <a:tailEnd/>
          </a:ln>
        </p:spPr>
        <p:txBody>
          <a:bodyPr lIns="93156" tIns="46580" rIns="93156" bIns="46580" anchor="b"/>
          <a:lstStyle/>
          <a:p>
            <a:pPr algn="r" defTabSz="930238"/>
            <a:fld id="{6EEFA23C-A494-450B-AD31-1006282CB776}" type="slidenum">
              <a:rPr lang="en-US" sz="1200"/>
              <a:pPr algn="r" defTabSz="930238"/>
              <a:t>16</a:t>
            </a:fld>
            <a:endParaRPr lang="en-US" sz="1200" dirty="0"/>
          </a:p>
        </p:txBody>
      </p:sp>
      <p:sp>
        <p:nvSpPr>
          <p:cNvPr id="96259" name="Rectangle 2"/>
          <p:cNvSpPr>
            <a:spLocks noGrp="1" noRot="1" noChangeAspect="1" noChangeArrowheads="1" noTextEdit="1"/>
          </p:cNvSpPr>
          <p:nvPr>
            <p:ph type="sldImg"/>
          </p:nvPr>
        </p:nvSpPr>
        <p:spPr>
          <a:xfrm>
            <a:off x="1030288" y="582613"/>
            <a:ext cx="4951412" cy="3713162"/>
          </a:xfrm>
          <a:ln/>
        </p:spPr>
      </p:sp>
      <p:sp>
        <p:nvSpPr>
          <p:cNvPr id="96260" name="Rectangle 3"/>
          <p:cNvSpPr>
            <a:spLocks noGrp="1" noChangeArrowheads="1"/>
          </p:cNvSpPr>
          <p:nvPr>
            <p:ph type="body" idx="1"/>
          </p:nvPr>
        </p:nvSpPr>
        <p:spPr>
          <a:xfrm>
            <a:off x="935667" y="4416458"/>
            <a:ext cx="5139066" cy="4182359"/>
          </a:xfrm>
          <a:noFill/>
        </p:spPr>
        <p:txBody>
          <a:bodyPr lIns="93156" tIns="46580" rIns="93156" bIns="46580"/>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129" tIns="46566" rIns="93129" bIns="46566" anchor="b"/>
          <a:lstStyle/>
          <a:p>
            <a:pPr algn="r" defTabSz="931812"/>
            <a:fld id="{A5CB21C8-93E6-48B1-99FC-941A0B795A3E}" type="slidenum">
              <a:rPr lang="en-US" sz="1200"/>
              <a:pPr algn="r" defTabSz="931812"/>
              <a:t>23</a:t>
            </a:fld>
            <a:endParaRPr lang="en-US" sz="1200" dirty="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p:spPr>
        <p:txBody>
          <a:bodyPr lIns="93129" tIns="46566" rIns="93129" bIns="46566"/>
          <a:lstStyle/>
          <a:p>
            <a:pPr marL="179437" indent="-179437" eaLnBrk="1" hangingPunct="1">
              <a:lnSpc>
                <a:spcPct val="90000"/>
              </a:lnSpc>
            </a:pPr>
            <a:r>
              <a:rPr lang="en-US" sz="1000" dirty="0" smtClean="0"/>
              <a:t>Care management entities cannot start the out of home process with parental consent or a court order.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79513" y="695325"/>
            <a:ext cx="4652962" cy="3489325"/>
          </a:xfrm>
          <a:ln/>
        </p:spPr>
      </p:sp>
      <p:sp>
        <p:nvSpPr>
          <p:cNvPr id="11059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79513" y="695325"/>
            <a:ext cx="4652962" cy="3489325"/>
          </a:xfrm>
          <a:ln/>
        </p:spPr>
      </p:sp>
      <p:sp>
        <p:nvSpPr>
          <p:cNvPr id="11264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8FF67B2E-01EC-4B7D-974B-24D322D6B861}" type="slidenum">
              <a:rPr lang="en-US" sz="1200"/>
              <a:pPr algn="r" defTabSz="905054"/>
              <a:t>29</a:t>
            </a:fld>
            <a:endParaRPr lang="en-US" sz="1200" dirty="0"/>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93A1283A-DAF2-4703-93F5-F3C26D40ED04}" type="slidenum">
              <a:rPr lang="en-US" sz="1200"/>
              <a:pPr algn="r" defTabSz="905054"/>
              <a:t>30</a:t>
            </a:fld>
            <a:endParaRPr lang="en-US" sz="1200" dirty="0"/>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miter lim="800000"/>
            <a:headEnd/>
            <a:tailEnd/>
          </a:ln>
        </p:spPr>
        <p:txBody>
          <a:bodyPr/>
          <a:lstStyle/>
          <a:p>
            <a:pPr defTabSz="931812"/>
            <a:fld id="{89A8E651-E600-43B4-BDFA-6F4428E208B6}" type="slidenum">
              <a:rPr lang="en-US" smtClean="0"/>
              <a:pPr defTabSz="931812"/>
              <a:t>31</a:t>
            </a:fld>
            <a:endParaRPr lang="en-US" dirty="0" smtClean="0"/>
          </a:p>
        </p:txBody>
      </p:sp>
      <p:sp>
        <p:nvSpPr>
          <p:cNvPr id="118786"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137" tIns="46570" rIns="93137" bIns="46570" anchor="b"/>
          <a:lstStyle/>
          <a:p>
            <a:pPr algn="r"/>
            <a:fld id="{BF9B20DE-ABAB-4758-8736-DD3D5AC1145F}" type="slidenum">
              <a:rPr lang="en-US" sz="1200"/>
              <a:pPr algn="r"/>
              <a:t>31</a:t>
            </a:fld>
            <a:endParaRPr lang="en-US" sz="1200" dirty="0"/>
          </a:p>
        </p:txBody>
      </p:sp>
      <p:sp>
        <p:nvSpPr>
          <p:cNvPr id="118787" name="Rectangle 2"/>
          <p:cNvSpPr>
            <a:spLocks noGrp="1" noRot="1" noChangeAspect="1" noChangeArrowheads="1" noTextEdit="1"/>
          </p:cNvSpPr>
          <p:nvPr>
            <p:ph type="sldImg"/>
          </p:nvPr>
        </p:nvSpPr>
        <p:spPr>
          <a:xfrm>
            <a:off x="1181100" y="695325"/>
            <a:ext cx="4651375" cy="3487738"/>
          </a:xfrm>
          <a:ln/>
        </p:spPr>
      </p:sp>
      <p:sp>
        <p:nvSpPr>
          <p:cNvPr id="118788" name="Rectangle 3"/>
          <p:cNvSpPr>
            <a:spLocks noGrp="1" noChangeArrowheads="1"/>
          </p:cNvSpPr>
          <p:nvPr>
            <p:ph type="body" idx="1"/>
          </p:nvPr>
        </p:nvSpPr>
        <p:spPr>
          <a:noFill/>
        </p:spPr>
        <p:txBody>
          <a:bodyPr lIns="93137" tIns="46570" rIns="93137" bIns="46570"/>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A98EEBE8-AE29-4D70-B7C8-88791DED149C}" type="slidenum">
              <a:rPr lang="en-US" sz="1200"/>
              <a:pPr algn="r" defTabSz="905054"/>
              <a:t>33</a:t>
            </a:fld>
            <a:endParaRPr lang="en-US" sz="1200" dirty="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35936922-FFCA-4FC4-80F0-018F12834F42}" type="slidenum">
              <a:rPr lang="en-US" sz="1200"/>
              <a:pPr algn="r" defTabSz="905054"/>
              <a:t>34</a:t>
            </a:fld>
            <a:endParaRPr lang="en-US" sz="1200" dirty="0"/>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80658472-8C98-4D58-83DD-217771E612EC}" type="slidenum">
              <a:rPr lang="en-US" sz="1200"/>
              <a:pPr algn="r" defTabSz="905054"/>
              <a:t>35</a:t>
            </a:fld>
            <a:endParaRPr lang="en-US" sz="1200" dirty="0"/>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26B8012A-CB22-4725-B9E0-696D8D136E76}" type="slidenum">
              <a:rPr lang="en-US" sz="1200"/>
              <a:pPr algn="r" defTabSz="905054"/>
              <a:t>36</a:t>
            </a:fld>
            <a:endParaRPr lang="en-US" sz="1200" dirty="0"/>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038DA271-D70F-4767-9EF2-7687288FE773}" type="slidenum">
              <a:rPr lang="en-US" sz="1200"/>
              <a:pPr algn="r" defTabSz="905054"/>
              <a:t>37</a:t>
            </a:fld>
            <a:endParaRPr lang="en-US" sz="1200" dirty="0"/>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ln/>
        </p:spPr>
      </p:sp>
      <p:sp>
        <p:nvSpPr>
          <p:cNvPr id="13209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noTextEdit="1"/>
          </p:cNvSpPr>
          <p:nvPr>
            <p:ph type="sldImg"/>
          </p:nvPr>
        </p:nvSpPr>
        <p:spPr>
          <a:xfrm>
            <a:off x="1181100" y="695325"/>
            <a:ext cx="4651375" cy="3487738"/>
          </a:xfrm>
          <a:ln/>
        </p:spPr>
      </p:sp>
      <p:sp>
        <p:nvSpPr>
          <p:cNvPr id="136194" name="Rectangle 3"/>
          <p:cNvSpPr>
            <a:spLocks noGrp="1" noChangeArrowheads="1"/>
          </p:cNvSpPr>
          <p:nvPr>
            <p:ph type="body" idx="1"/>
          </p:nvPr>
        </p:nvSpPr>
        <p:spPr>
          <a:noFill/>
        </p:spPr>
        <p:txBody>
          <a:bodyPr lIns="93182" tIns="46592" rIns="93182" bIns="46592"/>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130425"/>
            <a:ext cx="7772400" cy="1470025"/>
          </a:xfrm>
        </p:spPr>
        <p:txBody>
          <a:bodyPr/>
          <a:lstStyle>
            <a:lvl1pPr>
              <a:defRPr/>
            </a:lvl1pPr>
          </a:lstStyle>
          <a:p>
            <a:pPr lvl="0"/>
            <a:r>
              <a:rPr lang="en-US" noProof="0" smtClean="0"/>
              <a:t>Click to edit Master title style</a:t>
            </a:r>
          </a:p>
        </p:txBody>
      </p:sp>
      <p:sp>
        <p:nvSpPr>
          <p:cNvPr id="57347" name="Rectangle 3"/>
          <p:cNvSpPr>
            <a:spLocks noGrp="1" noChangeArrowheads="1"/>
          </p:cNvSpPr>
          <p:nvPr>
            <p:ph type="subTitle" idx="1"/>
          </p:nvPr>
        </p:nvSpPr>
        <p:spPr>
          <a:xfrm>
            <a:off x="1371600" y="3886200"/>
            <a:ext cx="6400800" cy="1295400"/>
          </a:xfrm>
        </p:spPr>
        <p:txBody>
          <a:bodyPr/>
          <a:lstStyle>
            <a:lvl1pPr marL="0" indent="0" algn="ctr">
              <a:buFontTx/>
              <a:buNone/>
              <a:defRPr/>
            </a:lvl1pPr>
          </a:lstStyle>
          <a:p>
            <a:pPr lvl="0"/>
            <a:r>
              <a:rPr lang="en-US" noProof="0" smtClean="0"/>
              <a:t>Click to edit Master subtitle style</a:t>
            </a:r>
          </a:p>
        </p:txBody>
      </p:sp>
      <p:sp>
        <p:nvSpPr>
          <p:cNvPr id="4" name="Rectangle 4"/>
          <p:cNvSpPr>
            <a:spLocks noGrp="1" noChangeArrowheads="1"/>
          </p:cNvSpPr>
          <p:nvPr>
            <p:ph type="ftr" sz="quarter" idx="10"/>
          </p:nvPr>
        </p:nvSpPr>
        <p:spPr>
          <a:xfrm>
            <a:off x="3124200" y="6245225"/>
            <a:ext cx="2895600" cy="476250"/>
          </a:xfrm>
        </p:spPr>
        <p:txBody>
          <a:bodyPr/>
          <a:lstStyle>
            <a:lvl1pPr algn="ctr">
              <a:defRPr sz="1000">
                <a:solidFill>
                  <a:schemeClr val="tx1"/>
                </a:solidFill>
              </a:defRPr>
            </a:lvl1pPr>
          </a:lstStyle>
          <a:p>
            <a:pPr>
              <a:defRPr/>
            </a:pPr>
            <a:endParaRPr lang="en-US"/>
          </a:p>
        </p:txBody>
      </p:sp>
      <p:sp>
        <p:nvSpPr>
          <p:cNvPr id="5" name="Rectangle 5"/>
          <p:cNvSpPr>
            <a:spLocks noGrp="1" noChangeArrowheads="1"/>
          </p:cNvSpPr>
          <p:nvPr>
            <p:ph type="sldNum" sz="quarter" idx="11"/>
          </p:nvPr>
        </p:nvSpPr>
        <p:spPr>
          <a:xfrm>
            <a:off x="6553200" y="6245225"/>
            <a:ext cx="2133600" cy="476250"/>
          </a:xfrm>
        </p:spPr>
        <p:txBody>
          <a:bodyPr/>
          <a:lstStyle>
            <a:lvl1pPr>
              <a:defRPr/>
            </a:lvl1pPr>
          </a:lstStyle>
          <a:p>
            <a:pPr>
              <a:defRPr/>
            </a:pPr>
            <a:fld id="{5EDDA3FC-5150-4471-8492-E72260A6A907}"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58E0620A-B838-4279-9C9D-5EC82DC30DC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6344DDA-3E5C-4CCB-A3A8-8F056960567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426CAB9-7067-4BF4-820D-A1950D68F34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FD57B481-B5F6-4A22-BF9B-15CAE432047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BB084AC6-622A-441F-841A-3A2E3332F86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F84EE917-8D7D-48DB-9175-AF2F1A39C60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C58CB27D-46CA-493C-9206-2D58A7BCFF7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7AF567B7-A3AE-4B10-961F-4D66491DA19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64C7B724-AF17-4124-8E5D-325294CD1B7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7E83B2FC-C402-445D-AC4B-5EA0777F890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99206AD3-417D-4339-8138-FB02F460DE8A}" type="slidenum">
              <a:rPr lang="en-US"/>
              <a:pPr>
                <a:defRPr/>
              </a:pPr>
              <a:t>‹#›</a:t>
            </a:fld>
            <a:endParaRPr lang="en-US"/>
          </a:p>
        </p:txBody>
      </p:sp>
    </p:spTree>
  </p:cSld>
  <p:clrMapOvr>
    <a:masterClrMapping/>
  </p:clrMapOvr>
  <p:transition advClick="0">
    <p:wipe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81200"/>
            <a:ext cx="8229600" cy="4114800"/>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BE653FD6-4131-4D14-B0A5-1A747E6990D5}" type="slidenum">
              <a:rPr lang="en-US"/>
              <a:pPr>
                <a:defRPr/>
              </a:pPr>
              <a:t>‹#›</a:t>
            </a:fld>
            <a:endParaRPr lang="en-US"/>
          </a:p>
        </p:txBody>
      </p:sp>
    </p:spTree>
  </p:cSld>
  <p:clrMapOvr>
    <a:masterClrMapping/>
  </p:clrMapOvr>
  <p:transition advClick="0">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0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05" name="Rectangle 5"/>
          <p:cNvSpPr>
            <a:spLocks noGrp="1" noChangeArrowheads="1"/>
          </p:cNvSpPr>
          <p:nvPr>
            <p:ph type="ftr" sz="quarter" idx="3"/>
          </p:nvPr>
        </p:nvSpPr>
        <p:spPr bwMode="auto">
          <a:xfrm>
            <a:off x="457200" y="6248400"/>
            <a:ext cx="48768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900">
                <a:solidFill>
                  <a:srgbClr val="000099"/>
                </a:solidFill>
                <a:latin typeface="Tempus Sans ITC" pitchFamily="82" charset="0"/>
                <a:cs typeface="+mn-cs"/>
              </a:defRPr>
            </a:lvl1pPr>
          </a:lstStyle>
          <a:p>
            <a:pPr>
              <a:defRPr/>
            </a:pPr>
            <a:endParaRPr lang="en-US"/>
          </a:p>
        </p:txBody>
      </p:sp>
      <p:sp>
        <p:nvSpPr>
          <p:cNvPr id="51206" name="Rectangle 6"/>
          <p:cNvSpPr>
            <a:spLocks noGrp="1" noChangeArrowheads="1"/>
          </p:cNvSpPr>
          <p:nvPr>
            <p:ph type="sldNum" sz="quarter" idx="4"/>
          </p:nvPr>
        </p:nvSpPr>
        <p:spPr bwMode="auto">
          <a:xfrm>
            <a:off x="6553200" y="6381750"/>
            <a:ext cx="2133600" cy="3238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3DA44EAC-F958-4C71-B709-9D82A28B6ED7}" type="slidenum">
              <a:rPr lang="en-US"/>
              <a:pPr>
                <a:defRPr/>
              </a:pPr>
              <a:t>‹#›</a:t>
            </a:fld>
            <a:endParaRPr lang="en-US" dirty="0"/>
          </a:p>
        </p:txBody>
      </p:sp>
      <p:pic>
        <p:nvPicPr>
          <p:cNvPr id="102406" name="Picture 1"/>
          <p:cNvPicPr>
            <a:picLocks noChangeAspect="1"/>
          </p:cNvPicPr>
          <p:nvPr/>
        </p:nvPicPr>
        <p:blipFill>
          <a:blip r:embed="rId15" cstate="print"/>
          <a:srcRect/>
          <a:stretch>
            <a:fillRect/>
          </a:stretch>
        </p:blipFill>
        <p:spPr bwMode="auto">
          <a:xfrm>
            <a:off x="457200" y="6254750"/>
            <a:ext cx="2971800" cy="469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7" r:id="rId1"/>
    <p:sldLayoutId id="2147483686" r:id="rId2"/>
    <p:sldLayoutId id="2147483685" r:id="rId3"/>
    <p:sldLayoutId id="2147483684" r:id="rId4"/>
    <p:sldLayoutId id="2147483683" r:id="rId5"/>
    <p:sldLayoutId id="2147483682" r:id="rId6"/>
    <p:sldLayoutId id="2147483681" r:id="rId7"/>
    <p:sldLayoutId id="2147483680" r:id="rId8"/>
    <p:sldLayoutId id="2147483679" r:id="rId9"/>
    <p:sldLayoutId id="2147483678" r:id="rId10"/>
    <p:sldLayoutId id="2147483677" r:id="rId11"/>
    <p:sldLayoutId id="2147483688" r:id="rId12"/>
    <p:sldLayoutId id="2147483689"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slide" Target="slide2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35.xml"/><Relationship Id="rId3" Type="http://schemas.openxmlformats.org/officeDocument/2006/relationships/slide" Target="slide8.xml"/><Relationship Id="rId7" Type="http://schemas.openxmlformats.org/officeDocument/2006/relationships/slide" Target="slide27.xml"/><Relationship Id="rId12" Type="http://schemas.openxmlformats.org/officeDocument/2006/relationships/slide" Target="slide3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28.xml"/><Relationship Id="rId11" Type="http://schemas.openxmlformats.org/officeDocument/2006/relationships/slide" Target="slide9.xml"/><Relationship Id="rId5" Type="http://schemas.openxmlformats.org/officeDocument/2006/relationships/slide" Target="slide31.xml"/><Relationship Id="rId10" Type="http://schemas.openxmlformats.org/officeDocument/2006/relationships/slide" Target="slide33.xml"/><Relationship Id="rId4" Type="http://schemas.openxmlformats.org/officeDocument/2006/relationships/slide" Target="slide30.xml"/><Relationship Id="rId9" Type="http://schemas.openxmlformats.org/officeDocument/2006/relationships/slide" Target="slide32.xml"/><Relationship Id="rId14" Type="http://schemas.openxmlformats.org/officeDocument/2006/relationships/slide" Target="slide29.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9.xml"/><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njmentalhealthcares.or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slide" Target="slide27.xml"/></Relationships>
</file>

<file path=ppt/slides/_rels/slide1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www.fsohc.org/" TargetMode="External"/><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mailto:michael.higginbotham@dcf.state.nj.u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state.nj.us/dcf/providers/csc/"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www.performcarenj.org/"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6B7CF5F7-B85A-41EC-913C-A8B9CB9E6138}" type="slidenum">
              <a:rPr lang="en-US" smtClean="0"/>
              <a:pPr>
                <a:defRPr/>
              </a:pPr>
              <a:t>1</a:t>
            </a:fld>
            <a:endParaRPr lang="en-US" dirty="0"/>
          </a:p>
        </p:txBody>
      </p:sp>
      <p:sp>
        <p:nvSpPr>
          <p:cNvPr id="17410" name="Rectangle 2"/>
          <p:cNvSpPr>
            <a:spLocks noChangeArrowheads="1"/>
          </p:cNvSpPr>
          <p:nvPr/>
        </p:nvSpPr>
        <p:spPr bwMode="auto">
          <a:xfrm>
            <a:off x="762000" y="612775"/>
            <a:ext cx="7772400" cy="5262563"/>
          </a:xfrm>
          <a:prstGeom prst="rect">
            <a:avLst/>
          </a:prstGeom>
          <a:noFill/>
          <a:ln w="9525">
            <a:noFill/>
            <a:miter lim="800000"/>
            <a:headEnd/>
            <a:tailEnd/>
          </a:ln>
        </p:spPr>
        <p:txBody>
          <a:bodyPr>
            <a:spAutoFit/>
          </a:bodyPr>
          <a:lstStyle/>
          <a:p>
            <a:pPr algn="ctr"/>
            <a:r>
              <a:rPr lang="en-US" sz="2800" b="1">
                <a:solidFill>
                  <a:srgbClr val="7030A0"/>
                </a:solidFill>
              </a:rPr>
              <a:t>Hudson County CIACC </a:t>
            </a:r>
          </a:p>
          <a:p>
            <a:pPr algn="ctr"/>
            <a:r>
              <a:rPr lang="en-US" b="1">
                <a:solidFill>
                  <a:srgbClr val="7030A0"/>
                </a:solidFill>
              </a:rPr>
              <a:t>(County Inter-Agency Coordinating Council)</a:t>
            </a:r>
            <a:endParaRPr lang="en-US" sz="2800" b="1">
              <a:solidFill>
                <a:srgbClr val="7030A0"/>
              </a:solidFill>
            </a:endParaRPr>
          </a:p>
          <a:p>
            <a:pPr algn="ctr"/>
            <a:endParaRPr lang="en-US" sz="2800" b="1">
              <a:solidFill>
                <a:srgbClr val="7030A0"/>
              </a:solidFill>
            </a:endParaRPr>
          </a:p>
          <a:p>
            <a:r>
              <a:rPr lang="en-US"/>
              <a:t> In collaboration with the Department of Children and Families (DCF), the County Inter-Agency Coordinating Council (CIACC) strives to ensure a seamless array of services. </a:t>
            </a:r>
          </a:p>
          <a:p>
            <a:endParaRPr lang="en-US"/>
          </a:p>
          <a:p>
            <a:r>
              <a:rPr lang="en-US"/>
              <a:t>The CIACC serves as the county mechanism to advise the DCF on the development and maintenance of a responsive, accessible, and integrated system of care for children, youth and young adults with emotional and behavioral challenges and their families, through the involvement of parents, children, youth and young adults, child-serving agencies, and community representatives.</a:t>
            </a:r>
          </a:p>
          <a:p>
            <a:r>
              <a:rPr lang="en-US"/>
              <a:t/>
            </a:r>
            <a:br>
              <a:rPr lang="en-US"/>
            </a:br>
            <a:r>
              <a:rPr lang="en-US"/>
              <a:t>Through enhanced coordination of system partners, the CIACC also identifies service and resource gaps and priorities for resource development.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990600" y="1447800"/>
            <a:ext cx="7239000" cy="1444625"/>
          </a:xfrm>
        </p:spPr>
        <p:txBody>
          <a:bodyPr/>
          <a:lstStyle/>
          <a:p>
            <a:pPr eaLnBrk="1" hangingPunct="1">
              <a:defRPr/>
            </a:pPr>
            <a:r>
              <a:rPr lang="en-US" dirty="0" smtClean="0">
                <a:solidFill>
                  <a:schemeClr val="hlink"/>
                </a:solidFill>
                <a:effectLst>
                  <a:outerShdw blurRad="38100" dist="38100" dir="2700000" algn="tl">
                    <a:srgbClr val="000000">
                      <a:alpha val="43137"/>
                    </a:srgbClr>
                  </a:outerShdw>
                </a:effectLst>
              </a:rPr>
              <a:t>Children’s System of Care</a:t>
            </a:r>
          </a:p>
        </p:txBody>
      </p:sp>
      <p:sp>
        <p:nvSpPr>
          <p:cNvPr id="3075" name="Rectangle 3"/>
          <p:cNvSpPr>
            <a:spLocks noGrp="1" noChangeArrowheads="1"/>
          </p:cNvSpPr>
          <p:nvPr>
            <p:ph type="subTitle" idx="4294967295"/>
          </p:nvPr>
        </p:nvSpPr>
        <p:spPr>
          <a:xfrm>
            <a:off x="990600" y="3200400"/>
            <a:ext cx="7239000" cy="1752600"/>
          </a:xfrm>
        </p:spPr>
        <p:txBody>
          <a:bodyPr/>
          <a:lstStyle/>
          <a:p>
            <a:pPr marL="0" indent="0" algn="ctr" eaLnBrk="1" hangingPunct="1">
              <a:spcBef>
                <a:spcPct val="50000"/>
              </a:spcBef>
              <a:buFontTx/>
              <a:buNone/>
              <a:defRPr/>
            </a:pPr>
            <a:r>
              <a:rPr lang="en-US" sz="2800" b="1" dirty="0" smtClean="0">
                <a:effectLst>
                  <a:outerShdw blurRad="38100" dist="38100" dir="2700000" algn="tl">
                    <a:srgbClr val="000000">
                      <a:alpha val="43137"/>
                    </a:srgbClr>
                  </a:outerShdw>
                </a:effectLst>
              </a:rPr>
              <a:t>Collaborating to Serve the Children and Families of New Jersey</a:t>
            </a:r>
          </a:p>
          <a:p>
            <a:pPr marL="0" indent="0" algn="ctr" eaLnBrk="1" hangingPunct="1">
              <a:spcBef>
                <a:spcPct val="50000"/>
              </a:spcBef>
              <a:buFontTx/>
              <a:buNone/>
              <a:defRPr/>
            </a:pPr>
            <a:endParaRPr lang="en-US" sz="2800" b="1" dirty="0" smtClean="0"/>
          </a:p>
        </p:txBody>
      </p:sp>
      <p:sp>
        <p:nvSpPr>
          <p:cNvPr id="18435" name="Text Box 7"/>
          <p:cNvSpPr txBox="1">
            <a:spLocks noChangeArrowheads="1"/>
          </p:cNvSpPr>
          <p:nvPr/>
        </p:nvSpPr>
        <p:spPr bwMode="auto">
          <a:xfrm>
            <a:off x="8610600" y="0"/>
            <a:ext cx="533400" cy="366713"/>
          </a:xfrm>
          <a:prstGeom prst="rect">
            <a:avLst/>
          </a:prstGeom>
          <a:noFill/>
          <a:ln w="9525">
            <a:noFill/>
            <a:miter lim="800000"/>
            <a:headEnd/>
            <a:tailEnd/>
          </a:ln>
        </p:spPr>
        <p:txBody>
          <a:bodyPr>
            <a:spAutoFit/>
          </a:bodyPr>
          <a:lstStyle/>
          <a:p>
            <a:pPr>
              <a:spcBef>
                <a:spcPct val="50000"/>
              </a:spcBef>
            </a:pPr>
            <a:endParaRPr lang="en-US"/>
          </a:p>
        </p:txBody>
      </p:sp>
      <p:pic>
        <p:nvPicPr>
          <p:cNvPr id="18436" name="Picture 12" descr="DCF Logo with copy"/>
          <p:cNvPicPr>
            <a:picLocks noChangeAspect="1" noChangeArrowheads="1"/>
          </p:cNvPicPr>
          <p:nvPr/>
        </p:nvPicPr>
        <p:blipFill>
          <a:blip r:embed="rId3" cstate="print"/>
          <a:srcRect/>
          <a:stretch>
            <a:fillRect/>
          </a:stretch>
        </p:blipFill>
        <p:spPr bwMode="auto">
          <a:xfrm>
            <a:off x="381000" y="228600"/>
            <a:ext cx="4343400" cy="1062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480" name="AutoShape 16"/>
          <p:cNvCxnSpPr>
            <a:cxnSpLocks noChangeShapeType="1"/>
          </p:cNvCxnSpPr>
          <p:nvPr/>
        </p:nvCxnSpPr>
        <p:spPr bwMode="auto">
          <a:xfrm rot="16200000" flipH="1">
            <a:off x="4492626" y="2354262"/>
            <a:ext cx="2095500" cy="1730375"/>
          </a:xfrm>
          <a:prstGeom prst="bentConnector3">
            <a:avLst>
              <a:gd name="adj1" fmla="val 50000"/>
            </a:avLst>
          </a:prstGeom>
          <a:noFill/>
          <a:ln w="50800">
            <a:solidFill>
              <a:srgbClr val="993366"/>
            </a:solidFill>
            <a:miter lim="800000"/>
            <a:headEnd/>
            <a:tailEnd/>
          </a:ln>
        </p:spPr>
      </p:cxnSp>
      <p:sp>
        <p:nvSpPr>
          <p:cNvPr id="20482"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04323395-2B3C-4178-A57F-27786E7ACAE3}" type="slidenum">
              <a:rPr lang="en-US" sz="1400"/>
              <a:pPr algn="r"/>
              <a:t>3</a:t>
            </a:fld>
            <a:endParaRPr lang="en-US" sz="1400"/>
          </a:p>
        </p:txBody>
      </p:sp>
      <p:sp>
        <p:nvSpPr>
          <p:cNvPr id="20483"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826F771E-1AA7-481E-B384-6100BE3305E4}" type="slidenum">
              <a:rPr lang="en-US" sz="1400"/>
              <a:pPr algn="r"/>
              <a:t>3</a:t>
            </a:fld>
            <a:endParaRPr lang="en-US" sz="1400"/>
          </a:p>
        </p:txBody>
      </p:sp>
      <p:sp>
        <p:nvSpPr>
          <p:cNvPr id="62466" name="AutoShape 2"/>
          <p:cNvSpPr>
            <a:spLocks noChangeArrowheads="1"/>
          </p:cNvSpPr>
          <p:nvPr/>
        </p:nvSpPr>
        <p:spPr bwMode="auto">
          <a:xfrm>
            <a:off x="0" y="4267200"/>
            <a:ext cx="1839913" cy="1295400"/>
          </a:xfrm>
          <a:prstGeom prst="roundRect">
            <a:avLst>
              <a:gd name="adj" fmla="val 16667"/>
            </a:avLst>
          </a:prstGeom>
          <a:solidFill>
            <a:srgbClr val="FFCC00">
              <a:alpha val="79999"/>
            </a:srgbClr>
          </a:solidFill>
          <a:ln>
            <a:noFill/>
          </a:ln>
          <a:effectLst>
            <a:innerShdw blurRad="63500" dist="50800" dir="5400000">
              <a:prstClr val="black">
                <a:alpha val="50000"/>
              </a:prstClr>
            </a:innerShdw>
          </a:effectLst>
          <a:extLst/>
        </p:spPr>
        <p:txBody>
          <a:bodyPr lIns="43235" tIns="43235" rIns="43235" bIns="43235" anchor="ctr" anchorCtr="1"/>
          <a:lstStyle/>
          <a:p>
            <a:pPr algn="ctr">
              <a:tabLst>
                <a:tab pos="652463" algn="l"/>
              </a:tabLst>
              <a:defRPr/>
            </a:pPr>
            <a:r>
              <a:rPr lang="en-US" sz="1500" b="1" dirty="0">
                <a:solidFill>
                  <a:srgbClr val="003399"/>
                </a:solidFill>
              </a:rPr>
              <a:t>Children’s System of Care</a:t>
            </a:r>
          </a:p>
          <a:p>
            <a:pPr algn="ctr">
              <a:tabLst>
                <a:tab pos="652463" algn="l"/>
              </a:tabLst>
              <a:defRPr/>
            </a:pPr>
            <a:r>
              <a:rPr lang="en-US" sz="1500" b="1" dirty="0">
                <a:solidFill>
                  <a:srgbClr val="003399"/>
                </a:solidFill>
              </a:rPr>
              <a:t>(formerly DCBHS)</a:t>
            </a:r>
            <a:endParaRPr lang="en-US" sz="1300" dirty="0">
              <a:solidFill>
                <a:srgbClr val="003399"/>
              </a:solidFill>
            </a:endParaRPr>
          </a:p>
        </p:txBody>
      </p:sp>
      <p:sp>
        <p:nvSpPr>
          <p:cNvPr id="62467" name="AutoShape 3"/>
          <p:cNvSpPr>
            <a:spLocks noChangeArrowheads="1"/>
          </p:cNvSpPr>
          <p:nvPr/>
        </p:nvSpPr>
        <p:spPr bwMode="auto">
          <a:xfrm>
            <a:off x="1828800" y="4267200"/>
            <a:ext cx="1836738" cy="1295400"/>
          </a:xfrm>
          <a:prstGeom prst="roundRect">
            <a:avLst>
              <a:gd name="adj" fmla="val 16667"/>
            </a:avLst>
          </a:prstGeom>
          <a:solidFill>
            <a:srgbClr val="FF9900">
              <a:alpha val="79999"/>
            </a:srgbClr>
          </a:solidFill>
          <a:ln>
            <a:noFill/>
          </a:ln>
          <a:effectLst>
            <a:innerShdw blurRad="63500" dist="50800" dir="5400000">
              <a:prstClr val="black">
                <a:alpha val="50000"/>
              </a:prstClr>
            </a:innerShdw>
          </a:effectLst>
          <a:extLst/>
        </p:spPr>
        <p:txBody>
          <a:bodyPr lIns="0" tIns="43235" rIns="0" bIns="43235" anchor="ctr" anchorCtr="1"/>
          <a:lstStyle/>
          <a:p>
            <a:pPr algn="ctr">
              <a:spcBef>
                <a:spcPct val="10000"/>
              </a:spcBef>
              <a:defRPr/>
            </a:pPr>
            <a:r>
              <a:rPr lang="en-US" sz="1500" b="1" dirty="0">
                <a:solidFill>
                  <a:srgbClr val="003399"/>
                </a:solidFill>
              </a:rPr>
              <a:t>Division of </a:t>
            </a:r>
            <a:br>
              <a:rPr lang="en-US" sz="1500" b="1" dirty="0">
                <a:solidFill>
                  <a:srgbClr val="003399"/>
                </a:solidFill>
              </a:rPr>
            </a:br>
            <a:r>
              <a:rPr lang="en-US" sz="1500" b="1" dirty="0">
                <a:solidFill>
                  <a:srgbClr val="003399"/>
                </a:solidFill>
              </a:rPr>
              <a:t>Child Protection &amp; Permanency </a:t>
            </a:r>
          </a:p>
          <a:p>
            <a:pPr algn="ctr">
              <a:spcBef>
                <a:spcPct val="10000"/>
              </a:spcBef>
              <a:defRPr/>
            </a:pPr>
            <a:r>
              <a:rPr lang="en-US" sz="1500" b="1" dirty="0">
                <a:solidFill>
                  <a:srgbClr val="003399"/>
                </a:solidFill>
              </a:rPr>
              <a:t>(formerly DYFS)</a:t>
            </a:r>
            <a:endParaRPr lang="en-US" sz="1300" dirty="0">
              <a:solidFill>
                <a:srgbClr val="003399"/>
              </a:solidFill>
            </a:endParaRPr>
          </a:p>
        </p:txBody>
      </p:sp>
      <p:sp>
        <p:nvSpPr>
          <p:cNvPr id="62468" name="AutoShape 4"/>
          <p:cNvSpPr>
            <a:spLocks noChangeArrowheads="1"/>
          </p:cNvSpPr>
          <p:nvPr/>
        </p:nvSpPr>
        <p:spPr bwMode="auto">
          <a:xfrm>
            <a:off x="3657600" y="4267200"/>
            <a:ext cx="1836738" cy="1295400"/>
          </a:xfrm>
          <a:prstGeom prst="roundRect">
            <a:avLst>
              <a:gd name="adj" fmla="val 16667"/>
            </a:avLst>
          </a:prstGeom>
          <a:solidFill>
            <a:srgbClr val="339966">
              <a:alpha val="79999"/>
            </a:srgbClr>
          </a:solidFill>
          <a:ln>
            <a:noFill/>
          </a:ln>
          <a:effectLst>
            <a:innerShdw blurRad="63500" dist="50800" dir="5400000">
              <a:prstClr val="black">
                <a:alpha val="50000"/>
              </a:prstClr>
            </a:innerShdw>
          </a:effectLst>
          <a:extLst/>
        </p:spPr>
        <p:txBody>
          <a:bodyPr lIns="0" tIns="43235" rIns="0" bIns="43235" anchor="ctr" anchorCtr="1"/>
          <a:lstStyle/>
          <a:p>
            <a:pPr algn="ctr">
              <a:defRPr/>
            </a:pPr>
            <a:r>
              <a:rPr lang="en-US" sz="1500" b="1" dirty="0">
                <a:solidFill>
                  <a:schemeClr val="bg1"/>
                </a:solidFill>
              </a:rPr>
              <a:t>Division of </a:t>
            </a:r>
            <a:br>
              <a:rPr lang="en-US" sz="1500" b="1" dirty="0">
                <a:solidFill>
                  <a:schemeClr val="bg1"/>
                </a:solidFill>
              </a:rPr>
            </a:br>
            <a:r>
              <a:rPr lang="en-US" sz="1500" b="1" dirty="0">
                <a:solidFill>
                  <a:schemeClr val="bg1"/>
                </a:solidFill>
              </a:rPr>
              <a:t>Family</a:t>
            </a:r>
            <a:br>
              <a:rPr lang="en-US" sz="1500" b="1" dirty="0">
                <a:solidFill>
                  <a:schemeClr val="bg1"/>
                </a:solidFill>
              </a:rPr>
            </a:br>
            <a:r>
              <a:rPr lang="en-US" sz="1500" b="1" dirty="0">
                <a:solidFill>
                  <a:schemeClr val="bg1"/>
                </a:solidFill>
              </a:rPr>
              <a:t> &amp; Community </a:t>
            </a:r>
            <a:br>
              <a:rPr lang="en-US" sz="1500" b="1" dirty="0">
                <a:solidFill>
                  <a:schemeClr val="bg1"/>
                </a:solidFill>
              </a:rPr>
            </a:br>
            <a:r>
              <a:rPr lang="en-US" sz="1500" b="1" dirty="0">
                <a:solidFill>
                  <a:schemeClr val="bg1"/>
                </a:solidFill>
              </a:rPr>
              <a:t>Partnerships</a:t>
            </a:r>
          </a:p>
          <a:p>
            <a:pPr algn="ctr">
              <a:defRPr/>
            </a:pPr>
            <a:r>
              <a:rPr lang="en-US" sz="1500" b="1" dirty="0">
                <a:solidFill>
                  <a:schemeClr val="bg1"/>
                </a:solidFill>
              </a:rPr>
              <a:t>(formerly DPCP)</a:t>
            </a:r>
            <a:endParaRPr lang="en-US" sz="1300" dirty="0">
              <a:solidFill>
                <a:schemeClr val="bg1"/>
              </a:solidFill>
            </a:endParaRPr>
          </a:p>
        </p:txBody>
      </p:sp>
      <p:sp>
        <p:nvSpPr>
          <p:cNvPr id="62469" name="AutoShape 5"/>
          <p:cNvSpPr>
            <a:spLocks noChangeArrowheads="1"/>
          </p:cNvSpPr>
          <p:nvPr/>
        </p:nvSpPr>
        <p:spPr bwMode="auto">
          <a:xfrm>
            <a:off x="7305675" y="4267200"/>
            <a:ext cx="1838325" cy="1295400"/>
          </a:xfrm>
          <a:prstGeom prst="roundRect">
            <a:avLst>
              <a:gd name="adj" fmla="val 16667"/>
            </a:avLst>
          </a:prstGeom>
          <a:solidFill>
            <a:srgbClr val="0070C0">
              <a:alpha val="79999"/>
            </a:srgbClr>
          </a:solidFill>
          <a:ln>
            <a:noFill/>
          </a:ln>
          <a:effectLst>
            <a:innerShdw blurRad="63500" dist="50800" dir="5400000">
              <a:prstClr val="black">
                <a:alpha val="50000"/>
              </a:prstClr>
            </a:innerShdw>
          </a:effectLst>
          <a:extLst/>
        </p:spPr>
        <p:txBody>
          <a:bodyPr lIns="0" tIns="43235" rIns="0" bIns="43235" anchor="ctr" anchorCtr="1"/>
          <a:lstStyle/>
          <a:p>
            <a:pPr algn="ctr">
              <a:defRPr/>
            </a:pPr>
            <a:r>
              <a:rPr lang="en-US" sz="1500" b="1" dirty="0">
                <a:solidFill>
                  <a:schemeClr val="bg1"/>
                </a:solidFill>
              </a:rPr>
              <a:t>Office of Adolescent Services</a:t>
            </a:r>
            <a:endParaRPr lang="en-US" sz="1500" dirty="0">
              <a:solidFill>
                <a:schemeClr val="bg1"/>
              </a:solidFill>
            </a:endParaRPr>
          </a:p>
        </p:txBody>
      </p:sp>
      <p:cxnSp>
        <p:nvCxnSpPr>
          <p:cNvPr id="62471" name="AutoShape 7"/>
          <p:cNvCxnSpPr>
            <a:cxnSpLocks noChangeShapeType="1"/>
          </p:cNvCxnSpPr>
          <p:nvPr/>
        </p:nvCxnSpPr>
        <p:spPr bwMode="auto">
          <a:xfrm rot="5400000">
            <a:off x="2664619" y="2255044"/>
            <a:ext cx="2095500" cy="1928812"/>
          </a:xfrm>
          <a:prstGeom prst="bentConnector3">
            <a:avLst>
              <a:gd name="adj1" fmla="val 50000"/>
            </a:avLst>
          </a:prstGeom>
          <a:noFill/>
          <a:ln w="50800">
            <a:solidFill>
              <a:srgbClr val="FF9900"/>
            </a:solidFill>
            <a:miter lim="800000"/>
            <a:headEnd/>
            <a:tailEnd/>
          </a:ln>
        </p:spPr>
      </p:cxnSp>
      <p:cxnSp>
        <p:nvCxnSpPr>
          <p:cNvPr id="62472" name="AutoShape 8"/>
          <p:cNvCxnSpPr>
            <a:cxnSpLocks noChangeShapeType="1"/>
          </p:cNvCxnSpPr>
          <p:nvPr/>
        </p:nvCxnSpPr>
        <p:spPr bwMode="auto">
          <a:xfrm rot="5400000">
            <a:off x="1751013" y="1341437"/>
            <a:ext cx="2095500" cy="3756025"/>
          </a:xfrm>
          <a:prstGeom prst="bentConnector3">
            <a:avLst>
              <a:gd name="adj1" fmla="val 50000"/>
            </a:avLst>
          </a:prstGeom>
          <a:noFill/>
          <a:ln w="50800">
            <a:solidFill>
              <a:srgbClr val="FFCC00"/>
            </a:solidFill>
            <a:miter lim="800000"/>
            <a:headEnd/>
            <a:tailEnd/>
          </a:ln>
        </p:spPr>
      </p:cxnSp>
      <p:cxnSp>
        <p:nvCxnSpPr>
          <p:cNvPr id="62473" name="AutoShape 9"/>
          <p:cNvCxnSpPr>
            <a:cxnSpLocks noChangeShapeType="1"/>
          </p:cNvCxnSpPr>
          <p:nvPr/>
        </p:nvCxnSpPr>
        <p:spPr bwMode="auto">
          <a:xfrm rot="5400000">
            <a:off x="3579019" y="3169444"/>
            <a:ext cx="2095500" cy="100012"/>
          </a:xfrm>
          <a:prstGeom prst="bentConnector3">
            <a:avLst>
              <a:gd name="adj1" fmla="val 50000"/>
            </a:avLst>
          </a:prstGeom>
          <a:noFill/>
          <a:ln w="50800">
            <a:solidFill>
              <a:srgbClr val="339966"/>
            </a:solidFill>
            <a:miter lim="800000"/>
            <a:headEnd/>
            <a:tailEnd/>
          </a:ln>
        </p:spPr>
      </p:cxnSp>
      <p:cxnSp>
        <p:nvCxnSpPr>
          <p:cNvPr id="62474" name="AutoShape 10"/>
          <p:cNvCxnSpPr>
            <a:cxnSpLocks noChangeShapeType="1"/>
          </p:cNvCxnSpPr>
          <p:nvPr/>
        </p:nvCxnSpPr>
        <p:spPr bwMode="auto">
          <a:xfrm rot="16200000" flipH="1">
            <a:off x="5403057" y="1445418"/>
            <a:ext cx="2095500" cy="3548063"/>
          </a:xfrm>
          <a:prstGeom prst="bentConnector3">
            <a:avLst>
              <a:gd name="adj1" fmla="val 50000"/>
            </a:avLst>
          </a:prstGeom>
          <a:noFill/>
          <a:ln w="50800">
            <a:solidFill>
              <a:srgbClr val="0070C0"/>
            </a:solidFill>
            <a:miter lim="800000"/>
            <a:headEnd/>
            <a:tailEnd/>
          </a:ln>
        </p:spPr>
      </p:cxnSp>
      <p:grpSp>
        <p:nvGrpSpPr>
          <p:cNvPr id="2" name="Group 11"/>
          <p:cNvGrpSpPr>
            <a:grpSpLocks/>
          </p:cNvGrpSpPr>
          <p:nvPr/>
        </p:nvGrpSpPr>
        <p:grpSpPr bwMode="auto">
          <a:xfrm>
            <a:off x="217488" y="71438"/>
            <a:ext cx="8562975" cy="571500"/>
            <a:chOff x="144" y="73"/>
            <a:chExt cx="5664" cy="384"/>
          </a:xfrm>
        </p:grpSpPr>
        <p:sp>
          <p:nvSpPr>
            <p:cNvPr id="4113" name="Rectangle 12"/>
            <p:cNvSpPr>
              <a:spLocks noChangeArrowheads="1"/>
            </p:cNvSpPr>
            <p:nvPr/>
          </p:nvSpPr>
          <p:spPr bwMode="auto">
            <a:xfrm>
              <a:off x="387" y="73"/>
              <a:ext cx="5421" cy="384"/>
            </a:xfrm>
            <a:prstGeom prst="rect">
              <a:avLst/>
            </a:prstGeom>
            <a:noFill/>
            <a:ln>
              <a:noFill/>
            </a:ln>
            <a:extLst/>
          </p:spPr>
          <p:txBody>
            <a:bodyPr lIns="86470" tIns="86470" rIns="86470" bIns="86470" anchor="ctr"/>
            <a:lstStyle/>
            <a:p>
              <a:pPr>
                <a:defRPr/>
              </a:pPr>
              <a:r>
                <a:rPr lang="en-US" sz="3000" b="1" dirty="0">
                  <a:solidFill>
                    <a:srgbClr val="990000"/>
                  </a:solidFill>
                  <a:effectLst>
                    <a:outerShdw blurRad="38100" dist="38100" dir="2700000" algn="tl">
                      <a:srgbClr val="000000">
                        <a:alpha val="43137"/>
                      </a:srgbClr>
                    </a:outerShdw>
                  </a:effectLst>
                </a:rPr>
                <a:t>NJ Department of Children and Families</a:t>
              </a:r>
            </a:p>
          </p:txBody>
        </p:sp>
        <p:sp>
          <p:nvSpPr>
            <p:cNvPr id="20508" name="Oval 13">
              <a:hlinkClick r:id="rId3" action="ppaction://hlinksldjump"/>
            </p:cNvPr>
            <p:cNvSpPr>
              <a:spLocks noChangeArrowheads="1"/>
            </p:cNvSpPr>
            <p:nvPr/>
          </p:nvSpPr>
          <p:spPr bwMode="auto">
            <a:xfrm>
              <a:off x="144" y="145"/>
              <a:ext cx="240" cy="240"/>
            </a:xfrm>
            <a:prstGeom prst="ellipse">
              <a:avLst/>
            </a:prstGeom>
            <a:solidFill>
              <a:schemeClr val="bg1"/>
            </a:solidFill>
            <a:ln w="9525">
              <a:noFill/>
              <a:round/>
              <a:headEnd/>
              <a:tailEnd/>
            </a:ln>
          </p:spPr>
          <p:txBody>
            <a:bodyPr wrap="none" lIns="86470" tIns="43235" rIns="86470" bIns="43235" anchor="ctr"/>
            <a:lstStyle/>
            <a:p>
              <a:pPr algn="ctr"/>
              <a:endParaRPr lang="en-US" sz="2300" b="1">
                <a:solidFill>
                  <a:srgbClr val="000066"/>
                </a:solidFill>
              </a:endParaRPr>
            </a:p>
          </p:txBody>
        </p:sp>
      </p:grpSp>
      <p:sp>
        <p:nvSpPr>
          <p:cNvPr id="62478" name="AutoShape 14"/>
          <p:cNvSpPr>
            <a:spLocks noChangeArrowheads="1"/>
          </p:cNvSpPr>
          <p:nvPr/>
        </p:nvSpPr>
        <p:spPr bwMode="auto">
          <a:xfrm>
            <a:off x="5486400" y="4267200"/>
            <a:ext cx="1838325" cy="1295400"/>
          </a:xfrm>
          <a:prstGeom prst="roundRect">
            <a:avLst>
              <a:gd name="adj" fmla="val 16667"/>
            </a:avLst>
          </a:prstGeom>
          <a:solidFill>
            <a:srgbClr val="993366">
              <a:alpha val="79999"/>
            </a:srgbClr>
          </a:solidFill>
          <a:ln>
            <a:noFill/>
          </a:ln>
          <a:effectLst>
            <a:innerShdw blurRad="63500" dist="50800" dir="5400000">
              <a:prstClr val="black">
                <a:alpha val="50000"/>
              </a:prstClr>
            </a:innerShdw>
          </a:effectLst>
          <a:extLst/>
        </p:spPr>
        <p:txBody>
          <a:bodyPr lIns="0" tIns="43235" rIns="0" bIns="43235" anchor="ctr" anchorCtr="1"/>
          <a:lstStyle/>
          <a:p>
            <a:pPr algn="ctr">
              <a:defRPr/>
            </a:pPr>
            <a:r>
              <a:rPr lang="en-US" sz="1500" b="1" dirty="0">
                <a:solidFill>
                  <a:schemeClr val="bg1"/>
                </a:solidFill>
              </a:rPr>
              <a:t>Division on Women</a:t>
            </a:r>
            <a:endParaRPr lang="en-US" sz="1500" dirty="0">
              <a:solidFill>
                <a:schemeClr val="bg1"/>
              </a:solidFill>
            </a:endParaRPr>
          </a:p>
        </p:txBody>
      </p:sp>
      <p:sp>
        <p:nvSpPr>
          <p:cNvPr id="62470" name="AutoShape 6"/>
          <p:cNvSpPr>
            <a:spLocks noChangeArrowheads="1"/>
          </p:cNvSpPr>
          <p:nvPr/>
        </p:nvSpPr>
        <p:spPr bwMode="auto">
          <a:xfrm>
            <a:off x="3048000" y="1143000"/>
            <a:ext cx="3255963" cy="1028700"/>
          </a:xfrm>
          <a:prstGeom prst="roundRect">
            <a:avLst>
              <a:gd name="adj" fmla="val 16667"/>
            </a:avLst>
          </a:prstGeom>
          <a:solidFill>
            <a:srgbClr val="336699"/>
          </a:solidFill>
          <a:ln/>
          <a:effectLst>
            <a:innerShdw blurRad="63500" dist="50800" dir="5400000">
              <a:prstClr val="black">
                <a:alpha val="50000"/>
              </a:prstClr>
            </a:innerShdw>
          </a:effectLst>
          <a:extLst/>
        </p:spPr>
        <p:style>
          <a:lnRef idx="2">
            <a:schemeClr val="accent6">
              <a:shade val="50000"/>
            </a:schemeClr>
          </a:lnRef>
          <a:fillRef idx="1">
            <a:schemeClr val="accent6"/>
          </a:fillRef>
          <a:effectRef idx="0">
            <a:schemeClr val="accent6"/>
          </a:effectRef>
          <a:fontRef idx="minor">
            <a:schemeClr val="lt1"/>
          </a:fontRef>
        </p:style>
        <p:txBody>
          <a:bodyPr lIns="86470" tIns="43235" rIns="86470" bIns="43235" anchor="ctr" anchorCtr="1"/>
          <a:lstStyle/>
          <a:p>
            <a:pPr algn="ctr">
              <a:defRPr/>
            </a:pPr>
            <a:r>
              <a:rPr lang="en-US" sz="1900" b="1" dirty="0">
                <a:solidFill>
                  <a:schemeClr val="bg1"/>
                </a:solidFill>
              </a:rPr>
              <a:t>New Jersey Department of Children and Families</a:t>
            </a:r>
          </a:p>
          <a:p>
            <a:pPr algn="ctr">
              <a:defRPr/>
            </a:pPr>
            <a:r>
              <a:rPr lang="en-US" sz="1300" dirty="0">
                <a:solidFill>
                  <a:schemeClr val="bg1"/>
                </a:solidFill>
              </a:rPr>
              <a:t>Commissioner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decel="50000" fill="hold" nodeType="afterEffect">
                                  <p:stCondLst>
                                    <p:cond delay="0"/>
                                  </p:stCondLst>
                                  <p:childTnLst>
                                    <p:set>
                                      <p:cBhvr>
                                        <p:cTn id="11" dur="1" fill="hold">
                                          <p:stCondLst>
                                            <p:cond delay="0"/>
                                          </p:stCondLst>
                                        </p:cTn>
                                        <p:tgtEl>
                                          <p:spTgt spid="62470"/>
                                        </p:tgtEl>
                                        <p:attrNameLst>
                                          <p:attrName>style.visibility</p:attrName>
                                        </p:attrNameLst>
                                      </p:cBhvr>
                                      <p:to>
                                        <p:strVal val="visible"/>
                                      </p:to>
                                    </p:set>
                                    <p:anim calcmode="lin" valueType="num">
                                      <p:cBhvr additive="base">
                                        <p:cTn id="12" dur="500" fill="hold"/>
                                        <p:tgtEl>
                                          <p:spTgt spid="62470"/>
                                        </p:tgtEl>
                                        <p:attrNameLst>
                                          <p:attrName>ppt_x</p:attrName>
                                        </p:attrNameLst>
                                      </p:cBhvr>
                                      <p:tavLst>
                                        <p:tav tm="0">
                                          <p:val>
                                            <p:strVal val="#ppt_x"/>
                                          </p:val>
                                        </p:tav>
                                        <p:tav tm="100000">
                                          <p:val>
                                            <p:strVal val="#ppt_x"/>
                                          </p:val>
                                        </p:tav>
                                      </p:tavLst>
                                    </p:anim>
                                    <p:anim calcmode="lin" valueType="num">
                                      <p:cBhvr additive="base">
                                        <p:cTn id="13" dur="500" fill="hold"/>
                                        <p:tgtEl>
                                          <p:spTgt spid="62470"/>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decel="50000" fill="hold" nodeType="afterEffect">
                                  <p:stCondLst>
                                    <p:cond delay="0"/>
                                  </p:stCondLst>
                                  <p:childTnLst>
                                    <p:set>
                                      <p:cBhvr>
                                        <p:cTn id="16" dur="1" fill="hold">
                                          <p:stCondLst>
                                            <p:cond delay="0"/>
                                          </p:stCondLst>
                                        </p:cTn>
                                        <p:tgtEl>
                                          <p:spTgt spid="62466"/>
                                        </p:tgtEl>
                                        <p:attrNameLst>
                                          <p:attrName>style.visibility</p:attrName>
                                        </p:attrNameLst>
                                      </p:cBhvr>
                                      <p:to>
                                        <p:strVal val="visible"/>
                                      </p:to>
                                    </p:set>
                                    <p:anim calcmode="lin" valueType="num">
                                      <p:cBhvr additive="base">
                                        <p:cTn id="17" dur="500" fill="hold"/>
                                        <p:tgtEl>
                                          <p:spTgt spid="62466"/>
                                        </p:tgtEl>
                                        <p:attrNameLst>
                                          <p:attrName>ppt_x</p:attrName>
                                        </p:attrNameLst>
                                      </p:cBhvr>
                                      <p:tavLst>
                                        <p:tav tm="0">
                                          <p:val>
                                            <p:strVal val="#ppt_x"/>
                                          </p:val>
                                        </p:tav>
                                        <p:tav tm="100000">
                                          <p:val>
                                            <p:strVal val="#ppt_x"/>
                                          </p:val>
                                        </p:tav>
                                      </p:tavLst>
                                    </p:anim>
                                    <p:anim calcmode="lin" valueType="num">
                                      <p:cBhvr additive="base">
                                        <p:cTn id="18" dur="500" fill="hold"/>
                                        <p:tgtEl>
                                          <p:spTgt spid="62466"/>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62472"/>
                                        </p:tgtEl>
                                        <p:attrNameLst>
                                          <p:attrName>style.visibility</p:attrName>
                                        </p:attrNameLst>
                                      </p:cBhvr>
                                      <p:to>
                                        <p:strVal val="visible"/>
                                      </p:to>
                                    </p:set>
                                    <p:animEffect transition="in" filter="fade">
                                      <p:cBhvr>
                                        <p:cTn id="21" dur="500"/>
                                        <p:tgtEl>
                                          <p:spTgt spid="62472"/>
                                        </p:tgtEl>
                                      </p:cBhvr>
                                    </p:animEffect>
                                  </p:childTnLst>
                                </p:cTn>
                              </p:par>
                            </p:childTnLst>
                          </p:cTn>
                        </p:par>
                        <p:par>
                          <p:cTn id="22" fill="hold" nodeType="afterGroup">
                            <p:stCondLst>
                              <p:cond delay="1500"/>
                            </p:stCondLst>
                            <p:childTnLst>
                              <p:par>
                                <p:cTn id="23" presetID="2" presetClass="entr" presetSubtype="4" decel="50000" fill="hold" nodeType="afterEffect">
                                  <p:stCondLst>
                                    <p:cond delay="0"/>
                                  </p:stCondLst>
                                  <p:childTnLst>
                                    <p:set>
                                      <p:cBhvr>
                                        <p:cTn id="24" dur="1" fill="hold">
                                          <p:stCondLst>
                                            <p:cond delay="0"/>
                                          </p:stCondLst>
                                        </p:cTn>
                                        <p:tgtEl>
                                          <p:spTgt spid="62467"/>
                                        </p:tgtEl>
                                        <p:attrNameLst>
                                          <p:attrName>style.visibility</p:attrName>
                                        </p:attrNameLst>
                                      </p:cBhvr>
                                      <p:to>
                                        <p:strVal val="visible"/>
                                      </p:to>
                                    </p:set>
                                    <p:anim calcmode="lin" valueType="num">
                                      <p:cBhvr additive="base">
                                        <p:cTn id="25" dur="500" fill="hold"/>
                                        <p:tgtEl>
                                          <p:spTgt spid="62467"/>
                                        </p:tgtEl>
                                        <p:attrNameLst>
                                          <p:attrName>ppt_x</p:attrName>
                                        </p:attrNameLst>
                                      </p:cBhvr>
                                      <p:tavLst>
                                        <p:tav tm="0">
                                          <p:val>
                                            <p:strVal val="#ppt_x"/>
                                          </p:val>
                                        </p:tav>
                                        <p:tav tm="100000">
                                          <p:val>
                                            <p:strVal val="#ppt_x"/>
                                          </p:val>
                                        </p:tav>
                                      </p:tavLst>
                                    </p:anim>
                                    <p:anim calcmode="lin" valueType="num">
                                      <p:cBhvr additive="base">
                                        <p:cTn id="26" dur="500" fill="hold"/>
                                        <p:tgtEl>
                                          <p:spTgt spid="62467"/>
                                        </p:tgtEl>
                                        <p:attrNameLst>
                                          <p:attrName>ppt_y</p:attrName>
                                        </p:attrNameLst>
                                      </p:cBhvr>
                                      <p:tavLst>
                                        <p:tav tm="0">
                                          <p:val>
                                            <p:strVal val="1+#ppt_h/2"/>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62471"/>
                                        </p:tgtEl>
                                        <p:attrNameLst>
                                          <p:attrName>style.visibility</p:attrName>
                                        </p:attrNameLst>
                                      </p:cBhvr>
                                      <p:to>
                                        <p:strVal val="visible"/>
                                      </p:to>
                                    </p:set>
                                    <p:animEffect transition="in" filter="fade">
                                      <p:cBhvr>
                                        <p:cTn id="29" dur="500"/>
                                        <p:tgtEl>
                                          <p:spTgt spid="62471"/>
                                        </p:tgtEl>
                                      </p:cBhvr>
                                    </p:animEffect>
                                  </p:childTnLst>
                                </p:cTn>
                              </p:par>
                            </p:childTnLst>
                          </p:cTn>
                        </p:par>
                        <p:par>
                          <p:cTn id="30" fill="hold" nodeType="afterGroup">
                            <p:stCondLst>
                              <p:cond delay="2000"/>
                            </p:stCondLst>
                            <p:childTnLst>
                              <p:par>
                                <p:cTn id="31" presetID="2" presetClass="entr" presetSubtype="4" decel="50000" fill="hold" nodeType="afterEffect">
                                  <p:stCondLst>
                                    <p:cond delay="0"/>
                                  </p:stCondLst>
                                  <p:childTnLst>
                                    <p:set>
                                      <p:cBhvr>
                                        <p:cTn id="32" dur="1" fill="hold">
                                          <p:stCondLst>
                                            <p:cond delay="0"/>
                                          </p:stCondLst>
                                        </p:cTn>
                                        <p:tgtEl>
                                          <p:spTgt spid="62468"/>
                                        </p:tgtEl>
                                        <p:attrNameLst>
                                          <p:attrName>style.visibility</p:attrName>
                                        </p:attrNameLst>
                                      </p:cBhvr>
                                      <p:to>
                                        <p:strVal val="visible"/>
                                      </p:to>
                                    </p:set>
                                    <p:anim calcmode="lin" valueType="num">
                                      <p:cBhvr additive="base">
                                        <p:cTn id="33" dur="500" fill="hold"/>
                                        <p:tgtEl>
                                          <p:spTgt spid="62468"/>
                                        </p:tgtEl>
                                        <p:attrNameLst>
                                          <p:attrName>ppt_x</p:attrName>
                                        </p:attrNameLst>
                                      </p:cBhvr>
                                      <p:tavLst>
                                        <p:tav tm="0">
                                          <p:val>
                                            <p:strVal val="#ppt_x"/>
                                          </p:val>
                                        </p:tav>
                                        <p:tav tm="100000">
                                          <p:val>
                                            <p:strVal val="#ppt_x"/>
                                          </p:val>
                                        </p:tav>
                                      </p:tavLst>
                                    </p:anim>
                                    <p:anim calcmode="lin" valueType="num">
                                      <p:cBhvr additive="base">
                                        <p:cTn id="34" dur="500" fill="hold"/>
                                        <p:tgtEl>
                                          <p:spTgt spid="62468"/>
                                        </p:tgtEl>
                                        <p:attrNameLst>
                                          <p:attrName>ppt_y</p:attrName>
                                        </p:attrNameLst>
                                      </p:cBhvr>
                                      <p:tavLst>
                                        <p:tav tm="0">
                                          <p:val>
                                            <p:strVal val="1+#ppt_h/2"/>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62473"/>
                                        </p:tgtEl>
                                        <p:attrNameLst>
                                          <p:attrName>style.visibility</p:attrName>
                                        </p:attrNameLst>
                                      </p:cBhvr>
                                      <p:to>
                                        <p:strVal val="visible"/>
                                      </p:to>
                                    </p:set>
                                    <p:animEffect transition="in" filter="fade">
                                      <p:cBhvr>
                                        <p:cTn id="37" dur="500"/>
                                        <p:tgtEl>
                                          <p:spTgt spid="62473"/>
                                        </p:tgtEl>
                                      </p:cBhvr>
                                    </p:animEffect>
                                  </p:childTnLst>
                                </p:cTn>
                              </p:par>
                            </p:childTnLst>
                          </p:cTn>
                        </p:par>
                        <p:par>
                          <p:cTn id="38" fill="hold" nodeType="afterGroup">
                            <p:stCondLst>
                              <p:cond delay="2500"/>
                            </p:stCondLst>
                            <p:childTnLst>
                              <p:par>
                                <p:cTn id="39" presetID="2" presetClass="entr" presetSubtype="4" decel="50000" fill="hold" nodeType="afterEffect">
                                  <p:stCondLst>
                                    <p:cond delay="0"/>
                                  </p:stCondLst>
                                  <p:childTnLst>
                                    <p:set>
                                      <p:cBhvr>
                                        <p:cTn id="40" dur="1" fill="hold">
                                          <p:stCondLst>
                                            <p:cond delay="0"/>
                                          </p:stCondLst>
                                        </p:cTn>
                                        <p:tgtEl>
                                          <p:spTgt spid="62469"/>
                                        </p:tgtEl>
                                        <p:attrNameLst>
                                          <p:attrName>style.visibility</p:attrName>
                                        </p:attrNameLst>
                                      </p:cBhvr>
                                      <p:to>
                                        <p:strVal val="visible"/>
                                      </p:to>
                                    </p:set>
                                    <p:anim calcmode="lin" valueType="num">
                                      <p:cBhvr additive="base">
                                        <p:cTn id="41" dur="500" fill="hold"/>
                                        <p:tgtEl>
                                          <p:spTgt spid="62469"/>
                                        </p:tgtEl>
                                        <p:attrNameLst>
                                          <p:attrName>ppt_x</p:attrName>
                                        </p:attrNameLst>
                                      </p:cBhvr>
                                      <p:tavLst>
                                        <p:tav tm="0">
                                          <p:val>
                                            <p:strVal val="#ppt_x"/>
                                          </p:val>
                                        </p:tav>
                                        <p:tav tm="100000">
                                          <p:val>
                                            <p:strVal val="#ppt_x"/>
                                          </p:val>
                                        </p:tav>
                                      </p:tavLst>
                                    </p:anim>
                                    <p:anim calcmode="lin" valueType="num">
                                      <p:cBhvr additive="base">
                                        <p:cTn id="42" dur="500" fill="hold"/>
                                        <p:tgtEl>
                                          <p:spTgt spid="62469"/>
                                        </p:tgtEl>
                                        <p:attrNameLst>
                                          <p:attrName>ppt_y</p:attrName>
                                        </p:attrNameLst>
                                      </p:cBhvr>
                                      <p:tavLst>
                                        <p:tav tm="0">
                                          <p:val>
                                            <p:strVal val="1+#ppt_h/2"/>
                                          </p:val>
                                        </p:tav>
                                        <p:tav tm="100000">
                                          <p:val>
                                            <p:strVal val="#ppt_y"/>
                                          </p:val>
                                        </p:tav>
                                      </p:tavLst>
                                    </p:anim>
                                  </p:childTnLst>
                                </p:cTn>
                              </p:par>
                              <p:par>
                                <p:cTn id="43" presetID="10" presetClass="entr" presetSubtype="0" fill="hold" nodeType="withEffect">
                                  <p:stCondLst>
                                    <p:cond delay="0"/>
                                  </p:stCondLst>
                                  <p:childTnLst>
                                    <p:set>
                                      <p:cBhvr>
                                        <p:cTn id="44" dur="1" fill="hold">
                                          <p:stCondLst>
                                            <p:cond delay="0"/>
                                          </p:stCondLst>
                                        </p:cTn>
                                        <p:tgtEl>
                                          <p:spTgt spid="62474"/>
                                        </p:tgtEl>
                                        <p:attrNameLst>
                                          <p:attrName>style.visibility</p:attrName>
                                        </p:attrNameLst>
                                      </p:cBhvr>
                                      <p:to>
                                        <p:strVal val="visible"/>
                                      </p:to>
                                    </p:set>
                                    <p:animEffect transition="in" filter="fade">
                                      <p:cBhvr>
                                        <p:cTn id="45" dur="500"/>
                                        <p:tgtEl>
                                          <p:spTgt spid="62474"/>
                                        </p:tgtEl>
                                      </p:cBhvr>
                                    </p:animEffect>
                                  </p:childTnLst>
                                </p:cTn>
                              </p:par>
                            </p:childTnLst>
                          </p:cTn>
                        </p:par>
                        <p:par>
                          <p:cTn id="46" fill="hold" nodeType="afterGroup">
                            <p:stCondLst>
                              <p:cond delay="3000"/>
                            </p:stCondLst>
                            <p:childTnLst>
                              <p:par>
                                <p:cTn id="47" presetID="2" presetClass="entr" presetSubtype="4" decel="50000" fill="hold" nodeType="afterEffect">
                                  <p:stCondLst>
                                    <p:cond delay="0"/>
                                  </p:stCondLst>
                                  <p:childTnLst>
                                    <p:set>
                                      <p:cBhvr>
                                        <p:cTn id="48" dur="1" fill="hold">
                                          <p:stCondLst>
                                            <p:cond delay="0"/>
                                          </p:stCondLst>
                                        </p:cTn>
                                        <p:tgtEl>
                                          <p:spTgt spid="62478"/>
                                        </p:tgtEl>
                                        <p:attrNameLst>
                                          <p:attrName>style.visibility</p:attrName>
                                        </p:attrNameLst>
                                      </p:cBhvr>
                                      <p:to>
                                        <p:strVal val="visible"/>
                                      </p:to>
                                    </p:set>
                                    <p:anim calcmode="lin" valueType="num">
                                      <p:cBhvr additive="base">
                                        <p:cTn id="49" dur="500" fill="hold"/>
                                        <p:tgtEl>
                                          <p:spTgt spid="62478"/>
                                        </p:tgtEl>
                                        <p:attrNameLst>
                                          <p:attrName>ppt_x</p:attrName>
                                        </p:attrNameLst>
                                      </p:cBhvr>
                                      <p:tavLst>
                                        <p:tav tm="0">
                                          <p:val>
                                            <p:strVal val="#ppt_x"/>
                                          </p:val>
                                        </p:tav>
                                        <p:tav tm="100000">
                                          <p:val>
                                            <p:strVal val="#ppt_x"/>
                                          </p:val>
                                        </p:tav>
                                      </p:tavLst>
                                    </p:anim>
                                    <p:anim calcmode="lin" valueType="num">
                                      <p:cBhvr additive="base">
                                        <p:cTn id="50" dur="500" fill="hold"/>
                                        <p:tgtEl>
                                          <p:spTgt spid="62478"/>
                                        </p:tgtEl>
                                        <p:attrNameLst>
                                          <p:attrName>ppt_y</p:attrName>
                                        </p:attrNameLst>
                                      </p:cBhvr>
                                      <p:tavLst>
                                        <p:tav tm="0">
                                          <p:val>
                                            <p:strVal val="1+#ppt_h/2"/>
                                          </p:val>
                                        </p:tav>
                                        <p:tav tm="100000">
                                          <p:val>
                                            <p:strVal val="#ppt_y"/>
                                          </p:val>
                                        </p:tav>
                                      </p:tavLst>
                                    </p:anim>
                                  </p:childTnLst>
                                </p:cTn>
                              </p:par>
                              <p:par>
                                <p:cTn id="51" presetID="10" presetClass="entr" presetSubtype="0" fill="hold" nodeType="withEffect">
                                  <p:stCondLst>
                                    <p:cond delay="0"/>
                                  </p:stCondLst>
                                  <p:childTnLst>
                                    <p:set>
                                      <p:cBhvr>
                                        <p:cTn id="52" dur="1" fill="hold">
                                          <p:stCondLst>
                                            <p:cond delay="0"/>
                                          </p:stCondLst>
                                        </p:cTn>
                                        <p:tgtEl>
                                          <p:spTgt spid="62480"/>
                                        </p:tgtEl>
                                        <p:attrNameLst>
                                          <p:attrName>style.visibility</p:attrName>
                                        </p:attrNameLst>
                                      </p:cBhvr>
                                      <p:to>
                                        <p:strVal val="visible"/>
                                      </p:to>
                                    </p:set>
                                    <p:animEffect transition="in" filter="fade">
                                      <p:cBhvr>
                                        <p:cTn id="53" dur="500"/>
                                        <p:tgtEl>
                                          <p:spTgt spid="62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0A6ED281-80EB-40C0-A1D8-6E9828A23F45}" type="slidenum">
              <a:rPr lang="en-US" sz="1400"/>
              <a:pPr algn="r"/>
              <a:t>4</a:t>
            </a:fld>
            <a:endParaRPr lang="en-US" sz="1400"/>
          </a:p>
        </p:txBody>
      </p:sp>
      <p:sp>
        <p:nvSpPr>
          <p:cNvPr id="262146" name="AutoShape 2"/>
          <p:cNvSpPr>
            <a:spLocks noChangeArrowheads="1"/>
          </p:cNvSpPr>
          <p:nvPr/>
        </p:nvSpPr>
        <p:spPr bwMode="auto">
          <a:xfrm>
            <a:off x="152400" y="304800"/>
            <a:ext cx="8770938" cy="6019800"/>
          </a:xfrm>
          <a:prstGeom prst="roundRect">
            <a:avLst>
              <a:gd name="adj" fmla="val 4199"/>
            </a:avLst>
          </a:prstGeom>
          <a:solidFill>
            <a:srgbClr val="FFFF99">
              <a:alpha val="10196"/>
            </a:srgbClr>
          </a:solidFill>
          <a:ln w="9525">
            <a:noFill/>
            <a:round/>
            <a:headEnd/>
            <a:tailEnd/>
          </a:ln>
        </p:spPr>
        <p:txBody>
          <a:bodyPr lIns="0" tIns="0" rIns="0" bIns="0" anchor="ctr" anchorCtr="1"/>
          <a:lstStyle/>
          <a:p>
            <a:pPr defTabSz="165100">
              <a:lnSpc>
                <a:spcPct val="125000"/>
              </a:lnSpc>
            </a:pPr>
            <a:endParaRPr lang="en-US" sz="1000" b="1">
              <a:solidFill>
                <a:srgbClr val="000099"/>
              </a:solidFill>
            </a:endParaRPr>
          </a:p>
          <a:p>
            <a:pPr defTabSz="165100">
              <a:lnSpc>
                <a:spcPct val="125000"/>
              </a:lnSpc>
            </a:pPr>
            <a:r>
              <a:rPr lang="en-US" sz="2600" b="1">
                <a:solidFill>
                  <a:srgbClr val="003366"/>
                </a:solidFill>
              </a:rPr>
              <a:t>DCF’s Division of Children's </a:t>
            </a:r>
          </a:p>
          <a:p>
            <a:pPr defTabSz="165100">
              <a:lnSpc>
                <a:spcPct val="125000"/>
              </a:lnSpc>
            </a:pPr>
            <a:r>
              <a:rPr lang="en-US" sz="2600" b="1">
                <a:solidFill>
                  <a:srgbClr val="003366"/>
                </a:solidFill>
              </a:rPr>
              <a:t>System of Care (CSOC) serves </a:t>
            </a:r>
          </a:p>
          <a:p>
            <a:pPr defTabSz="165100">
              <a:lnSpc>
                <a:spcPct val="125000"/>
              </a:lnSpc>
            </a:pPr>
            <a:r>
              <a:rPr lang="en-US" sz="2600" b="1">
                <a:solidFill>
                  <a:srgbClr val="003366"/>
                </a:solidFill>
              </a:rPr>
              <a:t>children and adolescents with </a:t>
            </a:r>
          </a:p>
          <a:p>
            <a:pPr defTabSz="165100">
              <a:lnSpc>
                <a:spcPct val="125000"/>
              </a:lnSpc>
            </a:pPr>
            <a:r>
              <a:rPr lang="en-US" sz="2600" b="1">
                <a:solidFill>
                  <a:srgbClr val="003366"/>
                </a:solidFill>
              </a:rPr>
              <a:t>emotional and behavioral </a:t>
            </a:r>
          </a:p>
          <a:p>
            <a:pPr defTabSz="165100">
              <a:lnSpc>
                <a:spcPct val="125000"/>
              </a:lnSpc>
            </a:pPr>
            <a:r>
              <a:rPr lang="en-US" sz="2600" b="1">
                <a:solidFill>
                  <a:srgbClr val="003366"/>
                </a:solidFill>
              </a:rPr>
              <a:t>health care challenges and </a:t>
            </a:r>
          </a:p>
          <a:p>
            <a:pPr defTabSz="165100">
              <a:lnSpc>
                <a:spcPct val="125000"/>
              </a:lnSpc>
            </a:pPr>
            <a:r>
              <a:rPr lang="en-US" sz="2600" b="1">
                <a:solidFill>
                  <a:srgbClr val="003366"/>
                </a:solidFill>
              </a:rPr>
              <a:t>their families; and children with developmental  </a:t>
            </a:r>
          </a:p>
          <a:p>
            <a:pPr defTabSz="165100">
              <a:lnSpc>
                <a:spcPct val="125000"/>
              </a:lnSpc>
            </a:pPr>
            <a:r>
              <a:rPr lang="en-US" sz="2600" b="1">
                <a:solidFill>
                  <a:srgbClr val="003366"/>
                </a:solidFill>
              </a:rPr>
              <a:t>                          disabilities. CSOC is committed to </a:t>
            </a:r>
          </a:p>
          <a:p>
            <a:pPr defTabSz="165100">
              <a:lnSpc>
                <a:spcPct val="125000"/>
              </a:lnSpc>
            </a:pPr>
            <a:r>
              <a:rPr lang="en-US" sz="2600" b="1">
                <a:solidFill>
                  <a:srgbClr val="003366"/>
                </a:solidFill>
              </a:rPr>
              <a:t>                          providing these services based on the </a:t>
            </a:r>
          </a:p>
          <a:p>
            <a:pPr defTabSz="165100">
              <a:lnSpc>
                <a:spcPct val="125000"/>
              </a:lnSpc>
            </a:pPr>
            <a:r>
              <a:rPr lang="en-US" sz="2600" b="1">
                <a:solidFill>
                  <a:srgbClr val="003366"/>
                </a:solidFill>
              </a:rPr>
              <a:t>                          needs of the child and family in a </a:t>
            </a:r>
          </a:p>
          <a:p>
            <a:pPr defTabSz="165100">
              <a:lnSpc>
                <a:spcPct val="125000"/>
              </a:lnSpc>
            </a:pPr>
            <a:r>
              <a:rPr lang="en-US" sz="2600" b="1">
                <a:solidFill>
                  <a:srgbClr val="003366"/>
                </a:solidFill>
              </a:rPr>
              <a:t>                          family-centered, community-based </a:t>
            </a:r>
          </a:p>
          <a:p>
            <a:pPr defTabSz="165100">
              <a:lnSpc>
                <a:spcPct val="125000"/>
              </a:lnSpc>
            </a:pPr>
            <a:r>
              <a:rPr lang="en-US" sz="2600" b="1">
                <a:solidFill>
                  <a:srgbClr val="003366"/>
                </a:solidFill>
              </a:rPr>
              <a:t>                          environment.</a:t>
            </a:r>
            <a:r>
              <a:rPr lang="en-US" sz="2600">
                <a:solidFill>
                  <a:srgbClr val="003366"/>
                </a:solidFill>
              </a:rPr>
              <a:t> </a:t>
            </a:r>
          </a:p>
        </p:txBody>
      </p:sp>
      <p:pic>
        <p:nvPicPr>
          <p:cNvPr id="262147" name="Picture 3" descr="MPj04008320000[1]"/>
          <p:cNvPicPr>
            <a:picLocks noChangeAspect="1" noChangeArrowheads="1"/>
          </p:cNvPicPr>
          <p:nvPr/>
        </p:nvPicPr>
        <p:blipFill>
          <a:blip r:embed="rId3" cstate="print">
            <a:extLst/>
          </a:blip>
          <a:srcRect l="7031" r="7031"/>
          <a:stretch>
            <a:fillRect/>
          </a:stretch>
        </p:blipFill>
        <p:spPr bwMode="auto">
          <a:xfrm>
            <a:off x="5257800" y="457200"/>
            <a:ext cx="3265488" cy="2493963"/>
          </a:xfrm>
          <a:prstGeom prst="rect">
            <a:avLst/>
          </a:prstGeom>
          <a:ln>
            <a:noFill/>
          </a:ln>
          <a:effectLst>
            <a:softEdge rad="112500"/>
          </a:effectLst>
          <a:extLst/>
        </p:spPr>
      </p:pic>
      <p:pic>
        <p:nvPicPr>
          <p:cNvPr id="262148" name="Picture 4" descr="MPj03994160000[1]"/>
          <p:cNvPicPr>
            <a:picLocks noChangeAspect="1" noChangeArrowheads="1"/>
          </p:cNvPicPr>
          <p:nvPr/>
        </p:nvPicPr>
        <p:blipFill>
          <a:blip r:embed="rId4" cstate="print">
            <a:extLst/>
          </a:blip>
          <a:srcRect l="7031" t="14069" r="35156"/>
          <a:stretch>
            <a:fillRect/>
          </a:stretch>
        </p:blipFill>
        <p:spPr bwMode="auto">
          <a:xfrm>
            <a:off x="228600" y="3733800"/>
            <a:ext cx="2185988" cy="2274888"/>
          </a:xfrm>
          <a:prstGeom prst="rect">
            <a:avLst/>
          </a:prstGeom>
          <a:ln>
            <a:noFill/>
          </a:ln>
          <a:effectLst>
            <a:softEdge rad="112500"/>
          </a:effectLst>
          <a:extLst/>
        </p:spPr>
      </p:pic>
      <p:grpSp>
        <p:nvGrpSpPr>
          <p:cNvPr id="2" name="Group 5"/>
          <p:cNvGrpSpPr>
            <a:grpSpLocks/>
          </p:cNvGrpSpPr>
          <p:nvPr/>
        </p:nvGrpSpPr>
        <p:grpSpPr bwMode="auto">
          <a:xfrm>
            <a:off x="228600" y="0"/>
            <a:ext cx="8562975" cy="571500"/>
            <a:chOff x="144" y="72"/>
            <a:chExt cx="5664" cy="384"/>
          </a:xfrm>
        </p:grpSpPr>
        <p:sp>
          <p:nvSpPr>
            <p:cNvPr id="22535" name="Rectangle 6"/>
            <p:cNvSpPr>
              <a:spLocks noChangeArrowheads="1"/>
            </p:cNvSpPr>
            <p:nvPr/>
          </p:nvSpPr>
          <p:spPr bwMode="auto">
            <a:xfrm>
              <a:off x="387" y="72"/>
              <a:ext cx="5421" cy="384"/>
            </a:xfrm>
            <a:prstGeom prst="rect">
              <a:avLst/>
            </a:prstGeom>
            <a:noFill/>
            <a:ln w="9525">
              <a:noFill/>
              <a:miter lim="800000"/>
              <a:headEnd/>
              <a:tailEnd/>
            </a:ln>
          </p:spPr>
          <p:txBody>
            <a:bodyPr lIns="86493" tIns="86493" rIns="86493" bIns="86493" anchor="ctr"/>
            <a:lstStyle/>
            <a:p>
              <a:r>
                <a:rPr lang="en-US" sz="3400" b="1">
                  <a:solidFill>
                    <a:srgbClr val="990000"/>
                  </a:solidFill>
                </a:rPr>
                <a:t>CSOC Mission</a:t>
              </a:r>
            </a:p>
          </p:txBody>
        </p:sp>
        <p:sp>
          <p:nvSpPr>
            <p:cNvPr id="22536" name="Oval 7">
              <a:hlinkClick r:id="rId5" action="ppaction://hlinksldjump"/>
            </p:cNvPr>
            <p:cNvSpPr>
              <a:spLocks noChangeArrowheads="1"/>
            </p:cNvSpPr>
            <p:nvPr/>
          </p:nvSpPr>
          <p:spPr bwMode="auto">
            <a:xfrm>
              <a:off x="144" y="144"/>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93" tIns="43247" rIns="86493" bIns="43247" anchor="ctr"/>
            <a:lstStyle/>
            <a:p>
              <a:pPr algn="ctr"/>
              <a:endParaRPr lang="en-US" sz="1400" b="1">
                <a:solidFill>
                  <a:srgbClr val="000066"/>
                </a:solidFill>
              </a:endParaRPr>
            </a:p>
          </p:txBody>
        </p:sp>
      </p:grpSp>
      <p:sp>
        <p:nvSpPr>
          <p:cNvPr id="3" name="Slide Number Placeholder 2"/>
          <p:cNvSpPr>
            <a:spLocks noGrp="1"/>
          </p:cNvSpPr>
          <p:nvPr>
            <p:ph type="sldNum" sz="quarter" idx="11"/>
          </p:nvPr>
        </p:nvSpPr>
        <p:spPr/>
        <p:txBody>
          <a:bodyPr/>
          <a:lstStyle/>
          <a:p>
            <a:pPr>
              <a:defRPr/>
            </a:pPr>
            <a:fld id="{D1D4BC92-948D-4B66-A89E-908D52C42E00}" type="slidenum">
              <a:rPr lang="en-US" smtClean="0"/>
              <a:pPr>
                <a:defRPr/>
              </a:pPr>
              <a:t>4</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50000" fill="hold" grpId="0" nodeType="afterEffect">
                                  <p:stCondLst>
                                    <p:cond delay="0"/>
                                  </p:stCondLst>
                                  <p:childTnLst>
                                    <p:set>
                                      <p:cBhvr>
                                        <p:cTn id="11" dur="1" fill="hold">
                                          <p:stCondLst>
                                            <p:cond delay="0"/>
                                          </p:stCondLst>
                                        </p:cTn>
                                        <p:tgtEl>
                                          <p:spTgt spid="262146"/>
                                        </p:tgtEl>
                                        <p:attrNameLst>
                                          <p:attrName>style.visibility</p:attrName>
                                        </p:attrNameLst>
                                      </p:cBhvr>
                                      <p:to>
                                        <p:strVal val="visible"/>
                                      </p:to>
                                    </p:set>
                                    <p:anim calcmode="lin" valueType="num">
                                      <p:cBhvr additive="base">
                                        <p:cTn id="12" dur="500" fill="hold"/>
                                        <p:tgtEl>
                                          <p:spTgt spid="262146"/>
                                        </p:tgtEl>
                                        <p:attrNameLst>
                                          <p:attrName>ppt_x</p:attrName>
                                        </p:attrNameLst>
                                      </p:cBhvr>
                                      <p:tavLst>
                                        <p:tav tm="0">
                                          <p:val>
                                            <p:strVal val="0-#ppt_w/2"/>
                                          </p:val>
                                        </p:tav>
                                        <p:tav tm="100000">
                                          <p:val>
                                            <p:strVal val="#ppt_x"/>
                                          </p:val>
                                        </p:tav>
                                      </p:tavLst>
                                    </p:anim>
                                    <p:anim calcmode="lin" valueType="num">
                                      <p:cBhvr additive="base">
                                        <p:cTn id="13" dur="500" fill="hold"/>
                                        <p:tgtEl>
                                          <p:spTgt spid="262146"/>
                                        </p:tgtEl>
                                        <p:attrNameLst>
                                          <p:attrName>ppt_y</p:attrName>
                                        </p:attrNameLst>
                                      </p:cBhvr>
                                      <p:tavLst>
                                        <p:tav tm="0">
                                          <p:val>
                                            <p:strVal val="#ppt_y"/>
                                          </p:val>
                                        </p:tav>
                                        <p:tav tm="100000">
                                          <p:val>
                                            <p:strVal val="#ppt_y"/>
                                          </p:val>
                                        </p:tav>
                                      </p:tavLst>
                                    </p:anim>
                                  </p:childTnLst>
                                </p:cTn>
                              </p:par>
                              <p:par>
                                <p:cTn id="14" presetID="2" presetClass="entr" presetSubtype="4" decel="50000" fill="hold" nodeType="withEffect">
                                  <p:stCondLst>
                                    <p:cond delay="0"/>
                                  </p:stCondLst>
                                  <p:childTnLst>
                                    <p:set>
                                      <p:cBhvr>
                                        <p:cTn id="15" dur="1" fill="hold">
                                          <p:stCondLst>
                                            <p:cond delay="0"/>
                                          </p:stCondLst>
                                        </p:cTn>
                                        <p:tgtEl>
                                          <p:spTgt spid="262148"/>
                                        </p:tgtEl>
                                        <p:attrNameLst>
                                          <p:attrName>style.visibility</p:attrName>
                                        </p:attrNameLst>
                                      </p:cBhvr>
                                      <p:to>
                                        <p:strVal val="visible"/>
                                      </p:to>
                                    </p:set>
                                    <p:anim calcmode="lin" valueType="num">
                                      <p:cBhvr additive="base">
                                        <p:cTn id="16" dur="500" fill="hold"/>
                                        <p:tgtEl>
                                          <p:spTgt spid="262148"/>
                                        </p:tgtEl>
                                        <p:attrNameLst>
                                          <p:attrName>ppt_x</p:attrName>
                                        </p:attrNameLst>
                                      </p:cBhvr>
                                      <p:tavLst>
                                        <p:tav tm="0">
                                          <p:val>
                                            <p:strVal val="#ppt_x"/>
                                          </p:val>
                                        </p:tav>
                                        <p:tav tm="100000">
                                          <p:val>
                                            <p:strVal val="#ppt_x"/>
                                          </p:val>
                                        </p:tav>
                                      </p:tavLst>
                                    </p:anim>
                                    <p:anim calcmode="lin" valueType="num">
                                      <p:cBhvr additive="base">
                                        <p:cTn id="17" dur="500" fill="hold"/>
                                        <p:tgtEl>
                                          <p:spTgt spid="262148"/>
                                        </p:tgtEl>
                                        <p:attrNameLst>
                                          <p:attrName>ppt_y</p:attrName>
                                        </p:attrNameLst>
                                      </p:cBhvr>
                                      <p:tavLst>
                                        <p:tav tm="0">
                                          <p:val>
                                            <p:strVal val="1+#ppt_h/2"/>
                                          </p:val>
                                        </p:tav>
                                        <p:tav tm="100000">
                                          <p:val>
                                            <p:strVal val="#ppt_y"/>
                                          </p:val>
                                        </p:tav>
                                      </p:tavLst>
                                    </p:anim>
                                  </p:childTnLst>
                                </p:cTn>
                              </p:par>
                              <p:par>
                                <p:cTn id="18" presetID="2" presetClass="entr" presetSubtype="2" decel="50000" fill="hold" nodeType="withEffect">
                                  <p:stCondLst>
                                    <p:cond delay="0"/>
                                  </p:stCondLst>
                                  <p:childTnLst>
                                    <p:set>
                                      <p:cBhvr>
                                        <p:cTn id="19" dur="1" fill="hold">
                                          <p:stCondLst>
                                            <p:cond delay="0"/>
                                          </p:stCondLst>
                                        </p:cTn>
                                        <p:tgtEl>
                                          <p:spTgt spid="262147"/>
                                        </p:tgtEl>
                                        <p:attrNameLst>
                                          <p:attrName>style.visibility</p:attrName>
                                        </p:attrNameLst>
                                      </p:cBhvr>
                                      <p:to>
                                        <p:strVal val="visible"/>
                                      </p:to>
                                    </p:set>
                                    <p:anim calcmode="lin" valueType="num">
                                      <p:cBhvr additive="base">
                                        <p:cTn id="20" dur="500" fill="hold"/>
                                        <p:tgtEl>
                                          <p:spTgt spid="262147"/>
                                        </p:tgtEl>
                                        <p:attrNameLst>
                                          <p:attrName>ppt_x</p:attrName>
                                        </p:attrNameLst>
                                      </p:cBhvr>
                                      <p:tavLst>
                                        <p:tav tm="0">
                                          <p:val>
                                            <p:strVal val="1+#ppt_w/2"/>
                                          </p:val>
                                        </p:tav>
                                        <p:tav tm="100000">
                                          <p:val>
                                            <p:strVal val="#ppt_x"/>
                                          </p:val>
                                        </p:tav>
                                      </p:tavLst>
                                    </p:anim>
                                    <p:anim calcmode="lin" valueType="num">
                                      <p:cBhvr additive="base">
                                        <p:cTn id="21" dur="500" fill="hold"/>
                                        <p:tgtEl>
                                          <p:spTgt spid="262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EDA2824B-22CD-4A7B-83E9-9B1A93C06601}" type="slidenum">
              <a:rPr lang="en-US" sz="1400"/>
              <a:pPr algn="r"/>
              <a:t>5</a:t>
            </a:fld>
            <a:endParaRPr lang="en-US" sz="1400"/>
          </a:p>
        </p:txBody>
      </p:sp>
      <p:grpSp>
        <p:nvGrpSpPr>
          <p:cNvPr id="2" name="Group 2"/>
          <p:cNvGrpSpPr>
            <a:grpSpLocks/>
          </p:cNvGrpSpPr>
          <p:nvPr/>
        </p:nvGrpSpPr>
        <p:grpSpPr bwMode="auto">
          <a:xfrm>
            <a:off x="228600" y="304800"/>
            <a:ext cx="8734425" cy="457200"/>
            <a:chOff x="96" y="22"/>
            <a:chExt cx="5502" cy="288"/>
          </a:xfrm>
        </p:grpSpPr>
        <p:sp>
          <p:nvSpPr>
            <p:cNvPr id="24600" name="Rectangle 3"/>
            <p:cNvSpPr>
              <a:spLocks noChangeArrowheads="1"/>
            </p:cNvSpPr>
            <p:nvPr/>
          </p:nvSpPr>
          <p:spPr bwMode="auto">
            <a:xfrm>
              <a:off x="345" y="22"/>
              <a:ext cx="5253" cy="288"/>
            </a:xfrm>
            <a:prstGeom prst="rect">
              <a:avLst/>
            </a:prstGeom>
            <a:noFill/>
            <a:ln w="9525">
              <a:noFill/>
              <a:miter lim="800000"/>
              <a:headEnd/>
              <a:tailEnd/>
            </a:ln>
          </p:spPr>
          <p:txBody>
            <a:bodyPr tIns="91440" bIns="91440" anchor="ctr"/>
            <a:lstStyle/>
            <a:p>
              <a:pPr defTabSz="966788"/>
              <a:r>
                <a:rPr lang="en-US" sz="3100" b="1">
                  <a:solidFill>
                    <a:srgbClr val="990000"/>
                  </a:solidFill>
                  <a:latin typeface="Garamond" pitchFamily="18" charset="0"/>
                </a:rPr>
                <a:t>Children’s System of Care Values and Principles</a:t>
              </a:r>
            </a:p>
          </p:txBody>
        </p:sp>
        <p:sp>
          <p:nvSpPr>
            <p:cNvPr id="24601" name="Oval 4">
              <a:hlinkClick r:id="rId3" action="ppaction://hlinksldjump"/>
            </p:cNvPr>
            <p:cNvSpPr>
              <a:spLocks noChangeArrowheads="1"/>
            </p:cNvSpPr>
            <p:nvPr/>
          </p:nvSpPr>
          <p:spPr bwMode="auto">
            <a:xfrm>
              <a:off x="96" y="48"/>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anchor="ctr"/>
            <a:lstStyle/>
            <a:p>
              <a:pPr algn="ctr" defTabSz="966788"/>
              <a:endParaRPr lang="en-US" sz="1500" b="1">
                <a:solidFill>
                  <a:srgbClr val="000066"/>
                </a:solidFill>
              </a:endParaRPr>
            </a:p>
          </p:txBody>
        </p:sp>
      </p:grpSp>
      <p:sp>
        <p:nvSpPr>
          <p:cNvPr id="265221" name="Oval 5"/>
          <p:cNvSpPr>
            <a:spLocks noChangeArrowheads="1"/>
          </p:cNvSpPr>
          <p:nvPr/>
        </p:nvSpPr>
        <p:spPr bwMode="auto">
          <a:xfrm>
            <a:off x="381000" y="1905000"/>
            <a:ext cx="8305800" cy="4648200"/>
          </a:xfrm>
          <a:prstGeom prst="ellipse">
            <a:avLst/>
          </a:prstGeom>
          <a:gradFill rotWithShape="1">
            <a:gsLst>
              <a:gs pos="0">
                <a:srgbClr val="CCCCFF"/>
              </a:gs>
              <a:gs pos="100000">
                <a:srgbClr val="3333CC"/>
              </a:gs>
            </a:gsLst>
            <a:path path="shape">
              <a:fillToRect l="50000" t="50000" r="50000" b="50000"/>
            </a:path>
          </a:gradFill>
          <a:ln w="254000">
            <a:solidFill>
              <a:srgbClr val="333399"/>
            </a:solidFill>
            <a:round/>
            <a:headEnd/>
            <a:tailEnd/>
          </a:ln>
          <a:effectLst>
            <a:glow rad="63500">
              <a:schemeClr val="accent4">
                <a:satMod val="175000"/>
                <a:alpha val="40000"/>
              </a:schemeClr>
            </a:glow>
          </a:effectLst>
        </p:spPr>
        <p:txBody>
          <a:bodyPr wrap="none" anchor="ctr"/>
          <a:lstStyle/>
          <a:p>
            <a:pPr>
              <a:defRPr/>
            </a:pPr>
            <a:endParaRPr lang="en-US" dirty="0"/>
          </a:p>
        </p:txBody>
      </p:sp>
      <p:sp>
        <p:nvSpPr>
          <p:cNvPr id="265222" name="Text Box 6">
            <a:hlinkClick r:id="rId4" action="ppaction://hlinksldjump"/>
          </p:cNvPr>
          <p:cNvSpPr txBox="1">
            <a:spLocks noChangeArrowheads="1"/>
          </p:cNvSpPr>
          <p:nvPr/>
        </p:nvSpPr>
        <p:spPr bwMode="auto">
          <a:xfrm>
            <a:off x="228600" y="2613025"/>
            <a:ext cx="2371725" cy="234950"/>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Strengths Based</a:t>
            </a:r>
          </a:p>
        </p:txBody>
      </p:sp>
      <p:sp>
        <p:nvSpPr>
          <p:cNvPr id="265223" name="Text Box 7">
            <a:hlinkClick r:id="rId5" action="ppaction://hlinksldjump"/>
          </p:cNvPr>
          <p:cNvSpPr txBox="1">
            <a:spLocks noChangeArrowheads="1"/>
          </p:cNvSpPr>
          <p:nvPr/>
        </p:nvSpPr>
        <p:spPr bwMode="gray">
          <a:xfrm>
            <a:off x="2133600" y="2971800"/>
            <a:ext cx="4724400" cy="1524000"/>
          </a:xfrm>
          <a:prstGeom prst="rect">
            <a:avLst/>
          </a:prstGeom>
          <a:noFill/>
          <a:ln w="9525">
            <a:noFill/>
            <a:miter lim="800000"/>
            <a:headEnd/>
            <a:tailEnd/>
          </a:ln>
        </p:spPr>
        <p:txBody>
          <a:bodyPr wrap="none" lIns="91424" tIns="45712" rIns="91424" bIns="45712"/>
          <a:lstStyle/>
          <a:p>
            <a:pPr algn="ctr" eaLnBrk="0" hangingPunct="0">
              <a:spcBef>
                <a:spcPct val="70000"/>
              </a:spcBef>
              <a:defRPr/>
            </a:pPr>
            <a:r>
              <a:rPr lang="en-US" sz="2600" b="1" dirty="0">
                <a:solidFill>
                  <a:srgbClr val="FFFF66"/>
                </a:solidFill>
                <a:effectLst>
                  <a:outerShdw blurRad="38100" dist="38100" dir="2700000" algn="tl">
                    <a:srgbClr val="000000">
                      <a:alpha val="43137"/>
                    </a:srgbClr>
                  </a:outerShdw>
                </a:effectLst>
                <a:cs typeface="+mn-cs"/>
              </a:rPr>
              <a:t>Child Centered &amp; Family Driven</a:t>
            </a:r>
          </a:p>
          <a:p>
            <a:pPr algn="ctr" eaLnBrk="0" hangingPunct="0">
              <a:spcBef>
                <a:spcPct val="70000"/>
              </a:spcBef>
              <a:defRPr/>
            </a:pPr>
            <a:r>
              <a:rPr lang="en-US" sz="2600" b="1" dirty="0">
                <a:solidFill>
                  <a:srgbClr val="FFFF66"/>
                </a:solidFill>
                <a:effectLst>
                  <a:outerShdw blurRad="38100" dist="38100" dir="2700000" algn="tl">
                    <a:srgbClr val="000000">
                      <a:alpha val="43137"/>
                    </a:srgbClr>
                  </a:outerShdw>
                </a:effectLst>
                <a:cs typeface="+mn-cs"/>
              </a:rPr>
              <a:t>Community Based</a:t>
            </a:r>
          </a:p>
          <a:p>
            <a:pPr algn="ctr" eaLnBrk="0" hangingPunct="0">
              <a:spcBef>
                <a:spcPct val="70000"/>
              </a:spcBef>
              <a:defRPr/>
            </a:pPr>
            <a:r>
              <a:rPr lang="en-US" sz="2600" b="1" dirty="0">
                <a:solidFill>
                  <a:srgbClr val="FFFF66"/>
                </a:solidFill>
                <a:effectLst>
                  <a:outerShdw blurRad="38100" dist="38100" dir="2700000" algn="tl">
                    <a:srgbClr val="000000">
                      <a:alpha val="43137"/>
                    </a:srgbClr>
                  </a:outerShdw>
                </a:effectLst>
                <a:cs typeface="+mn-cs"/>
              </a:rPr>
              <a:t>Culturally Competent</a:t>
            </a:r>
          </a:p>
        </p:txBody>
      </p:sp>
      <p:sp>
        <p:nvSpPr>
          <p:cNvPr id="265224" name="Text Box 8">
            <a:hlinkClick r:id="rId4" action="ppaction://hlinksldjump"/>
          </p:cNvPr>
          <p:cNvSpPr txBox="1">
            <a:spLocks noChangeArrowheads="1"/>
          </p:cNvSpPr>
          <p:nvPr/>
        </p:nvSpPr>
        <p:spPr bwMode="auto">
          <a:xfrm>
            <a:off x="6019800" y="4086225"/>
            <a:ext cx="2817813" cy="436563"/>
          </a:xfrm>
          <a:prstGeom prst="rect">
            <a:avLst/>
          </a:prstGeom>
          <a:noFill/>
          <a:ln w="9525">
            <a:noFill/>
            <a:miter lim="800000"/>
            <a:headEnd/>
            <a:tailEnd/>
          </a:ln>
        </p:spPr>
        <p:txBody>
          <a:bodyPr wrap="none" lIns="0" tIns="0" rIns="0" bIns="0"/>
          <a:lstStyle/>
          <a:p>
            <a:pPr algn="ctr" eaLnBrk="0" hangingPunct="0"/>
            <a:r>
              <a:rPr lang="en-US" sz="2000" b="1">
                <a:solidFill>
                  <a:srgbClr val="993366"/>
                </a:solidFill>
              </a:rPr>
              <a:t>Family Involvement</a:t>
            </a:r>
          </a:p>
        </p:txBody>
      </p:sp>
      <p:sp>
        <p:nvSpPr>
          <p:cNvPr id="265225" name="Text Box 9">
            <a:hlinkClick r:id="rId6" action="ppaction://hlinksldjump"/>
          </p:cNvPr>
          <p:cNvSpPr txBox="1">
            <a:spLocks noChangeArrowheads="1"/>
          </p:cNvSpPr>
          <p:nvPr/>
        </p:nvSpPr>
        <p:spPr bwMode="auto">
          <a:xfrm>
            <a:off x="1371600" y="4876800"/>
            <a:ext cx="1671638" cy="3635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Needs Driven</a:t>
            </a:r>
          </a:p>
        </p:txBody>
      </p:sp>
      <p:sp>
        <p:nvSpPr>
          <p:cNvPr id="265226" name="Text Box 10">
            <a:hlinkClick r:id="rId7" action="ppaction://hlinksldjump"/>
          </p:cNvPr>
          <p:cNvSpPr txBox="1">
            <a:spLocks noChangeArrowheads="1"/>
          </p:cNvSpPr>
          <p:nvPr/>
        </p:nvSpPr>
        <p:spPr bwMode="auto">
          <a:xfrm>
            <a:off x="2465388" y="5475288"/>
            <a:ext cx="2030412" cy="392112"/>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993366"/>
                </a:solidFill>
                <a:effectLst>
                  <a:outerShdw blurRad="38100" dist="38100" dir="2700000" algn="tl">
                    <a:srgbClr val="000000">
                      <a:alpha val="43137"/>
                    </a:srgbClr>
                  </a:outerShdw>
                </a:effectLst>
              </a:rPr>
              <a:t>Individualized</a:t>
            </a:r>
          </a:p>
        </p:txBody>
      </p:sp>
      <p:sp>
        <p:nvSpPr>
          <p:cNvPr id="265227" name="Text Box 11">
            <a:hlinkClick r:id="rId8" action="ppaction://hlinksldjump"/>
          </p:cNvPr>
          <p:cNvSpPr txBox="1">
            <a:spLocks noChangeArrowheads="1"/>
          </p:cNvSpPr>
          <p:nvPr/>
        </p:nvSpPr>
        <p:spPr bwMode="auto">
          <a:xfrm>
            <a:off x="5562600" y="1524000"/>
            <a:ext cx="1814513" cy="360363"/>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FF9933"/>
                </a:solidFill>
                <a:effectLst>
                  <a:outerShdw blurRad="38100" dist="38100" dir="2700000" algn="tl">
                    <a:srgbClr val="000000">
                      <a:alpha val="43137"/>
                    </a:srgbClr>
                  </a:outerShdw>
                </a:effectLst>
              </a:rPr>
              <a:t>Accountable</a:t>
            </a:r>
          </a:p>
        </p:txBody>
      </p:sp>
      <p:sp>
        <p:nvSpPr>
          <p:cNvPr id="265228" name="Text Box 12">
            <a:hlinkClick r:id="rId9" action="ppaction://hlinksldjump"/>
          </p:cNvPr>
          <p:cNvSpPr txBox="1">
            <a:spLocks noChangeArrowheads="1"/>
          </p:cNvSpPr>
          <p:nvPr/>
        </p:nvSpPr>
        <p:spPr bwMode="auto">
          <a:xfrm>
            <a:off x="6705600" y="4800600"/>
            <a:ext cx="1192213" cy="3254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Flexible</a:t>
            </a:r>
          </a:p>
        </p:txBody>
      </p:sp>
      <p:sp>
        <p:nvSpPr>
          <p:cNvPr id="265229" name="Text Box 13">
            <a:hlinkClick r:id="rId10" action="ppaction://hlinksldjump"/>
          </p:cNvPr>
          <p:cNvSpPr txBox="1">
            <a:spLocks noChangeArrowheads="1"/>
          </p:cNvSpPr>
          <p:nvPr/>
        </p:nvSpPr>
        <p:spPr bwMode="auto">
          <a:xfrm>
            <a:off x="6727825" y="1924050"/>
            <a:ext cx="1919288" cy="3635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993366"/>
                </a:solidFill>
                <a:effectLst>
                  <a:outerShdw blurRad="38100" dist="38100" dir="2700000" algn="tl">
                    <a:srgbClr val="000000">
                      <a:alpha val="43137"/>
                    </a:srgbClr>
                  </a:outerShdw>
                </a:effectLst>
              </a:rPr>
              <a:t>Collaborative</a:t>
            </a:r>
          </a:p>
        </p:txBody>
      </p:sp>
      <p:sp>
        <p:nvSpPr>
          <p:cNvPr id="265230" name="Text Box 14">
            <a:hlinkClick r:id="rId9" action="ppaction://hlinksldjump"/>
          </p:cNvPr>
          <p:cNvSpPr txBox="1">
            <a:spLocks noChangeArrowheads="1"/>
          </p:cNvSpPr>
          <p:nvPr/>
        </p:nvSpPr>
        <p:spPr bwMode="auto">
          <a:xfrm>
            <a:off x="1905000" y="1447800"/>
            <a:ext cx="2514600" cy="392113"/>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993366"/>
                </a:solidFill>
                <a:effectLst>
                  <a:outerShdw blurRad="38100" dist="38100" dir="2700000" algn="tl">
                    <a:srgbClr val="000000">
                      <a:alpha val="43137"/>
                    </a:srgbClr>
                  </a:outerShdw>
                </a:effectLst>
              </a:rPr>
              <a:t>Unconditional Care</a:t>
            </a:r>
          </a:p>
        </p:txBody>
      </p:sp>
      <p:sp>
        <p:nvSpPr>
          <p:cNvPr id="265231" name="Text Box 15">
            <a:hlinkClick r:id="rId9" action="ppaction://hlinksldjump"/>
          </p:cNvPr>
          <p:cNvSpPr txBox="1">
            <a:spLocks noChangeArrowheads="1"/>
          </p:cNvSpPr>
          <p:nvPr/>
        </p:nvSpPr>
        <p:spPr bwMode="auto">
          <a:xfrm>
            <a:off x="4611688" y="5257800"/>
            <a:ext cx="2627312" cy="685800"/>
          </a:xfrm>
          <a:prstGeom prst="rect">
            <a:avLst/>
          </a:prstGeom>
          <a:noFill/>
          <a:ln w="9525">
            <a:noFill/>
            <a:miter lim="800000"/>
            <a:headEnd/>
            <a:tailEnd/>
          </a:ln>
        </p:spPr>
        <p:txBody>
          <a:bodyPr lIns="0" tIns="0" rIns="0" bIns="0"/>
          <a:lstStyle/>
          <a:p>
            <a:pPr algn="ctr" eaLnBrk="0" hangingPunct="0">
              <a:lnSpc>
                <a:spcPct val="85000"/>
              </a:lnSpc>
            </a:pPr>
            <a:r>
              <a:rPr lang="en-US" sz="2000" b="1">
                <a:solidFill>
                  <a:srgbClr val="FF9933"/>
                </a:solidFill>
              </a:rPr>
              <a:t>Home, School &amp; Community Based</a:t>
            </a:r>
          </a:p>
        </p:txBody>
      </p:sp>
      <p:sp>
        <p:nvSpPr>
          <p:cNvPr id="265232" name="Text Box 16">
            <a:hlinkClick r:id="rId4" action="ppaction://hlinksldjump"/>
          </p:cNvPr>
          <p:cNvSpPr txBox="1">
            <a:spLocks noChangeArrowheads="1"/>
          </p:cNvSpPr>
          <p:nvPr/>
        </p:nvSpPr>
        <p:spPr bwMode="auto">
          <a:xfrm>
            <a:off x="0" y="3171825"/>
            <a:ext cx="2192338" cy="728663"/>
          </a:xfrm>
          <a:prstGeom prst="rect">
            <a:avLst/>
          </a:prstGeom>
          <a:noFill/>
          <a:ln w="9525">
            <a:noFill/>
            <a:miter lim="800000"/>
            <a:headEnd/>
            <a:tailEnd/>
          </a:ln>
        </p:spPr>
        <p:txBody>
          <a:bodyPr wrap="none" lIns="0" tIns="0" rIns="0" bIns="0"/>
          <a:lstStyle/>
          <a:p>
            <a:pPr algn="ctr" eaLnBrk="0" hangingPunct="0"/>
            <a:r>
              <a:rPr lang="en-US" sz="2000" b="1">
                <a:solidFill>
                  <a:srgbClr val="993366"/>
                </a:solidFill>
              </a:rPr>
              <a:t>Promoting </a:t>
            </a:r>
          </a:p>
          <a:p>
            <a:pPr algn="ctr" eaLnBrk="0" hangingPunct="0"/>
            <a:r>
              <a:rPr lang="en-US" sz="2000" b="1">
                <a:solidFill>
                  <a:srgbClr val="993366"/>
                </a:solidFill>
              </a:rPr>
              <a:t>Independence</a:t>
            </a:r>
          </a:p>
        </p:txBody>
      </p:sp>
      <p:sp>
        <p:nvSpPr>
          <p:cNvPr id="265233" name="Text Box 17">
            <a:hlinkClick r:id="rId11" action="ppaction://hlinksldjump"/>
          </p:cNvPr>
          <p:cNvSpPr txBox="1">
            <a:spLocks noChangeArrowheads="1"/>
          </p:cNvSpPr>
          <p:nvPr/>
        </p:nvSpPr>
        <p:spPr bwMode="auto">
          <a:xfrm>
            <a:off x="381000" y="1889125"/>
            <a:ext cx="1981200" cy="3635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FF9933"/>
                </a:solidFill>
                <a:effectLst>
                  <a:outerShdw blurRad="38100" dist="38100" dir="2700000" algn="tl">
                    <a:srgbClr val="000000">
                      <a:alpha val="43137"/>
                    </a:srgbClr>
                  </a:outerShdw>
                </a:effectLst>
              </a:rPr>
              <a:t>Team Based</a:t>
            </a:r>
          </a:p>
        </p:txBody>
      </p:sp>
      <p:sp>
        <p:nvSpPr>
          <p:cNvPr id="265234" name="Text Box 18">
            <a:hlinkClick r:id="rId12" action="ppaction://hlinksldjump"/>
          </p:cNvPr>
          <p:cNvSpPr txBox="1">
            <a:spLocks noChangeArrowheads="1"/>
          </p:cNvSpPr>
          <p:nvPr/>
        </p:nvSpPr>
        <p:spPr bwMode="auto">
          <a:xfrm>
            <a:off x="6629400" y="2786063"/>
            <a:ext cx="2241550" cy="327025"/>
          </a:xfrm>
          <a:prstGeom prst="rect">
            <a:avLst/>
          </a:prstGeom>
          <a:noFill/>
          <a:ln w="9525">
            <a:noFill/>
            <a:miter lim="800000"/>
            <a:headEnd/>
            <a:tailEnd/>
          </a:ln>
        </p:spPr>
        <p:txBody>
          <a:bodyPr wrap="none" lIns="0" tIns="0" rIns="0" bIns="0"/>
          <a:lstStyle/>
          <a:p>
            <a:pPr algn="ctr" eaLnBrk="0" hangingPunct="0"/>
            <a:r>
              <a:rPr lang="en-US" sz="2000" b="1">
                <a:solidFill>
                  <a:schemeClr val="folHlink"/>
                </a:solidFill>
              </a:rPr>
              <a:t>Comprehensive</a:t>
            </a:r>
          </a:p>
        </p:txBody>
      </p:sp>
      <p:sp>
        <p:nvSpPr>
          <p:cNvPr id="265235" name="Text Box 19">
            <a:hlinkClick r:id="rId5" action="ppaction://hlinksldjump"/>
          </p:cNvPr>
          <p:cNvSpPr txBox="1">
            <a:spLocks noChangeArrowheads="1"/>
          </p:cNvSpPr>
          <p:nvPr/>
        </p:nvSpPr>
        <p:spPr bwMode="auto">
          <a:xfrm>
            <a:off x="4191000" y="1066800"/>
            <a:ext cx="1550988" cy="392113"/>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Accessible</a:t>
            </a:r>
          </a:p>
        </p:txBody>
      </p:sp>
      <p:sp>
        <p:nvSpPr>
          <p:cNvPr id="265236" name="Text Box 20">
            <a:hlinkClick r:id="rId13" action="ppaction://hlinksldjump"/>
          </p:cNvPr>
          <p:cNvSpPr txBox="1">
            <a:spLocks noChangeArrowheads="1"/>
          </p:cNvSpPr>
          <p:nvPr/>
        </p:nvSpPr>
        <p:spPr bwMode="auto">
          <a:xfrm>
            <a:off x="6858000" y="3390900"/>
            <a:ext cx="2209800" cy="417513"/>
          </a:xfrm>
          <a:prstGeom prst="rect">
            <a:avLst/>
          </a:prstGeom>
          <a:noFill/>
          <a:ln w="9525">
            <a:noFill/>
            <a:miter lim="800000"/>
            <a:headEnd/>
            <a:tailEnd/>
          </a:ln>
        </p:spPr>
        <p:txBody>
          <a:bodyPr wrap="none" lIns="0" tIns="0" rIns="0" bIns="0"/>
          <a:lstStyle/>
          <a:p>
            <a:pPr algn="ctr" eaLnBrk="0" hangingPunct="0"/>
            <a:r>
              <a:rPr lang="en-US" sz="2000" b="1">
                <a:solidFill>
                  <a:srgbClr val="FF9933"/>
                </a:solidFill>
              </a:rPr>
              <a:t>Cost  Effective</a:t>
            </a:r>
          </a:p>
        </p:txBody>
      </p:sp>
      <p:sp>
        <p:nvSpPr>
          <p:cNvPr id="265237" name="Text Box 21">
            <a:hlinkClick r:id="rId14" action="ppaction://hlinksldjump"/>
          </p:cNvPr>
          <p:cNvSpPr txBox="1">
            <a:spLocks noChangeArrowheads="1"/>
          </p:cNvSpPr>
          <p:nvPr/>
        </p:nvSpPr>
        <p:spPr bwMode="auto">
          <a:xfrm>
            <a:off x="457200" y="4225925"/>
            <a:ext cx="2209800" cy="3254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FF9933"/>
                </a:solidFill>
                <a:effectLst>
                  <a:outerShdw blurRad="38100" dist="38100" dir="2700000" algn="tl">
                    <a:srgbClr val="000000">
                      <a:alpha val="43137"/>
                    </a:srgbClr>
                  </a:outerShdw>
                </a:effectLst>
              </a:rPr>
              <a:t>Outcome Based</a:t>
            </a:r>
          </a:p>
        </p:txBody>
      </p:sp>
      <p:sp>
        <p:nvSpPr>
          <p:cNvPr id="265238" name="Text Box 22"/>
          <p:cNvSpPr txBox="1">
            <a:spLocks noChangeArrowheads="1"/>
          </p:cNvSpPr>
          <p:nvPr/>
        </p:nvSpPr>
        <p:spPr bwMode="gray">
          <a:xfrm>
            <a:off x="2971800" y="2362200"/>
            <a:ext cx="3200400" cy="549275"/>
          </a:xfrm>
          <a:prstGeom prst="rect">
            <a:avLst/>
          </a:prstGeom>
          <a:noFill/>
          <a:ln w="9525">
            <a:noFill/>
            <a:miter lim="800000"/>
            <a:headEnd/>
            <a:tailEnd/>
          </a:ln>
        </p:spPr>
        <p:txBody>
          <a:bodyPr>
            <a:spAutoFit/>
          </a:bodyPr>
          <a:lstStyle/>
          <a:p>
            <a:pPr algn="ctr">
              <a:spcBef>
                <a:spcPct val="50000"/>
              </a:spcBef>
              <a:defRPr/>
            </a:pPr>
            <a:r>
              <a:rPr lang="en-US" sz="3000" b="1" dirty="0">
                <a:solidFill>
                  <a:srgbClr val="FFFF66"/>
                </a:solidFill>
                <a:effectLst>
                  <a:outerShdw blurRad="38100" dist="38100" dir="2700000" algn="tl">
                    <a:srgbClr val="000000">
                      <a:alpha val="43137"/>
                    </a:srgbClr>
                  </a:outerShdw>
                </a:effectLst>
                <a:cs typeface="+mn-cs"/>
              </a:rPr>
              <a:t>VALUES:</a:t>
            </a:r>
          </a:p>
        </p:txBody>
      </p:sp>
      <p:sp>
        <p:nvSpPr>
          <p:cNvPr id="3" name="Slide Number Placeholder 2"/>
          <p:cNvSpPr>
            <a:spLocks noGrp="1"/>
          </p:cNvSpPr>
          <p:nvPr>
            <p:ph type="sldNum" sz="quarter" idx="11"/>
          </p:nvPr>
        </p:nvSpPr>
        <p:spPr/>
        <p:txBody>
          <a:bodyPr/>
          <a:lstStyle/>
          <a:p>
            <a:pPr>
              <a:defRPr/>
            </a:pPr>
            <a:fld id="{38D9C8A9-20D0-4220-A60E-4E19B116A532}" type="slidenum">
              <a:rPr lang="en-US" smtClean="0"/>
              <a:pPr>
                <a:defRPr/>
              </a:pPr>
              <a:t>5</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47" presetClass="entr" presetSubtype="0" fill="hold" grpId="0" nodeType="afterEffect">
                                  <p:stCondLst>
                                    <p:cond delay="0"/>
                                  </p:stCondLst>
                                  <p:childTnLst>
                                    <p:set>
                                      <p:cBhvr>
                                        <p:cTn id="11" dur="1" fill="hold">
                                          <p:stCondLst>
                                            <p:cond delay="0"/>
                                          </p:stCondLst>
                                        </p:cTn>
                                        <p:tgtEl>
                                          <p:spTgt spid="265238"/>
                                        </p:tgtEl>
                                        <p:attrNameLst>
                                          <p:attrName>style.visibility</p:attrName>
                                        </p:attrNameLst>
                                      </p:cBhvr>
                                      <p:to>
                                        <p:strVal val="visible"/>
                                      </p:to>
                                    </p:set>
                                    <p:animEffect transition="in" filter="fade">
                                      <p:cBhvr>
                                        <p:cTn id="12" dur="1000"/>
                                        <p:tgtEl>
                                          <p:spTgt spid="265238"/>
                                        </p:tgtEl>
                                      </p:cBhvr>
                                    </p:animEffect>
                                    <p:anim calcmode="lin" valueType="num">
                                      <p:cBhvr>
                                        <p:cTn id="13" dur="1000" fill="hold"/>
                                        <p:tgtEl>
                                          <p:spTgt spid="265238"/>
                                        </p:tgtEl>
                                        <p:attrNameLst>
                                          <p:attrName>ppt_x</p:attrName>
                                        </p:attrNameLst>
                                      </p:cBhvr>
                                      <p:tavLst>
                                        <p:tav tm="0">
                                          <p:val>
                                            <p:strVal val="#ppt_x"/>
                                          </p:val>
                                        </p:tav>
                                        <p:tav tm="100000">
                                          <p:val>
                                            <p:strVal val="#ppt_x"/>
                                          </p:val>
                                        </p:tav>
                                      </p:tavLst>
                                    </p:anim>
                                    <p:anim calcmode="lin" valueType="num">
                                      <p:cBhvr>
                                        <p:cTn id="14" dur="1000" fill="hold"/>
                                        <p:tgtEl>
                                          <p:spTgt spid="265238"/>
                                        </p:tgtEl>
                                        <p:attrNameLst>
                                          <p:attrName>ppt_y</p:attrName>
                                        </p:attrNameLst>
                                      </p:cBhvr>
                                      <p:tavLst>
                                        <p:tav tm="0">
                                          <p:val>
                                            <p:strVal val="#ppt_y-.1"/>
                                          </p:val>
                                        </p:tav>
                                        <p:tav tm="100000">
                                          <p:val>
                                            <p:strVal val="#ppt_y"/>
                                          </p:val>
                                        </p:tav>
                                      </p:tavLst>
                                    </p:anim>
                                  </p:childTnLst>
                                </p:cTn>
                              </p:par>
                              <p:par>
                                <p:cTn id="15" presetID="55" presetClass="entr" presetSubtype="0" fill="hold" grpId="0" nodeType="withEffect">
                                  <p:stCondLst>
                                    <p:cond delay="0"/>
                                  </p:stCondLst>
                                  <p:childTnLst>
                                    <p:set>
                                      <p:cBhvr>
                                        <p:cTn id="16" dur="1" fill="hold">
                                          <p:stCondLst>
                                            <p:cond delay="0"/>
                                          </p:stCondLst>
                                        </p:cTn>
                                        <p:tgtEl>
                                          <p:spTgt spid="265223"/>
                                        </p:tgtEl>
                                        <p:attrNameLst>
                                          <p:attrName>style.visibility</p:attrName>
                                        </p:attrNameLst>
                                      </p:cBhvr>
                                      <p:to>
                                        <p:strVal val="visible"/>
                                      </p:to>
                                    </p:set>
                                    <p:anim calcmode="lin" valueType="num">
                                      <p:cBhvr>
                                        <p:cTn id="17" dur="500" fill="hold"/>
                                        <p:tgtEl>
                                          <p:spTgt spid="265223"/>
                                        </p:tgtEl>
                                        <p:attrNameLst>
                                          <p:attrName>ppt_w</p:attrName>
                                        </p:attrNameLst>
                                      </p:cBhvr>
                                      <p:tavLst>
                                        <p:tav tm="0">
                                          <p:val>
                                            <p:strVal val="#ppt_w*0.70"/>
                                          </p:val>
                                        </p:tav>
                                        <p:tav tm="100000">
                                          <p:val>
                                            <p:strVal val="#ppt_w"/>
                                          </p:val>
                                        </p:tav>
                                      </p:tavLst>
                                    </p:anim>
                                    <p:anim calcmode="lin" valueType="num">
                                      <p:cBhvr>
                                        <p:cTn id="18" dur="500" fill="hold"/>
                                        <p:tgtEl>
                                          <p:spTgt spid="265223"/>
                                        </p:tgtEl>
                                        <p:attrNameLst>
                                          <p:attrName>ppt_h</p:attrName>
                                        </p:attrNameLst>
                                      </p:cBhvr>
                                      <p:tavLst>
                                        <p:tav tm="0">
                                          <p:val>
                                            <p:strVal val="#ppt_h"/>
                                          </p:val>
                                        </p:tav>
                                        <p:tav tm="100000">
                                          <p:val>
                                            <p:strVal val="#ppt_h"/>
                                          </p:val>
                                        </p:tav>
                                      </p:tavLst>
                                    </p:anim>
                                    <p:animEffect transition="in" filter="fade">
                                      <p:cBhvr>
                                        <p:cTn id="19" dur="500"/>
                                        <p:tgtEl>
                                          <p:spTgt spid="265223"/>
                                        </p:tgtEl>
                                      </p:cBhvr>
                                    </p:animEffect>
                                  </p:childTnLst>
                                </p:cTn>
                              </p:par>
                              <p:par>
                                <p:cTn id="20" presetID="21" presetClass="entr" presetSubtype="8" fill="hold" nodeType="withEffect">
                                  <p:stCondLst>
                                    <p:cond delay="0"/>
                                  </p:stCondLst>
                                  <p:childTnLst>
                                    <p:set>
                                      <p:cBhvr>
                                        <p:cTn id="21" dur="1" fill="hold">
                                          <p:stCondLst>
                                            <p:cond delay="0"/>
                                          </p:stCondLst>
                                        </p:cTn>
                                        <p:tgtEl>
                                          <p:spTgt spid="265221"/>
                                        </p:tgtEl>
                                        <p:attrNameLst>
                                          <p:attrName>style.visibility</p:attrName>
                                        </p:attrNameLst>
                                      </p:cBhvr>
                                      <p:to>
                                        <p:strVal val="visible"/>
                                      </p:to>
                                    </p:set>
                                    <p:animEffect transition="in" filter="wheel(8)">
                                      <p:cBhvr>
                                        <p:cTn id="22" dur="2000"/>
                                        <p:tgtEl>
                                          <p:spTgt spid="2652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265235"/>
                                        </p:tgtEl>
                                        <p:attrNameLst>
                                          <p:attrName>style.visibility</p:attrName>
                                        </p:attrNameLst>
                                      </p:cBhvr>
                                      <p:to>
                                        <p:strVal val="visible"/>
                                      </p:to>
                                    </p:set>
                                    <p:anim calcmode="lin" valueType="num">
                                      <p:cBhvr additive="base">
                                        <p:cTn id="27" dur="500" fill="hold"/>
                                        <p:tgtEl>
                                          <p:spTgt spid="265235"/>
                                        </p:tgtEl>
                                        <p:attrNameLst>
                                          <p:attrName>ppt_x</p:attrName>
                                        </p:attrNameLst>
                                      </p:cBhvr>
                                      <p:tavLst>
                                        <p:tav tm="0">
                                          <p:val>
                                            <p:strVal val="#ppt_x"/>
                                          </p:val>
                                        </p:tav>
                                        <p:tav tm="100000">
                                          <p:val>
                                            <p:strVal val="#ppt_x"/>
                                          </p:val>
                                        </p:tav>
                                      </p:tavLst>
                                    </p:anim>
                                    <p:anim calcmode="lin" valueType="num">
                                      <p:cBhvr additive="base">
                                        <p:cTn id="28" dur="500" fill="hold"/>
                                        <p:tgtEl>
                                          <p:spTgt spid="265235"/>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200"/>
                                  </p:stCondLst>
                                  <p:childTnLst>
                                    <p:set>
                                      <p:cBhvr>
                                        <p:cTn id="30" dur="1" fill="hold">
                                          <p:stCondLst>
                                            <p:cond delay="0"/>
                                          </p:stCondLst>
                                        </p:cTn>
                                        <p:tgtEl>
                                          <p:spTgt spid="265227"/>
                                        </p:tgtEl>
                                        <p:attrNameLst>
                                          <p:attrName>style.visibility</p:attrName>
                                        </p:attrNameLst>
                                      </p:cBhvr>
                                      <p:to>
                                        <p:strVal val="visible"/>
                                      </p:to>
                                    </p:set>
                                    <p:anim calcmode="lin" valueType="num">
                                      <p:cBhvr additive="base">
                                        <p:cTn id="31" dur="500" fill="hold"/>
                                        <p:tgtEl>
                                          <p:spTgt spid="265227"/>
                                        </p:tgtEl>
                                        <p:attrNameLst>
                                          <p:attrName>ppt_x</p:attrName>
                                        </p:attrNameLst>
                                      </p:cBhvr>
                                      <p:tavLst>
                                        <p:tav tm="0">
                                          <p:val>
                                            <p:strVal val="1+#ppt_w/2"/>
                                          </p:val>
                                        </p:tav>
                                        <p:tav tm="100000">
                                          <p:val>
                                            <p:strVal val="#ppt_x"/>
                                          </p:val>
                                        </p:tav>
                                      </p:tavLst>
                                    </p:anim>
                                    <p:anim calcmode="lin" valueType="num">
                                      <p:cBhvr additive="base">
                                        <p:cTn id="32" dur="500" fill="hold"/>
                                        <p:tgtEl>
                                          <p:spTgt spid="265227"/>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400"/>
                                  </p:stCondLst>
                                  <p:childTnLst>
                                    <p:set>
                                      <p:cBhvr>
                                        <p:cTn id="34" dur="1" fill="hold">
                                          <p:stCondLst>
                                            <p:cond delay="0"/>
                                          </p:stCondLst>
                                        </p:cTn>
                                        <p:tgtEl>
                                          <p:spTgt spid="265229"/>
                                        </p:tgtEl>
                                        <p:attrNameLst>
                                          <p:attrName>style.visibility</p:attrName>
                                        </p:attrNameLst>
                                      </p:cBhvr>
                                      <p:to>
                                        <p:strVal val="visible"/>
                                      </p:to>
                                    </p:set>
                                    <p:anim calcmode="lin" valueType="num">
                                      <p:cBhvr additive="base">
                                        <p:cTn id="35" dur="500" fill="hold"/>
                                        <p:tgtEl>
                                          <p:spTgt spid="265229"/>
                                        </p:tgtEl>
                                        <p:attrNameLst>
                                          <p:attrName>ppt_x</p:attrName>
                                        </p:attrNameLst>
                                      </p:cBhvr>
                                      <p:tavLst>
                                        <p:tav tm="0">
                                          <p:val>
                                            <p:strVal val="1+#ppt_w/2"/>
                                          </p:val>
                                        </p:tav>
                                        <p:tav tm="100000">
                                          <p:val>
                                            <p:strVal val="#ppt_x"/>
                                          </p:val>
                                        </p:tav>
                                      </p:tavLst>
                                    </p:anim>
                                    <p:anim calcmode="lin" valueType="num">
                                      <p:cBhvr additive="base">
                                        <p:cTn id="36" dur="500" fill="hold"/>
                                        <p:tgtEl>
                                          <p:spTgt spid="265229"/>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600"/>
                                  </p:stCondLst>
                                  <p:childTnLst>
                                    <p:set>
                                      <p:cBhvr>
                                        <p:cTn id="38" dur="1" fill="hold">
                                          <p:stCondLst>
                                            <p:cond delay="0"/>
                                          </p:stCondLst>
                                        </p:cTn>
                                        <p:tgtEl>
                                          <p:spTgt spid="265234"/>
                                        </p:tgtEl>
                                        <p:attrNameLst>
                                          <p:attrName>style.visibility</p:attrName>
                                        </p:attrNameLst>
                                      </p:cBhvr>
                                      <p:to>
                                        <p:strVal val="visible"/>
                                      </p:to>
                                    </p:set>
                                    <p:anim calcmode="lin" valueType="num">
                                      <p:cBhvr additive="base">
                                        <p:cTn id="39" dur="500" fill="hold"/>
                                        <p:tgtEl>
                                          <p:spTgt spid="265234"/>
                                        </p:tgtEl>
                                        <p:attrNameLst>
                                          <p:attrName>ppt_x</p:attrName>
                                        </p:attrNameLst>
                                      </p:cBhvr>
                                      <p:tavLst>
                                        <p:tav tm="0">
                                          <p:val>
                                            <p:strVal val="1+#ppt_w/2"/>
                                          </p:val>
                                        </p:tav>
                                        <p:tav tm="100000">
                                          <p:val>
                                            <p:strVal val="#ppt_x"/>
                                          </p:val>
                                        </p:tav>
                                      </p:tavLst>
                                    </p:anim>
                                    <p:anim calcmode="lin" valueType="num">
                                      <p:cBhvr additive="base">
                                        <p:cTn id="40" dur="500" fill="hold"/>
                                        <p:tgtEl>
                                          <p:spTgt spid="265234"/>
                                        </p:tgtEl>
                                        <p:attrNameLst>
                                          <p:attrName>ppt_y</p:attrName>
                                        </p:attrNameLst>
                                      </p:cBhvr>
                                      <p:tavLst>
                                        <p:tav tm="0">
                                          <p:val>
                                            <p:strVal val="0-#ppt_h/2"/>
                                          </p:val>
                                        </p:tav>
                                        <p:tav tm="100000">
                                          <p:val>
                                            <p:strVal val="#ppt_y"/>
                                          </p:val>
                                        </p:tav>
                                      </p:tavLst>
                                    </p:anim>
                                  </p:childTnLst>
                                </p:cTn>
                              </p:par>
                              <p:par>
                                <p:cTn id="41" presetID="2" presetClass="entr" presetSubtype="2" fill="hold" grpId="0" nodeType="withEffect">
                                  <p:stCondLst>
                                    <p:cond delay="800"/>
                                  </p:stCondLst>
                                  <p:childTnLst>
                                    <p:set>
                                      <p:cBhvr>
                                        <p:cTn id="42" dur="1" fill="hold">
                                          <p:stCondLst>
                                            <p:cond delay="0"/>
                                          </p:stCondLst>
                                        </p:cTn>
                                        <p:tgtEl>
                                          <p:spTgt spid="265236"/>
                                        </p:tgtEl>
                                        <p:attrNameLst>
                                          <p:attrName>style.visibility</p:attrName>
                                        </p:attrNameLst>
                                      </p:cBhvr>
                                      <p:to>
                                        <p:strVal val="visible"/>
                                      </p:to>
                                    </p:set>
                                    <p:anim calcmode="lin" valueType="num">
                                      <p:cBhvr additive="base">
                                        <p:cTn id="43" dur="500" fill="hold"/>
                                        <p:tgtEl>
                                          <p:spTgt spid="265236"/>
                                        </p:tgtEl>
                                        <p:attrNameLst>
                                          <p:attrName>ppt_x</p:attrName>
                                        </p:attrNameLst>
                                      </p:cBhvr>
                                      <p:tavLst>
                                        <p:tav tm="0">
                                          <p:val>
                                            <p:strVal val="1+#ppt_w/2"/>
                                          </p:val>
                                        </p:tav>
                                        <p:tav tm="100000">
                                          <p:val>
                                            <p:strVal val="#ppt_x"/>
                                          </p:val>
                                        </p:tav>
                                      </p:tavLst>
                                    </p:anim>
                                    <p:anim calcmode="lin" valueType="num">
                                      <p:cBhvr additive="base">
                                        <p:cTn id="44" dur="500" fill="hold"/>
                                        <p:tgtEl>
                                          <p:spTgt spid="265236"/>
                                        </p:tgtEl>
                                        <p:attrNameLst>
                                          <p:attrName>ppt_y</p:attrName>
                                        </p:attrNameLst>
                                      </p:cBhvr>
                                      <p:tavLst>
                                        <p:tav tm="0">
                                          <p:val>
                                            <p:strVal val="#ppt_y"/>
                                          </p:val>
                                        </p:tav>
                                        <p:tav tm="100000">
                                          <p:val>
                                            <p:strVal val="#ppt_y"/>
                                          </p:val>
                                        </p:tav>
                                      </p:tavLst>
                                    </p:anim>
                                  </p:childTnLst>
                                </p:cTn>
                              </p:par>
                              <p:par>
                                <p:cTn id="45" presetID="2" presetClass="entr" presetSubtype="6" fill="hold" grpId="0" nodeType="withEffect">
                                  <p:stCondLst>
                                    <p:cond delay="1200"/>
                                  </p:stCondLst>
                                  <p:childTnLst>
                                    <p:set>
                                      <p:cBhvr>
                                        <p:cTn id="46" dur="1" fill="hold">
                                          <p:stCondLst>
                                            <p:cond delay="0"/>
                                          </p:stCondLst>
                                        </p:cTn>
                                        <p:tgtEl>
                                          <p:spTgt spid="265224"/>
                                        </p:tgtEl>
                                        <p:attrNameLst>
                                          <p:attrName>style.visibility</p:attrName>
                                        </p:attrNameLst>
                                      </p:cBhvr>
                                      <p:to>
                                        <p:strVal val="visible"/>
                                      </p:to>
                                    </p:set>
                                    <p:anim calcmode="lin" valueType="num">
                                      <p:cBhvr additive="base">
                                        <p:cTn id="47" dur="500" fill="hold"/>
                                        <p:tgtEl>
                                          <p:spTgt spid="265224"/>
                                        </p:tgtEl>
                                        <p:attrNameLst>
                                          <p:attrName>ppt_x</p:attrName>
                                        </p:attrNameLst>
                                      </p:cBhvr>
                                      <p:tavLst>
                                        <p:tav tm="0">
                                          <p:val>
                                            <p:strVal val="1+#ppt_w/2"/>
                                          </p:val>
                                        </p:tav>
                                        <p:tav tm="100000">
                                          <p:val>
                                            <p:strVal val="#ppt_x"/>
                                          </p:val>
                                        </p:tav>
                                      </p:tavLst>
                                    </p:anim>
                                    <p:anim calcmode="lin" valueType="num">
                                      <p:cBhvr additive="base">
                                        <p:cTn id="48" dur="500" fill="hold"/>
                                        <p:tgtEl>
                                          <p:spTgt spid="265224"/>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1400"/>
                                  </p:stCondLst>
                                  <p:childTnLst>
                                    <p:set>
                                      <p:cBhvr>
                                        <p:cTn id="50" dur="1" fill="hold">
                                          <p:stCondLst>
                                            <p:cond delay="0"/>
                                          </p:stCondLst>
                                        </p:cTn>
                                        <p:tgtEl>
                                          <p:spTgt spid="265228"/>
                                        </p:tgtEl>
                                        <p:attrNameLst>
                                          <p:attrName>style.visibility</p:attrName>
                                        </p:attrNameLst>
                                      </p:cBhvr>
                                      <p:to>
                                        <p:strVal val="visible"/>
                                      </p:to>
                                    </p:set>
                                    <p:anim calcmode="lin" valueType="num">
                                      <p:cBhvr additive="base">
                                        <p:cTn id="51" dur="500" fill="hold"/>
                                        <p:tgtEl>
                                          <p:spTgt spid="265228"/>
                                        </p:tgtEl>
                                        <p:attrNameLst>
                                          <p:attrName>ppt_x</p:attrName>
                                        </p:attrNameLst>
                                      </p:cBhvr>
                                      <p:tavLst>
                                        <p:tav tm="0">
                                          <p:val>
                                            <p:strVal val="1+#ppt_w/2"/>
                                          </p:val>
                                        </p:tav>
                                        <p:tav tm="100000">
                                          <p:val>
                                            <p:strVal val="#ppt_x"/>
                                          </p:val>
                                        </p:tav>
                                      </p:tavLst>
                                    </p:anim>
                                    <p:anim calcmode="lin" valueType="num">
                                      <p:cBhvr additive="base">
                                        <p:cTn id="52" dur="500" fill="hold"/>
                                        <p:tgtEl>
                                          <p:spTgt spid="26522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600"/>
                                  </p:stCondLst>
                                  <p:childTnLst>
                                    <p:set>
                                      <p:cBhvr>
                                        <p:cTn id="54" dur="1" fill="hold">
                                          <p:stCondLst>
                                            <p:cond delay="0"/>
                                          </p:stCondLst>
                                        </p:cTn>
                                        <p:tgtEl>
                                          <p:spTgt spid="265231"/>
                                        </p:tgtEl>
                                        <p:attrNameLst>
                                          <p:attrName>style.visibility</p:attrName>
                                        </p:attrNameLst>
                                      </p:cBhvr>
                                      <p:to>
                                        <p:strVal val="visible"/>
                                      </p:to>
                                    </p:set>
                                    <p:anim calcmode="lin" valueType="num">
                                      <p:cBhvr additive="base">
                                        <p:cTn id="55" dur="500" fill="hold"/>
                                        <p:tgtEl>
                                          <p:spTgt spid="265231"/>
                                        </p:tgtEl>
                                        <p:attrNameLst>
                                          <p:attrName>ppt_x</p:attrName>
                                        </p:attrNameLst>
                                      </p:cBhvr>
                                      <p:tavLst>
                                        <p:tav tm="0">
                                          <p:val>
                                            <p:strVal val="#ppt_x"/>
                                          </p:val>
                                        </p:tav>
                                        <p:tav tm="100000">
                                          <p:val>
                                            <p:strVal val="#ppt_x"/>
                                          </p:val>
                                        </p:tav>
                                      </p:tavLst>
                                    </p:anim>
                                    <p:anim calcmode="lin" valueType="num">
                                      <p:cBhvr additive="base">
                                        <p:cTn id="56" dur="500" fill="hold"/>
                                        <p:tgtEl>
                                          <p:spTgt spid="265231"/>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1800"/>
                                  </p:stCondLst>
                                  <p:childTnLst>
                                    <p:set>
                                      <p:cBhvr>
                                        <p:cTn id="58" dur="1" fill="hold">
                                          <p:stCondLst>
                                            <p:cond delay="0"/>
                                          </p:stCondLst>
                                        </p:cTn>
                                        <p:tgtEl>
                                          <p:spTgt spid="265226"/>
                                        </p:tgtEl>
                                        <p:attrNameLst>
                                          <p:attrName>style.visibility</p:attrName>
                                        </p:attrNameLst>
                                      </p:cBhvr>
                                      <p:to>
                                        <p:strVal val="visible"/>
                                      </p:to>
                                    </p:set>
                                    <p:anim calcmode="lin" valueType="num">
                                      <p:cBhvr additive="base">
                                        <p:cTn id="59" dur="500" fill="hold"/>
                                        <p:tgtEl>
                                          <p:spTgt spid="265226"/>
                                        </p:tgtEl>
                                        <p:attrNameLst>
                                          <p:attrName>ppt_x</p:attrName>
                                        </p:attrNameLst>
                                      </p:cBhvr>
                                      <p:tavLst>
                                        <p:tav tm="0">
                                          <p:val>
                                            <p:strVal val="0-#ppt_w/2"/>
                                          </p:val>
                                        </p:tav>
                                        <p:tav tm="100000">
                                          <p:val>
                                            <p:strVal val="#ppt_x"/>
                                          </p:val>
                                        </p:tav>
                                      </p:tavLst>
                                    </p:anim>
                                    <p:anim calcmode="lin" valueType="num">
                                      <p:cBhvr additive="base">
                                        <p:cTn id="60" dur="500" fill="hold"/>
                                        <p:tgtEl>
                                          <p:spTgt spid="265226"/>
                                        </p:tgtEl>
                                        <p:attrNameLst>
                                          <p:attrName>ppt_y</p:attrName>
                                        </p:attrNameLst>
                                      </p:cBhvr>
                                      <p:tavLst>
                                        <p:tav tm="0">
                                          <p:val>
                                            <p:strVal val="1+#ppt_h/2"/>
                                          </p:val>
                                        </p:tav>
                                        <p:tav tm="100000">
                                          <p:val>
                                            <p:strVal val="#ppt_y"/>
                                          </p:val>
                                        </p:tav>
                                      </p:tavLst>
                                    </p:anim>
                                  </p:childTnLst>
                                </p:cTn>
                              </p:par>
                              <p:par>
                                <p:cTn id="61" presetID="2" presetClass="entr" presetSubtype="12" fill="hold" grpId="0" nodeType="withEffect">
                                  <p:stCondLst>
                                    <p:cond delay="2000"/>
                                  </p:stCondLst>
                                  <p:childTnLst>
                                    <p:set>
                                      <p:cBhvr>
                                        <p:cTn id="62" dur="1" fill="hold">
                                          <p:stCondLst>
                                            <p:cond delay="0"/>
                                          </p:stCondLst>
                                        </p:cTn>
                                        <p:tgtEl>
                                          <p:spTgt spid="265225"/>
                                        </p:tgtEl>
                                        <p:attrNameLst>
                                          <p:attrName>style.visibility</p:attrName>
                                        </p:attrNameLst>
                                      </p:cBhvr>
                                      <p:to>
                                        <p:strVal val="visible"/>
                                      </p:to>
                                    </p:set>
                                    <p:anim calcmode="lin" valueType="num">
                                      <p:cBhvr additive="base">
                                        <p:cTn id="63" dur="500" fill="hold"/>
                                        <p:tgtEl>
                                          <p:spTgt spid="265225"/>
                                        </p:tgtEl>
                                        <p:attrNameLst>
                                          <p:attrName>ppt_x</p:attrName>
                                        </p:attrNameLst>
                                      </p:cBhvr>
                                      <p:tavLst>
                                        <p:tav tm="0">
                                          <p:val>
                                            <p:strVal val="0-#ppt_w/2"/>
                                          </p:val>
                                        </p:tav>
                                        <p:tav tm="100000">
                                          <p:val>
                                            <p:strVal val="#ppt_x"/>
                                          </p:val>
                                        </p:tav>
                                      </p:tavLst>
                                    </p:anim>
                                    <p:anim calcmode="lin" valueType="num">
                                      <p:cBhvr additive="base">
                                        <p:cTn id="64" dur="500" fill="hold"/>
                                        <p:tgtEl>
                                          <p:spTgt spid="265225"/>
                                        </p:tgtEl>
                                        <p:attrNameLst>
                                          <p:attrName>ppt_y</p:attrName>
                                        </p:attrNameLst>
                                      </p:cBhvr>
                                      <p:tavLst>
                                        <p:tav tm="0">
                                          <p:val>
                                            <p:strVal val="1+#ppt_h/2"/>
                                          </p:val>
                                        </p:tav>
                                        <p:tav tm="100000">
                                          <p:val>
                                            <p:strVal val="#ppt_y"/>
                                          </p:val>
                                        </p:tav>
                                      </p:tavLst>
                                    </p:anim>
                                  </p:childTnLst>
                                </p:cTn>
                              </p:par>
                              <p:par>
                                <p:cTn id="65" presetID="2" presetClass="entr" presetSubtype="12" fill="hold" grpId="0" nodeType="withEffect">
                                  <p:stCondLst>
                                    <p:cond delay="2200"/>
                                  </p:stCondLst>
                                  <p:childTnLst>
                                    <p:set>
                                      <p:cBhvr>
                                        <p:cTn id="66" dur="1" fill="hold">
                                          <p:stCondLst>
                                            <p:cond delay="0"/>
                                          </p:stCondLst>
                                        </p:cTn>
                                        <p:tgtEl>
                                          <p:spTgt spid="265237"/>
                                        </p:tgtEl>
                                        <p:attrNameLst>
                                          <p:attrName>style.visibility</p:attrName>
                                        </p:attrNameLst>
                                      </p:cBhvr>
                                      <p:to>
                                        <p:strVal val="visible"/>
                                      </p:to>
                                    </p:set>
                                    <p:anim calcmode="lin" valueType="num">
                                      <p:cBhvr additive="base">
                                        <p:cTn id="67" dur="500" fill="hold"/>
                                        <p:tgtEl>
                                          <p:spTgt spid="265237"/>
                                        </p:tgtEl>
                                        <p:attrNameLst>
                                          <p:attrName>ppt_x</p:attrName>
                                        </p:attrNameLst>
                                      </p:cBhvr>
                                      <p:tavLst>
                                        <p:tav tm="0">
                                          <p:val>
                                            <p:strVal val="0-#ppt_w/2"/>
                                          </p:val>
                                        </p:tav>
                                        <p:tav tm="100000">
                                          <p:val>
                                            <p:strVal val="#ppt_x"/>
                                          </p:val>
                                        </p:tav>
                                      </p:tavLst>
                                    </p:anim>
                                    <p:anim calcmode="lin" valueType="num">
                                      <p:cBhvr additive="base">
                                        <p:cTn id="68" dur="500" fill="hold"/>
                                        <p:tgtEl>
                                          <p:spTgt spid="265237"/>
                                        </p:tgtEl>
                                        <p:attrNameLst>
                                          <p:attrName>ppt_y</p:attrName>
                                        </p:attrNameLst>
                                      </p:cBhvr>
                                      <p:tavLst>
                                        <p:tav tm="0">
                                          <p:val>
                                            <p:strVal val="1+#ppt_h/2"/>
                                          </p:val>
                                        </p:tav>
                                        <p:tav tm="100000">
                                          <p:val>
                                            <p:strVal val="#ppt_y"/>
                                          </p:val>
                                        </p:tav>
                                      </p:tavLst>
                                    </p:anim>
                                  </p:childTnLst>
                                </p:cTn>
                              </p:par>
                              <p:par>
                                <p:cTn id="69" presetID="2" presetClass="entr" presetSubtype="8" fill="hold" grpId="0" nodeType="withEffect">
                                  <p:stCondLst>
                                    <p:cond delay="2400"/>
                                  </p:stCondLst>
                                  <p:childTnLst>
                                    <p:set>
                                      <p:cBhvr>
                                        <p:cTn id="70" dur="1" fill="hold">
                                          <p:stCondLst>
                                            <p:cond delay="0"/>
                                          </p:stCondLst>
                                        </p:cTn>
                                        <p:tgtEl>
                                          <p:spTgt spid="265232"/>
                                        </p:tgtEl>
                                        <p:attrNameLst>
                                          <p:attrName>style.visibility</p:attrName>
                                        </p:attrNameLst>
                                      </p:cBhvr>
                                      <p:to>
                                        <p:strVal val="visible"/>
                                      </p:to>
                                    </p:set>
                                    <p:anim calcmode="lin" valueType="num">
                                      <p:cBhvr additive="base">
                                        <p:cTn id="71" dur="500" fill="hold"/>
                                        <p:tgtEl>
                                          <p:spTgt spid="265232"/>
                                        </p:tgtEl>
                                        <p:attrNameLst>
                                          <p:attrName>ppt_x</p:attrName>
                                        </p:attrNameLst>
                                      </p:cBhvr>
                                      <p:tavLst>
                                        <p:tav tm="0">
                                          <p:val>
                                            <p:strVal val="0-#ppt_w/2"/>
                                          </p:val>
                                        </p:tav>
                                        <p:tav tm="100000">
                                          <p:val>
                                            <p:strVal val="#ppt_x"/>
                                          </p:val>
                                        </p:tav>
                                      </p:tavLst>
                                    </p:anim>
                                    <p:anim calcmode="lin" valueType="num">
                                      <p:cBhvr additive="base">
                                        <p:cTn id="72" dur="500" fill="hold"/>
                                        <p:tgtEl>
                                          <p:spTgt spid="265232"/>
                                        </p:tgtEl>
                                        <p:attrNameLst>
                                          <p:attrName>ppt_y</p:attrName>
                                        </p:attrNameLst>
                                      </p:cBhvr>
                                      <p:tavLst>
                                        <p:tav tm="0">
                                          <p:val>
                                            <p:strVal val="#ppt_y"/>
                                          </p:val>
                                        </p:tav>
                                        <p:tav tm="100000">
                                          <p:val>
                                            <p:strVal val="#ppt_y"/>
                                          </p:val>
                                        </p:tav>
                                      </p:tavLst>
                                    </p:anim>
                                  </p:childTnLst>
                                </p:cTn>
                              </p:par>
                              <p:par>
                                <p:cTn id="73" presetID="2" presetClass="entr" presetSubtype="9" fill="hold" grpId="0" nodeType="withEffect">
                                  <p:stCondLst>
                                    <p:cond delay="2600"/>
                                  </p:stCondLst>
                                  <p:childTnLst>
                                    <p:set>
                                      <p:cBhvr>
                                        <p:cTn id="74" dur="1" fill="hold">
                                          <p:stCondLst>
                                            <p:cond delay="0"/>
                                          </p:stCondLst>
                                        </p:cTn>
                                        <p:tgtEl>
                                          <p:spTgt spid="265222"/>
                                        </p:tgtEl>
                                        <p:attrNameLst>
                                          <p:attrName>style.visibility</p:attrName>
                                        </p:attrNameLst>
                                      </p:cBhvr>
                                      <p:to>
                                        <p:strVal val="visible"/>
                                      </p:to>
                                    </p:set>
                                    <p:anim calcmode="lin" valueType="num">
                                      <p:cBhvr additive="base">
                                        <p:cTn id="75" dur="500" fill="hold"/>
                                        <p:tgtEl>
                                          <p:spTgt spid="265222"/>
                                        </p:tgtEl>
                                        <p:attrNameLst>
                                          <p:attrName>ppt_x</p:attrName>
                                        </p:attrNameLst>
                                      </p:cBhvr>
                                      <p:tavLst>
                                        <p:tav tm="0">
                                          <p:val>
                                            <p:strVal val="0-#ppt_w/2"/>
                                          </p:val>
                                        </p:tav>
                                        <p:tav tm="100000">
                                          <p:val>
                                            <p:strVal val="#ppt_x"/>
                                          </p:val>
                                        </p:tav>
                                      </p:tavLst>
                                    </p:anim>
                                    <p:anim calcmode="lin" valueType="num">
                                      <p:cBhvr additive="base">
                                        <p:cTn id="76" dur="500" fill="hold"/>
                                        <p:tgtEl>
                                          <p:spTgt spid="265222"/>
                                        </p:tgtEl>
                                        <p:attrNameLst>
                                          <p:attrName>ppt_y</p:attrName>
                                        </p:attrNameLst>
                                      </p:cBhvr>
                                      <p:tavLst>
                                        <p:tav tm="0">
                                          <p:val>
                                            <p:strVal val="0-#ppt_h/2"/>
                                          </p:val>
                                        </p:tav>
                                        <p:tav tm="100000">
                                          <p:val>
                                            <p:strVal val="#ppt_y"/>
                                          </p:val>
                                        </p:tav>
                                      </p:tavLst>
                                    </p:anim>
                                  </p:childTnLst>
                                </p:cTn>
                              </p:par>
                              <p:par>
                                <p:cTn id="77" presetID="2" presetClass="entr" presetSubtype="9" fill="hold" grpId="0" nodeType="withEffect">
                                  <p:stCondLst>
                                    <p:cond delay="2800"/>
                                  </p:stCondLst>
                                  <p:childTnLst>
                                    <p:set>
                                      <p:cBhvr>
                                        <p:cTn id="78" dur="1" fill="hold">
                                          <p:stCondLst>
                                            <p:cond delay="0"/>
                                          </p:stCondLst>
                                        </p:cTn>
                                        <p:tgtEl>
                                          <p:spTgt spid="265233"/>
                                        </p:tgtEl>
                                        <p:attrNameLst>
                                          <p:attrName>style.visibility</p:attrName>
                                        </p:attrNameLst>
                                      </p:cBhvr>
                                      <p:to>
                                        <p:strVal val="visible"/>
                                      </p:to>
                                    </p:set>
                                    <p:anim calcmode="lin" valueType="num">
                                      <p:cBhvr additive="base">
                                        <p:cTn id="79" dur="500" fill="hold"/>
                                        <p:tgtEl>
                                          <p:spTgt spid="265233"/>
                                        </p:tgtEl>
                                        <p:attrNameLst>
                                          <p:attrName>ppt_x</p:attrName>
                                        </p:attrNameLst>
                                      </p:cBhvr>
                                      <p:tavLst>
                                        <p:tav tm="0">
                                          <p:val>
                                            <p:strVal val="0-#ppt_w/2"/>
                                          </p:val>
                                        </p:tav>
                                        <p:tav tm="100000">
                                          <p:val>
                                            <p:strVal val="#ppt_x"/>
                                          </p:val>
                                        </p:tav>
                                      </p:tavLst>
                                    </p:anim>
                                    <p:anim calcmode="lin" valueType="num">
                                      <p:cBhvr additive="base">
                                        <p:cTn id="80" dur="500" fill="hold"/>
                                        <p:tgtEl>
                                          <p:spTgt spid="265233"/>
                                        </p:tgtEl>
                                        <p:attrNameLst>
                                          <p:attrName>ppt_y</p:attrName>
                                        </p:attrNameLst>
                                      </p:cBhvr>
                                      <p:tavLst>
                                        <p:tav tm="0">
                                          <p:val>
                                            <p:strVal val="0-#ppt_h/2"/>
                                          </p:val>
                                        </p:tav>
                                        <p:tav tm="100000">
                                          <p:val>
                                            <p:strVal val="#ppt_y"/>
                                          </p:val>
                                        </p:tav>
                                      </p:tavLst>
                                    </p:anim>
                                  </p:childTnLst>
                                </p:cTn>
                              </p:par>
                              <p:par>
                                <p:cTn id="81" presetID="2" presetClass="entr" presetSubtype="9" fill="hold" grpId="0" nodeType="withEffect">
                                  <p:stCondLst>
                                    <p:cond delay="3000"/>
                                  </p:stCondLst>
                                  <p:childTnLst>
                                    <p:set>
                                      <p:cBhvr>
                                        <p:cTn id="82" dur="1" fill="hold">
                                          <p:stCondLst>
                                            <p:cond delay="0"/>
                                          </p:stCondLst>
                                        </p:cTn>
                                        <p:tgtEl>
                                          <p:spTgt spid="265230"/>
                                        </p:tgtEl>
                                        <p:attrNameLst>
                                          <p:attrName>style.visibility</p:attrName>
                                        </p:attrNameLst>
                                      </p:cBhvr>
                                      <p:to>
                                        <p:strVal val="visible"/>
                                      </p:to>
                                    </p:set>
                                    <p:anim calcmode="lin" valueType="num">
                                      <p:cBhvr additive="base">
                                        <p:cTn id="83" dur="500" fill="hold"/>
                                        <p:tgtEl>
                                          <p:spTgt spid="265230"/>
                                        </p:tgtEl>
                                        <p:attrNameLst>
                                          <p:attrName>ppt_x</p:attrName>
                                        </p:attrNameLst>
                                      </p:cBhvr>
                                      <p:tavLst>
                                        <p:tav tm="0">
                                          <p:val>
                                            <p:strVal val="0-#ppt_w/2"/>
                                          </p:val>
                                        </p:tav>
                                        <p:tav tm="100000">
                                          <p:val>
                                            <p:strVal val="#ppt_x"/>
                                          </p:val>
                                        </p:tav>
                                      </p:tavLst>
                                    </p:anim>
                                    <p:anim calcmode="lin" valueType="num">
                                      <p:cBhvr additive="base">
                                        <p:cTn id="84" dur="500" fill="hold"/>
                                        <p:tgtEl>
                                          <p:spTgt spid="2652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2" grpId="0"/>
      <p:bldP spid="265223" grpId="0"/>
      <p:bldP spid="265224" grpId="0"/>
      <p:bldP spid="265225" grpId="0"/>
      <p:bldP spid="265226" grpId="0"/>
      <p:bldP spid="265227" grpId="0"/>
      <p:bldP spid="265228" grpId="0"/>
      <p:bldP spid="265229" grpId="0"/>
      <p:bldP spid="265230" grpId="0"/>
      <p:bldP spid="265231" grpId="0"/>
      <p:bldP spid="265232" grpId="0"/>
      <p:bldP spid="265233" grpId="0"/>
      <p:bldP spid="265234" grpId="0"/>
      <p:bldP spid="265235" grpId="0"/>
      <p:bldP spid="265236" grpId="0"/>
      <p:bldP spid="265237" grpId="0"/>
      <p:bldP spid="2652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F4B9A74D-5783-438D-8329-DC8E04852156}" type="slidenum">
              <a:rPr lang="en-US" sz="1400"/>
              <a:pPr algn="r"/>
              <a:t>6</a:t>
            </a:fld>
            <a:endParaRPr lang="en-US" sz="1400"/>
          </a:p>
        </p:txBody>
      </p:sp>
      <p:sp>
        <p:nvSpPr>
          <p:cNvPr id="26626"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D41045A1-B22B-4BA0-A063-B9F71902AFCD}" type="slidenum">
              <a:rPr lang="en-US" sz="1400"/>
              <a:pPr algn="r"/>
              <a:t>6</a:t>
            </a:fld>
            <a:endParaRPr lang="en-US" sz="1400"/>
          </a:p>
        </p:txBody>
      </p:sp>
      <p:pic>
        <p:nvPicPr>
          <p:cNvPr id="310274" name="Picture 2" descr="j0185604"/>
          <p:cNvPicPr>
            <a:picLocks noChangeAspect="1" noChangeArrowheads="1"/>
          </p:cNvPicPr>
          <p:nvPr/>
        </p:nvPicPr>
        <p:blipFill>
          <a:blip r:embed="rId3" cstate="print">
            <a:extLst/>
          </a:blip>
          <a:srcRect/>
          <a:stretch>
            <a:fillRect/>
          </a:stretch>
        </p:blipFill>
        <p:spPr bwMode="auto">
          <a:xfrm>
            <a:off x="581025" y="1295400"/>
            <a:ext cx="1446213" cy="142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10275" name="Picture 3" descr="MCj03391220000[1]"/>
          <p:cNvPicPr>
            <a:picLocks noChangeAspect="1" noChangeArrowheads="1"/>
          </p:cNvPicPr>
          <p:nvPr/>
        </p:nvPicPr>
        <p:blipFill>
          <a:blip r:embed="rId4" cstate="print">
            <a:extLst/>
          </a:blip>
          <a:srcRect/>
          <a:stretch>
            <a:fillRect/>
          </a:stretch>
        </p:blipFill>
        <p:spPr bwMode="auto">
          <a:xfrm>
            <a:off x="581025" y="3081338"/>
            <a:ext cx="1446213" cy="1419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10276" name="Text Box 4"/>
          <p:cNvSpPr txBox="1">
            <a:spLocks noChangeArrowheads="1"/>
          </p:cNvSpPr>
          <p:nvPr/>
        </p:nvSpPr>
        <p:spPr bwMode="auto">
          <a:xfrm>
            <a:off x="2133600" y="1509713"/>
            <a:ext cx="2365375" cy="603250"/>
          </a:xfrm>
          <a:prstGeom prst="rect">
            <a:avLst/>
          </a:prstGeom>
          <a:noFill/>
          <a:ln w="9525">
            <a:noFill/>
            <a:miter lim="800000"/>
            <a:headEnd/>
            <a:tailEnd/>
          </a:ln>
        </p:spPr>
        <p:txBody>
          <a:bodyPr lIns="86454" tIns="43227" rIns="86454" bIns="43227">
            <a:spAutoFit/>
          </a:bodyPr>
          <a:lstStyle/>
          <a:p>
            <a:pPr marL="323850" indent="-323850">
              <a:spcBef>
                <a:spcPct val="50000"/>
              </a:spcBef>
            </a:pPr>
            <a:r>
              <a:rPr lang="en-US" sz="3400" b="1"/>
              <a:t>At Home</a:t>
            </a:r>
            <a:r>
              <a:rPr lang="en-US" sz="3400">
                <a:solidFill>
                  <a:srgbClr val="CCECFF"/>
                </a:solidFill>
              </a:rPr>
              <a:t> </a:t>
            </a:r>
          </a:p>
        </p:txBody>
      </p:sp>
      <p:sp>
        <p:nvSpPr>
          <p:cNvPr id="310277" name="Text Box 5"/>
          <p:cNvSpPr txBox="1">
            <a:spLocks noChangeArrowheads="1"/>
          </p:cNvSpPr>
          <p:nvPr/>
        </p:nvSpPr>
        <p:spPr bwMode="auto">
          <a:xfrm>
            <a:off x="2176463" y="3333750"/>
            <a:ext cx="2366962" cy="601663"/>
          </a:xfrm>
          <a:prstGeom prst="rect">
            <a:avLst/>
          </a:prstGeom>
          <a:noFill/>
          <a:ln w="9525">
            <a:noFill/>
            <a:miter lim="800000"/>
            <a:headEnd/>
            <a:tailEnd/>
          </a:ln>
        </p:spPr>
        <p:txBody>
          <a:bodyPr lIns="86454" tIns="43227" rIns="86454" bIns="43227">
            <a:spAutoFit/>
          </a:bodyPr>
          <a:lstStyle/>
          <a:p>
            <a:pPr marL="323850" indent="-323850">
              <a:spcBef>
                <a:spcPct val="50000"/>
              </a:spcBef>
            </a:pPr>
            <a:r>
              <a:rPr lang="en-US" sz="3400" b="1"/>
              <a:t>In School</a:t>
            </a:r>
          </a:p>
        </p:txBody>
      </p:sp>
      <p:sp>
        <p:nvSpPr>
          <p:cNvPr id="310278" name="Text Box 6"/>
          <p:cNvSpPr txBox="1">
            <a:spLocks noChangeArrowheads="1"/>
          </p:cNvSpPr>
          <p:nvPr/>
        </p:nvSpPr>
        <p:spPr bwMode="auto">
          <a:xfrm>
            <a:off x="2184400" y="5072063"/>
            <a:ext cx="4673600" cy="611187"/>
          </a:xfrm>
          <a:prstGeom prst="rect">
            <a:avLst/>
          </a:prstGeom>
          <a:noFill/>
          <a:ln w="9525">
            <a:noFill/>
            <a:miter lim="800000"/>
            <a:headEnd/>
            <a:tailEnd/>
          </a:ln>
        </p:spPr>
        <p:txBody>
          <a:bodyPr lIns="86454" tIns="43227" rIns="86454" bIns="43227">
            <a:spAutoFit/>
          </a:bodyPr>
          <a:lstStyle/>
          <a:p>
            <a:pPr>
              <a:spcBef>
                <a:spcPct val="50000"/>
              </a:spcBef>
            </a:pPr>
            <a:r>
              <a:rPr lang="en-US" sz="3400" b="1"/>
              <a:t>In the Community</a:t>
            </a:r>
          </a:p>
        </p:txBody>
      </p:sp>
      <p:sp>
        <p:nvSpPr>
          <p:cNvPr id="310279" name="Text Box 7"/>
          <p:cNvSpPr txBox="1">
            <a:spLocks noChangeArrowheads="1"/>
          </p:cNvSpPr>
          <p:nvPr/>
        </p:nvSpPr>
        <p:spPr bwMode="auto">
          <a:xfrm>
            <a:off x="2105025" y="2081213"/>
            <a:ext cx="6886575" cy="661987"/>
          </a:xfrm>
          <a:prstGeom prst="rect">
            <a:avLst/>
          </a:prstGeom>
          <a:noFill/>
          <a:ln w="9525">
            <a:noFill/>
            <a:miter lim="800000"/>
            <a:headEnd/>
            <a:tailEnd/>
          </a:ln>
        </p:spPr>
        <p:txBody>
          <a:bodyPr lIns="86454" tIns="43227" rIns="86454" bIns="43227"/>
          <a:lstStyle/>
          <a:p>
            <a:pPr>
              <a:spcBef>
                <a:spcPct val="50000"/>
              </a:spcBef>
            </a:pPr>
            <a:r>
              <a:rPr lang="en-US" sz="1900"/>
              <a:t>(with their families and not in out-of-home treatment settings)</a:t>
            </a:r>
          </a:p>
        </p:txBody>
      </p:sp>
      <p:sp>
        <p:nvSpPr>
          <p:cNvPr id="310280" name="Text Box 8"/>
          <p:cNvSpPr txBox="1">
            <a:spLocks noChangeArrowheads="1"/>
          </p:cNvSpPr>
          <p:nvPr/>
        </p:nvSpPr>
        <p:spPr bwMode="auto">
          <a:xfrm>
            <a:off x="2176463" y="3886200"/>
            <a:ext cx="6096000" cy="406400"/>
          </a:xfrm>
          <a:prstGeom prst="rect">
            <a:avLst/>
          </a:prstGeom>
          <a:noFill/>
          <a:ln w="9525">
            <a:noFill/>
            <a:miter lim="800000"/>
            <a:headEnd/>
            <a:tailEnd/>
          </a:ln>
        </p:spPr>
        <p:txBody>
          <a:bodyPr lIns="86454" tIns="43227" rIns="86454" bIns="43227"/>
          <a:lstStyle/>
          <a:p>
            <a:pPr>
              <a:spcBef>
                <a:spcPct val="50000"/>
              </a:spcBef>
            </a:pPr>
            <a:r>
              <a:rPr lang="en-US" sz="1900"/>
              <a:t>(in their regular school in their school district)</a:t>
            </a:r>
          </a:p>
        </p:txBody>
      </p:sp>
      <p:sp>
        <p:nvSpPr>
          <p:cNvPr id="310281" name="Text Box 9"/>
          <p:cNvSpPr txBox="1">
            <a:spLocks noChangeArrowheads="1"/>
          </p:cNvSpPr>
          <p:nvPr/>
        </p:nvSpPr>
        <p:spPr bwMode="auto">
          <a:xfrm>
            <a:off x="2184400" y="5572125"/>
            <a:ext cx="6610350" cy="571500"/>
          </a:xfrm>
          <a:prstGeom prst="rect">
            <a:avLst/>
          </a:prstGeom>
          <a:noFill/>
          <a:ln w="9525">
            <a:noFill/>
            <a:miter lim="800000"/>
            <a:headEnd/>
            <a:tailEnd/>
          </a:ln>
        </p:spPr>
        <p:txBody>
          <a:bodyPr lIns="86454" tIns="43227" rIns="86454" bIns="43227"/>
          <a:lstStyle/>
          <a:p>
            <a:pPr>
              <a:spcBef>
                <a:spcPct val="50000"/>
              </a:spcBef>
            </a:pPr>
            <a:r>
              <a:rPr lang="en-US" sz="1900"/>
              <a:t>(and not involved with the Juvenile Justice System or at risk of detention or incarceration)</a:t>
            </a:r>
          </a:p>
        </p:txBody>
      </p:sp>
      <p:grpSp>
        <p:nvGrpSpPr>
          <p:cNvPr id="2" name="Group 10"/>
          <p:cNvGrpSpPr>
            <a:grpSpLocks/>
          </p:cNvGrpSpPr>
          <p:nvPr/>
        </p:nvGrpSpPr>
        <p:grpSpPr bwMode="auto">
          <a:xfrm>
            <a:off x="581025" y="4929188"/>
            <a:ext cx="1450975" cy="1428750"/>
            <a:chOff x="624" y="3016"/>
            <a:chExt cx="728" cy="729"/>
          </a:xfrm>
        </p:grpSpPr>
        <p:pic>
          <p:nvPicPr>
            <p:cNvPr id="9234" name="Picture 11" descr="MCj03392580000[1]"/>
            <p:cNvPicPr>
              <a:picLocks noChangeAspect="1" noChangeArrowheads="1"/>
            </p:cNvPicPr>
            <p:nvPr/>
          </p:nvPicPr>
          <p:blipFill>
            <a:blip r:embed="rId5" cstate="print">
              <a:extLst/>
            </a:blip>
            <a:srcRect/>
            <a:stretch>
              <a:fillRect/>
            </a:stretch>
          </p:blipFill>
          <p:spPr bwMode="auto">
            <a:xfrm>
              <a:off x="624" y="3016"/>
              <a:ext cx="726" cy="7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26642" name="Group 12"/>
            <p:cNvGrpSpPr>
              <a:grpSpLocks/>
            </p:cNvGrpSpPr>
            <p:nvPr/>
          </p:nvGrpSpPr>
          <p:grpSpPr bwMode="auto">
            <a:xfrm flipH="1">
              <a:off x="626" y="3017"/>
              <a:ext cx="726" cy="726"/>
              <a:chOff x="624" y="2763"/>
              <a:chExt cx="726" cy="726"/>
            </a:xfrm>
          </p:grpSpPr>
          <p:sp>
            <p:nvSpPr>
              <p:cNvPr id="26643" name="Oval 13"/>
              <p:cNvSpPr>
                <a:spLocks noChangeAspect="1" noChangeArrowheads="1"/>
              </p:cNvSpPr>
              <p:nvPr/>
            </p:nvSpPr>
            <p:spPr bwMode="auto">
              <a:xfrm>
                <a:off x="624" y="2763"/>
                <a:ext cx="726" cy="726"/>
              </a:xfrm>
              <a:prstGeom prst="ellipse">
                <a:avLst/>
              </a:prstGeom>
              <a:noFill/>
              <a:ln w="114300" algn="ctr">
                <a:solidFill>
                  <a:srgbClr val="FF0000"/>
                </a:solidFill>
                <a:round/>
                <a:headEnd/>
                <a:tailEnd/>
              </a:ln>
            </p:spPr>
            <p:txBody>
              <a:bodyPr wrap="none" anchor="ctr"/>
              <a:lstStyle/>
              <a:p>
                <a:endParaRPr lang="en-US"/>
              </a:p>
            </p:txBody>
          </p:sp>
          <p:sp>
            <p:nvSpPr>
              <p:cNvPr id="26644" name="Line 14"/>
              <p:cNvSpPr>
                <a:spLocks noChangeShapeType="1"/>
              </p:cNvSpPr>
              <p:nvPr/>
            </p:nvSpPr>
            <p:spPr bwMode="auto">
              <a:xfrm flipV="1">
                <a:off x="720" y="2880"/>
                <a:ext cx="528" cy="528"/>
              </a:xfrm>
              <a:prstGeom prst="line">
                <a:avLst/>
              </a:prstGeom>
              <a:noFill/>
              <a:ln w="114300">
                <a:solidFill>
                  <a:srgbClr val="FF0000"/>
                </a:solidFill>
                <a:round/>
                <a:headEnd/>
                <a:tailEnd/>
              </a:ln>
            </p:spPr>
            <p:txBody>
              <a:bodyPr/>
              <a:lstStyle/>
              <a:p>
                <a:endParaRPr lang="en-US"/>
              </a:p>
            </p:txBody>
          </p:sp>
        </p:grpSp>
      </p:grpSp>
      <p:grpSp>
        <p:nvGrpSpPr>
          <p:cNvPr id="5" name="Group 15"/>
          <p:cNvGrpSpPr>
            <a:grpSpLocks/>
          </p:cNvGrpSpPr>
          <p:nvPr/>
        </p:nvGrpSpPr>
        <p:grpSpPr bwMode="auto">
          <a:xfrm>
            <a:off x="217488" y="71438"/>
            <a:ext cx="8709025" cy="571500"/>
            <a:chOff x="144" y="89"/>
            <a:chExt cx="5760" cy="384"/>
          </a:xfrm>
        </p:grpSpPr>
        <p:sp>
          <p:nvSpPr>
            <p:cNvPr id="26639" name="Rectangle 16"/>
            <p:cNvSpPr>
              <a:spLocks noChangeArrowheads="1"/>
            </p:cNvSpPr>
            <p:nvPr/>
          </p:nvSpPr>
          <p:spPr bwMode="auto">
            <a:xfrm>
              <a:off x="387" y="89"/>
              <a:ext cx="5517" cy="384"/>
            </a:xfrm>
            <a:prstGeom prst="rect">
              <a:avLst/>
            </a:prstGeom>
            <a:noFill/>
            <a:ln w="9525">
              <a:noFill/>
              <a:miter lim="800000"/>
              <a:headEnd/>
              <a:tailEnd/>
            </a:ln>
          </p:spPr>
          <p:txBody>
            <a:bodyPr lIns="86454" tIns="86454" rIns="86454" bIns="86454" anchor="ctr"/>
            <a:lstStyle/>
            <a:p>
              <a:r>
                <a:rPr lang="en-US" sz="3000" b="1">
                  <a:solidFill>
                    <a:srgbClr val="990000"/>
                  </a:solidFill>
                </a:rPr>
                <a:t>Children’s System of Care Objectives</a:t>
              </a:r>
            </a:p>
          </p:txBody>
        </p:sp>
        <p:sp>
          <p:nvSpPr>
            <p:cNvPr id="26640" name="Oval 17">
              <a:hlinkClick r:id="rId6" action="ppaction://hlinksldjump"/>
            </p:cNvPr>
            <p:cNvSpPr>
              <a:spLocks noChangeArrowheads="1"/>
            </p:cNvSpPr>
            <p:nvPr/>
          </p:nvSpPr>
          <p:spPr bwMode="auto">
            <a:xfrm>
              <a:off x="144" y="161"/>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54" tIns="43227" rIns="86454" bIns="43227" anchor="ctr"/>
            <a:lstStyle/>
            <a:p>
              <a:pPr algn="ctr"/>
              <a:endParaRPr lang="en-US" sz="1400" b="1">
                <a:solidFill>
                  <a:srgbClr val="000066"/>
                </a:solidFill>
              </a:endParaRPr>
            </a:p>
          </p:txBody>
        </p:sp>
      </p:grpSp>
      <p:sp>
        <p:nvSpPr>
          <p:cNvPr id="310290" name="Text Box 18"/>
          <p:cNvSpPr txBox="1">
            <a:spLocks noChangeArrowheads="1"/>
          </p:cNvSpPr>
          <p:nvPr/>
        </p:nvSpPr>
        <p:spPr bwMode="auto">
          <a:xfrm>
            <a:off x="217488" y="642938"/>
            <a:ext cx="5443537" cy="542925"/>
          </a:xfrm>
          <a:prstGeom prst="rect">
            <a:avLst/>
          </a:prstGeom>
          <a:noFill/>
          <a:ln w="9525" algn="ctr">
            <a:noFill/>
            <a:miter lim="800000"/>
            <a:headEnd/>
            <a:tailEnd/>
          </a:ln>
          <a:effectLst/>
        </p:spPr>
        <p:txBody>
          <a:bodyPr lIns="86478" tIns="43239" rIns="86478" bIns="43239">
            <a:spAutoFit/>
          </a:bodyPr>
          <a:lstStyle/>
          <a:p>
            <a:pPr>
              <a:spcBef>
                <a:spcPct val="50000"/>
              </a:spcBef>
              <a:defRPr/>
            </a:pPr>
            <a:r>
              <a:rPr lang="en-US" sz="3000" b="1" i="1" dirty="0">
                <a:solidFill>
                  <a:srgbClr val="FF9933"/>
                </a:solidFill>
                <a:effectLst>
                  <a:outerShdw blurRad="38100" dist="38100" dir="2700000" algn="tl">
                    <a:srgbClr val="C0C0C0"/>
                  </a:outerShdw>
                </a:effectLst>
                <a:cs typeface="+mn-cs"/>
              </a:rPr>
              <a:t>We want to keep kids…</a:t>
            </a:r>
          </a:p>
        </p:txBody>
      </p:sp>
      <p:sp>
        <p:nvSpPr>
          <p:cNvPr id="3" name="Slide Number Placeholder 2"/>
          <p:cNvSpPr>
            <a:spLocks noGrp="1"/>
          </p:cNvSpPr>
          <p:nvPr>
            <p:ph type="sldNum" sz="quarter" idx="11"/>
          </p:nvPr>
        </p:nvSpPr>
        <p:spPr/>
        <p:txBody>
          <a:bodyPr/>
          <a:lstStyle/>
          <a:p>
            <a:pPr>
              <a:defRPr/>
            </a:pPr>
            <a:fld id="{803F0441-A104-4CE6-B6A4-9A4F8AD5398A}" type="slidenum">
              <a:rPr lang="en-US" smtClean="0"/>
              <a:pPr>
                <a:defRPr/>
              </a:pPr>
              <a:t>6</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0290"/>
                                        </p:tgtEl>
                                        <p:attrNameLst>
                                          <p:attrName>style.visibility</p:attrName>
                                        </p:attrNameLst>
                                      </p:cBhvr>
                                      <p:to>
                                        <p:strVal val="visible"/>
                                      </p:to>
                                    </p:set>
                                    <p:animEffect transition="in" filter="wipe(left)">
                                      <p:cBhvr>
                                        <p:cTn id="12" dur="500"/>
                                        <p:tgtEl>
                                          <p:spTgt spid="310290"/>
                                        </p:tgtEl>
                                      </p:cBhvr>
                                    </p:animEffect>
                                  </p:childTnLst>
                                </p:cTn>
                              </p:par>
                            </p:childTnLst>
                          </p:cTn>
                        </p:par>
                        <p:par>
                          <p:cTn id="13" fill="hold" nodeType="afterGroup">
                            <p:stCondLst>
                              <p:cond delay="1000"/>
                            </p:stCondLst>
                            <p:childTnLst>
                              <p:par>
                                <p:cTn id="14" presetID="2" presetClass="entr" presetSubtype="8" decel="50000" fill="hold" nodeType="afterEffect">
                                  <p:stCondLst>
                                    <p:cond delay="0"/>
                                  </p:stCondLst>
                                  <p:childTnLst>
                                    <p:set>
                                      <p:cBhvr>
                                        <p:cTn id="15" dur="1" fill="hold">
                                          <p:stCondLst>
                                            <p:cond delay="0"/>
                                          </p:stCondLst>
                                        </p:cTn>
                                        <p:tgtEl>
                                          <p:spTgt spid="310274"/>
                                        </p:tgtEl>
                                        <p:attrNameLst>
                                          <p:attrName>style.visibility</p:attrName>
                                        </p:attrNameLst>
                                      </p:cBhvr>
                                      <p:to>
                                        <p:strVal val="visible"/>
                                      </p:to>
                                    </p:set>
                                    <p:anim calcmode="lin" valueType="num">
                                      <p:cBhvr additive="base">
                                        <p:cTn id="16" dur="500" fill="hold"/>
                                        <p:tgtEl>
                                          <p:spTgt spid="310274"/>
                                        </p:tgtEl>
                                        <p:attrNameLst>
                                          <p:attrName>ppt_x</p:attrName>
                                        </p:attrNameLst>
                                      </p:cBhvr>
                                      <p:tavLst>
                                        <p:tav tm="0">
                                          <p:val>
                                            <p:strVal val="0-#ppt_w/2"/>
                                          </p:val>
                                        </p:tav>
                                        <p:tav tm="100000">
                                          <p:val>
                                            <p:strVal val="#ppt_x"/>
                                          </p:val>
                                        </p:tav>
                                      </p:tavLst>
                                    </p:anim>
                                    <p:anim calcmode="lin" valueType="num">
                                      <p:cBhvr additive="base">
                                        <p:cTn id="17" dur="500" fill="hold"/>
                                        <p:tgtEl>
                                          <p:spTgt spid="310274"/>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0"/>
                                  </p:stCondLst>
                                  <p:childTnLst>
                                    <p:set>
                                      <p:cBhvr>
                                        <p:cTn id="19" dur="1" fill="hold">
                                          <p:stCondLst>
                                            <p:cond delay="0"/>
                                          </p:stCondLst>
                                        </p:cTn>
                                        <p:tgtEl>
                                          <p:spTgt spid="310276"/>
                                        </p:tgtEl>
                                        <p:attrNameLst>
                                          <p:attrName>style.visibility</p:attrName>
                                        </p:attrNameLst>
                                      </p:cBhvr>
                                      <p:to>
                                        <p:strVal val="visible"/>
                                      </p:to>
                                    </p:set>
                                    <p:anim calcmode="lin" valueType="num">
                                      <p:cBhvr additive="base">
                                        <p:cTn id="20" dur="500" fill="hold"/>
                                        <p:tgtEl>
                                          <p:spTgt spid="310276"/>
                                        </p:tgtEl>
                                        <p:attrNameLst>
                                          <p:attrName>ppt_x</p:attrName>
                                        </p:attrNameLst>
                                      </p:cBhvr>
                                      <p:tavLst>
                                        <p:tav tm="0">
                                          <p:val>
                                            <p:strVal val="1+#ppt_w/2"/>
                                          </p:val>
                                        </p:tav>
                                        <p:tav tm="100000">
                                          <p:val>
                                            <p:strVal val="#ppt_x"/>
                                          </p:val>
                                        </p:tav>
                                      </p:tavLst>
                                    </p:anim>
                                    <p:anim calcmode="lin" valueType="num">
                                      <p:cBhvr additive="base">
                                        <p:cTn id="21" dur="500" fill="hold"/>
                                        <p:tgtEl>
                                          <p:spTgt spid="310276"/>
                                        </p:tgtEl>
                                        <p:attrNameLst>
                                          <p:attrName>ppt_y</p:attrName>
                                        </p:attrNameLst>
                                      </p:cBhvr>
                                      <p:tavLst>
                                        <p:tav tm="0">
                                          <p:val>
                                            <p:strVal val="#ppt_y"/>
                                          </p:val>
                                        </p:tav>
                                        <p:tav tm="100000">
                                          <p:val>
                                            <p:strVal val="#ppt_y"/>
                                          </p:val>
                                        </p:tav>
                                      </p:tavLst>
                                    </p:anim>
                                  </p:childTnLst>
                                </p:cTn>
                              </p:par>
                              <p:par>
                                <p:cTn id="22" presetID="2" presetClass="entr" presetSubtype="2" decel="50000" fill="hold" grpId="0" nodeType="withEffect">
                                  <p:stCondLst>
                                    <p:cond delay="0"/>
                                  </p:stCondLst>
                                  <p:childTnLst>
                                    <p:set>
                                      <p:cBhvr>
                                        <p:cTn id="23" dur="1" fill="hold">
                                          <p:stCondLst>
                                            <p:cond delay="0"/>
                                          </p:stCondLst>
                                        </p:cTn>
                                        <p:tgtEl>
                                          <p:spTgt spid="310279"/>
                                        </p:tgtEl>
                                        <p:attrNameLst>
                                          <p:attrName>style.visibility</p:attrName>
                                        </p:attrNameLst>
                                      </p:cBhvr>
                                      <p:to>
                                        <p:strVal val="visible"/>
                                      </p:to>
                                    </p:set>
                                    <p:anim calcmode="lin" valueType="num">
                                      <p:cBhvr additive="base">
                                        <p:cTn id="24" dur="500" fill="hold"/>
                                        <p:tgtEl>
                                          <p:spTgt spid="310279"/>
                                        </p:tgtEl>
                                        <p:attrNameLst>
                                          <p:attrName>ppt_x</p:attrName>
                                        </p:attrNameLst>
                                      </p:cBhvr>
                                      <p:tavLst>
                                        <p:tav tm="0">
                                          <p:val>
                                            <p:strVal val="1+#ppt_w/2"/>
                                          </p:val>
                                        </p:tav>
                                        <p:tav tm="100000">
                                          <p:val>
                                            <p:strVal val="#ppt_x"/>
                                          </p:val>
                                        </p:tav>
                                      </p:tavLst>
                                    </p:anim>
                                    <p:anim calcmode="lin" valueType="num">
                                      <p:cBhvr additive="base">
                                        <p:cTn id="25" dur="500" fill="hold"/>
                                        <p:tgtEl>
                                          <p:spTgt spid="31027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8" decel="50000" fill="hold" nodeType="afterEffect">
                                  <p:stCondLst>
                                    <p:cond delay="0"/>
                                  </p:stCondLst>
                                  <p:childTnLst>
                                    <p:set>
                                      <p:cBhvr>
                                        <p:cTn id="28" dur="1" fill="hold">
                                          <p:stCondLst>
                                            <p:cond delay="0"/>
                                          </p:stCondLst>
                                        </p:cTn>
                                        <p:tgtEl>
                                          <p:spTgt spid="310275"/>
                                        </p:tgtEl>
                                        <p:attrNameLst>
                                          <p:attrName>style.visibility</p:attrName>
                                        </p:attrNameLst>
                                      </p:cBhvr>
                                      <p:to>
                                        <p:strVal val="visible"/>
                                      </p:to>
                                    </p:set>
                                    <p:anim calcmode="lin" valueType="num">
                                      <p:cBhvr additive="base">
                                        <p:cTn id="29" dur="500" fill="hold"/>
                                        <p:tgtEl>
                                          <p:spTgt spid="310275"/>
                                        </p:tgtEl>
                                        <p:attrNameLst>
                                          <p:attrName>ppt_x</p:attrName>
                                        </p:attrNameLst>
                                      </p:cBhvr>
                                      <p:tavLst>
                                        <p:tav tm="0">
                                          <p:val>
                                            <p:strVal val="0-#ppt_w/2"/>
                                          </p:val>
                                        </p:tav>
                                        <p:tav tm="100000">
                                          <p:val>
                                            <p:strVal val="#ppt_x"/>
                                          </p:val>
                                        </p:tav>
                                      </p:tavLst>
                                    </p:anim>
                                    <p:anim calcmode="lin" valueType="num">
                                      <p:cBhvr additive="base">
                                        <p:cTn id="30" dur="500" fill="hold"/>
                                        <p:tgtEl>
                                          <p:spTgt spid="310275"/>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0"/>
                                  </p:stCondLst>
                                  <p:childTnLst>
                                    <p:set>
                                      <p:cBhvr>
                                        <p:cTn id="32" dur="1" fill="hold">
                                          <p:stCondLst>
                                            <p:cond delay="0"/>
                                          </p:stCondLst>
                                        </p:cTn>
                                        <p:tgtEl>
                                          <p:spTgt spid="310277"/>
                                        </p:tgtEl>
                                        <p:attrNameLst>
                                          <p:attrName>style.visibility</p:attrName>
                                        </p:attrNameLst>
                                      </p:cBhvr>
                                      <p:to>
                                        <p:strVal val="visible"/>
                                      </p:to>
                                    </p:set>
                                    <p:anim calcmode="lin" valueType="num">
                                      <p:cBhvr additive="base">
                                        <p:cTn id="33" dur="500" fill="hold"/>
                                        <p:tgtEl>
                                          <p:spTgt spid="310277"/>
                                        </p:tgtEl>
                                        <p:attrNameLst>
                                          <p:attrName>ppt_x</p:attrName>
                                        </p:attrNameLst>
                                      </p:cBhvr>
                                      <p:tavLst>
                                        <p:tav tm="0">
                                          <p:val>
                                            <p:strVal val="1+#ppt_w/2"/>
                                          </p:val>
                                        </p:tav>
                                        <p:tav tm="100000">
                                          <p:val>
                                            <p:strVal val="#ppt_x"/>
                                          </p:val>
                                        </p:tav>
                                      </p:tavLst>
                                    </p:anim>
                                    <p:anim calcmode="lin" valueType="num">
                                      <p:cBhvr additive="base">
                                        <p:cTn id="34" dur="500" fill="hold"/>
                                        <p:tgtEl>
                                          <p:spTgt spid="310277"/>
                                        </p:tgtEl>
                                        <p:attrNameLst>
                                          <p:attrName>ppt_y</p:attrName>
                                        </p:attrNameLst>
                                      </p:cBhvr>
                                      <p:tavLst>
                                        <p:tav tm="0">
                                          <p:val>
                                            <p:strVal val="#ppt_y"/>
                                          </p:val>
                                        </p:tav>
                                        <p:tav tm="100000">
                                          <p:val>
                                            <p:strVal val="#ppt_y"/>
                                          </p:val>
                                        </p:tav>
                                      </p:tavLst>
                                    </p:anim>
                                  </p:childTnLst>
                                </p:cTn>
                              </p:par>
                              <p:par>
                                <p:cTn id="35" presetID="2" presetClass="entr" presetSubtype="2" decel="50000" fill="hold" grpId="0" nodeType="withEffect">
                                  <p:stCondLst>
                                    <p:cond delay="0"/>
                                  </p:stCondLst>
                                  <p:childTnLst>
                                    <p:set>
                                      <p:cBhvr>
                                        <p:cTn id="36" dur="1" fill="hold">
                                          <p:stCondLst>
                                            <p:cond delay="0"/>
                                          </p:stCondLst>
                                        </p:cTn>
                                        <p:tgtEl>
                                          <p:spTgt spid="310280"/>
                                        </p:tgtEl>
                                        <p:attrNameLst>
                                          <p:attrName>style.visibility</p:attrName>
                                        </p:attrNameLst>
                                      </p:cBhvr>
                                      <p:to>
                                        <p:strVal val="visible"/>
                                      </p:to>
                                    </p:set>
                                    <p:anim calcmode="lin" valueType="num">
                                      <p:cBhvr additive="base">
                                        <p:cTn id="37" dur="500" fill="hold"/>
                                        <p:tgtEl>
                                          <p:spTgt spid="310280"/>
                                        </p:tgtEl>
                                        <p:attrNameLst>
                                          <p:attrName>ppt_x</p:attrName>
                                        </p:attrNameLst>
                                      </p:cBhvr>
                                      <p:tavLst>
                                        <p:tav tm="0">
                                          <p:val>
                                            <p:strVal val="1+#ppt_w/2"/>
                                          </p:val>
                                        </p:tav>
                                        <p:tav tm="100000">
                                          <p:val>
                                            <p:strVal val="#ppt_x"/>
                                          </p:val>
                                        </p:tav>
                                      </p:tavLst>
                                    </p:anim>
                                    <p:anim calcmode="lin" valueType="num">
                                      <p:cBhvr additive="base">
                                        <p:cTn id="38" dur="500" fill="hold"/>
                                        <p:tgtEl>
                                          <p:spTgt spid="310280"/>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000"/>
                            </p:stCondLst>
                            <p:childTnLst>
                              <p:par>
                                <p:cTn id="40" presetID="2" presetClass="entr" presetSubtype="8" decel="5000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0-#ppt_w/2"/>
                                          </p:val>
                                        </p:tav>
                                        <p:tav tm="100000">
                                          <p:val>
                                            <p:strVal val="#ppt_x"/>
                                          </p:val>
                                        </p:tav>
                                      </p:tavLst>
                                    </p:anim>
                                    <p:anim calcmode="lin" valueType="num">
                                      <p:cBhvr additive="base">
                                        <p:cTn id="43" dur="500" fill="hold"/>
                                        <p:tgtEl>
                                          <p:spTgt spid="2"/>
                                        </p:tgtEl>
                                        <p:attrNameLst>
                                          <p:attrName>ppt_y</p:attrName>
                                        </p:attrNameLst>
                                      </p:cBhvr>
                                      <p:tavLst>
                                        <p:tav tm="0">
                                          <p:val>
                                            <p:strVal val="#ppt_y"/>
                                          </p:val>
                                        </p:tav>
                                        <p:tav tm="100000">
                                          <p:val>
                                            <p:strVal val="#ppt_y"/>
                                          </p:val>
                                        </p:tav>
                                      </p:tavLst>
                                    </p:anim>
                                  </p:childTnLst>
                                </p:cTn>
                              </p:par>
                              <p:par>
                                <p:cTn id="44" presetID="2" presetClass="entr" presetSubtype="2" decel="50000" fill="hold" grpId="0" nodeType="withEffect">
                                  <p:stCondLst>
                                    <p:cond delay="0"/>
                                  </p:stCondLst>
                                  <p:childTnLst>
                                    <p:set>
                                      <p:cBhvr>
                                        <p:cTn id="45" dur="1" fill="hold">
                                          <p:stCondLst>
                                            <p:cond delay="0"/>
                                          </p:stCondLst>
                                        </p:cTn>
                                        <p:tgtEl>
                                          <p:spTgt spid="310278"/>
                                        </p:tgtEl>
                                        <p:attrNameLst>
                                          <p:attrName>style.visibility</p:attrName>
                                        </p:attrNameLst>
                                      </p:cBhvr>
                                      <p:to>
                                        <p:strVal val="visible"/>
                                      </p:to>
                                    </p:set>
                                    <p:anim calcmode="lin" valueType="num">
                                      <p:cBhvr additive="base">
                                        <p:cTn id="46" dur="500" fill="hold"/>
                                        <p:tgtEl>
                                          <p:spTgt spid="310278"/>
                                        </p:tgtEl>
                                        <p:attrNameLst>
                                          <p:attrName>ppt_x</p:attrName>
                                        </p:attrNameLst>
                                      </p:cBhvr>
                                      <p:tavLst>
                                        <p:tav tm="0">
                                          <p:val>
                                            <p:strVal val="1+#ppt_w/2"/>
                                          </p:val>
                                        </p:tav>
                                        <p:tav tm="100000">
                                          <p:val>
                                            <p:strVal val="#ppt_x"/>
                                          </p:val>
                                        </p:tav>
                                      </p:tavLst>
                                    </p:anim>
                                    <p:anim calcmode="lin" valueType="num">
                                      <p:cBhvr additive="base">
                                        <p:cTn id="47" dur="500" fill="hold"/>
                                        <p:tgtEl>
                                          <p:spTgt spid="310278"/>
                                        </p:tgtEl>
                                        <p:attrNameLst>
                                          <p:attrName>ppt_y</p:attrName>
                                        </p:attrNameLst>
                                      </p:cBhvr>
                                      <p:tavLst>
                                        <p:tav tm="0">
                                          <p:val>
                                            <p:strVal val="#ppt_y"/>
                                          </p:val>
                                        </p:tav>
                                        <p:tav tm="100000">
                                          <p:val>
                                            <p:strVal val="#ppt_y"/>
                                          </p:val>
                                        </p:tav>
                                      </p:tavLst>
                                    </p:anim>
                                  </p:childTnLst>
                                </p:cTn>
                              </p:par>
                              <p:par>
                                <p:cTn id="48" presetID="2" presetClass="entr" presetSubtype="2" decel="50000" fill="hold" grpId="0" nodeType="withEffect">
                                  <p:stCondLst>
                                    <p:cond delay="0"/>
                                  </p:stCondLst>
                                  <p:childTnLst>
                                    <p:set>
                                      <p:cBhvr>
                                        <p:cTn id="49" dur="1" fill="hold">
                                          <p:stCondLst>
                                            <p:cond delay="0"/>
                                          </p:stCondLst>
                                        </p:cTn>
                                        <p:tgtEl>
                                          <p:spTgt spid="310281"/>
                                        </p:tgtEl>
                                        <p:attrNameLst>
                                          <p:attrName>style.visibility</p:attrName>
                                        </p:attrNameLst>
                                      </p:cBhvr>
                                      <p:to>
                                        <p:strVal val="visible"/>
                                      </p:to>
                                    </p:set>
                                    <p:anim calcmode="lin" valueType="num">
                                      <p:cBhvr additive="base">
                                        <p:cTn id="50" dur="500" fill="hold"/>
                                        <p:tgtEl>
                                          <p:spTgt spid="310281"/>
                                        </p:tgtEl>
                                        <p:attrNameLst>
                                          <p:attrName>ppt_x</p:attrName>
                                        </p:attrNameLst>
                                      </p:cBhvr>
                                      <p:tavLst>
                                        <p:tav tm="0">
                                          <p:val>
                                            <p:strVal val="1+#ppt_w/2"/>
                                          </p:val>
                                        </p:tav>
                                        <p:tav tm="100000">
                                          <p:val>
                                            <p:strVal val="#ppt_x"/>
                                          </p:val>
                                        </p:tav>
                                      </p:tavLst>
                                    </p:anim>
                                    <p:anim calcmode="lin" valueType="num">
                                      <p:cBhvr additive="base">
                                        <p:cTn id="51" dur="500" fill="hold"/>
                                        <p:tgtEl>
                                          <p:spTgt spid="3102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6" grpId="0"/>
      <p:bldP spid="310277" grpId="0"/>
      <p:bldP spid="310278" grpId="0"/>
      <p:bldP spid="310279" grpId="0"/>
      <p:bldP spid="310280" grpId="0"/>
      <p:bldP spid="310281" grpId="0"/>
      <p:bldP spid="3102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D817E251-36EA-4041-AB84-D1BE343DA1D8}" type="slidenum">
              <a:rPr lang="en-US" sz="1400"/>
              <a:pPr algn="r"/>
              <a:t>7</a:t>
            </a:fld>
            <a:endParaRPr lang="en-US" sz="1400"/>
          </a:p>
        </p:txBody>
      </p:sp>
      <p:sp>
        <p:nvSpPr>
          <p:cNvPr id="28674"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739E59CB-2A56-46CC-8FB5-ADD139EDBB71}" type="slidenum">
              <a:rPr lang="en-US" sz="1400"/>
              <a:pPr algn="r"/>
              <a:t>7</a:t>
            </a:fld>
            <a:endParaRPr lang="en-US" sz="1400"/>
          </a:p>
        </p:txBody>
      </p:sp>
      <p:sp>
        <p:nvSpPr>
          <p:cNvPr id="313351" name="Text Box 7"/>
          <p:cNvSpPr txBox="1">
            <a:spLocks noChangeArrowheads="1"/>
          </p:cNvSpPr>
          <p:nvPr/>
        </p:nvSpPr>
        <p:spPr bwMode="auto">
          <a:xfrm>
            <a:off x="152400" y="228600"/>
            <a:ext cx="6604000" cy="542925"/>
          </a:xfrm>
          <a:prstGeom prst="rect">
            <a:avLst/>
          </a:prstGeom>
          <a:noFill/>
          <a:ln w="9525" algn="ctr">
            <a:noFill/>
            <a:miter lim="800000"/>
            <a:headEnd/>
            <a:tailEnd/>
          </a:ln>
          <a:effectLst/>
        </p:spPr>
        <p:txBody>
          <a:bodyPr lIns="86470" tIns="43235" rIns="86470" bIns="43235">
            <a:spAutoFit/>
          </a:bodyPr>
          <a:lstStyle/>
          <a:p>
            <a:pPr>
              <a:spcBef>
                <a:spcPct val="50000"/>
              </a:spcBef>
              <a:defRPr/>
            </a:pPr>
            <a:r>
              <a:rPr lang="en-US" sz="3000" b="1" dirty="0">
                <a:solidFill>
                  <a:srgbClr val="000066"/>
                </a:solidFill>
                <a:effectLst>
                  <a:outerShdw blurRad="38100" dist="38100" dir="2700000" algn="tl">
                    <a:srgbClr val="C0C0C0"/>
                  </a:outerShdw>
                </a:effectLst>
                <a:cs typeface="+mn-cs"/>
              </a:rPr>
              <a:t>Key Components</a:t>
            </a:r>
          </a:p>
        </p:txBody>
      </p:sp>
      <p:sp>
        <p:nvSpPr>
          <p:cNvPr id="11272" name="AutoShape 8"/>
          <p:cNvSpPr>
            <a:spLocks noChangeArrowheads="1"/>
          </p:cNvSpPr>
          <p:nvPr/>
        </p:nvSpPr>
        <p:spPr bwMode="auto">
          <a:xfrm>
            <a:off x="1676400" y="990600"/>
            <a:ext cx="725805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PerformCare is the Contracted Systems Administrator for CSOC - Single portal for access to care</a:t>
            </a:r>
          </a:p>
        </p:txBody>
      </p:sp>
      <p:sp>
        <p:nvSpPr>
          <p:cNvPr id="11275" name="AutoShape 11"/>
          <p:cNvSpPr>
            <a:spLocks noChangeArrowheads="1"/>
          </p:cNvSpPr>
          <p:nvPr/>
        </p:nvSpPr>
        <p:spPr bwMode="auto">
          <a:xfrm>
            <a:off x="1708087" y="3979862"/>
            <a:ext cx="7258050"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Family-led support for CMO involved families, community education, warm lines, advocacy</a:t>
            </a:r>
          </a:p>
        </p:txBody>
      </p:sp>
      <p:sp>
        <p:nvSpPr>
          <p:cNvPr id="11276" name="AutoShape 12"/>
          <p:cNvSpPr>
            <a:spLocks noChangeArrowheads="1"/>
          </p:cNvSpPr>
          <p:nvPr/>
        </p:nvSpPr>
        <p:spPr bwMode="auto">
          <a:xfrm>
            <a:off x="1674891" y="5228431"/>
            <a:ext cx="7258050" cy="75492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6C0000"/>
                </a:solidFill>
              </a:rPr>
              <a:t>Crisis planning for youth with behavioral/emotional needs, available 24/7/365</a:t>
            </a:r>
          </a:p>
        </p:txBody>
      </p:sp>
      <p:sp>
        <p:nvSpPr>
          <p:cNvPr id="11277" name="AutoShape 13"/>
          <p:cNvSpPr>
            <a:spLocks noChangeArrowheads="1"/>
          </p:cNvSpPr>
          <p:nvPr/>
        </p:nvSpPr>
        <p:spPr bwMode="auto">
          <a:xfrm>
            <a:off x="230108" y="990600"/>
            <a:ext cx="1306514"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CSA</a:t>
            </a:r>
          </a:p>
        </p:txBody>
      </p:sp>
      <p:sp>
        <p:nvSpPr>
          <p:cNvPr id="11280" name="AutoShape 16"/>
          <p:cNvSpPr>
            <a:spLocks noChangeArrowheads="1"/>
          </p:cNvSpPr>
          <p:nvPr/>
        </p:nvSpPr>
        <p:spPr bwMode="auto">
          <a:xfrm>
            <a:off x="230109" y="3979862"/>
            <a:ext cx="1306513"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FSO</a:t>
            </a:r>
          </a:p>
        </p:txBody>
      </p:sp>
      <p:sp>
        <p:nvSpPr>
          <p:cNvPr id="11281" name="AutoShape 17"/>
          <p:cNvSpPr>
            <a:spLocks noChangeArrowheads="1"/>
          </p:cNvSpPr>
          <p:nvPr/>
        </p:nvSpPr>
        <p:spPr bwMode="auto">
          <a:xfrm>
            <a:off x="228600" y="5257871"/>
            <a:ext cx="1306513" cy="72548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lgn="ctr">
              <a:defRPr/>
            </a:pPr>
            <a:r>
              <a:rPr lang="en-US" sz="2850" b="1" dirty="0">
                <a:solidFill>
                  <a:srgbClr val="6C0000"/>
                </a:solidFill>
              </a:rPr>
              <a:t>MRSS</a:t>
            </a:r>
          </a:p>
        </p:txBody>
      </p:sp>
      <p:sp>
        <p:nvSpPr>
          <p:cNvPr id="11282" name="AutoShape 12"/>
          <p:cNvSpPr>
            <a:spLocks noChangeArrowheads="1"/>
          </p:cNvSpPr>
          <p:nvPr/>
        </p:nvSpPr>
        <p:spPr bwMode="auto">
          <a:xfrm>
            <a:off x="228600" y="2211379"/>
            <a:ext cx="1308022" cy="1293105"/>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CMO</a:t>
            </a:r>
          </a:p>
        </p:txBody>
      </p:sp>
      <p:sp>
        <p:nvSpPr>
          <p:cNvPr id="11283" name="AutoShape 9"/>
          <p:cNvSpPr>
            <a:spLocks noChangeArrowheads="1"/>
          </p:cNvSpPr>
          <p:nvPr/>
        </p:nvSpPr>
        <p:spPr bwMode="auto">
          <a:xfrm>
            <a:off x="1676400" y="2206097"/>
            <a:ext cx="7258050" cy="1295369"/>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A care management organization that serves children, youth, young adults and their families/caregivers with high and moderate level of care coordination needs</a:t>
            </a:r>
            <a:endParaRPr lang="en-US" sz="2000" b="1" dirty="0">
              <a:solidFill>
                <a:srgbClr val="FFFFFF"/>
              </a:solidFill>
            </a:endParaRPr>
          </a:p>
        </p:txBody>
      </p:sp>
      <p:sp>
        <p:nvSpPr>
          <p:cNvPr id="2" name="Slide Number Placeholder 1"/>
          <p:cNvSpPr>
            <a:spLocks noGrp="1"/>
          </p:cNvSpPr>
          <p:nvPr>
            <p:ph type="sldNum" sz="quarter" idx="11"/>
          </p:nvPr>
        </p:nvSpPr>
        <p:spPr/>
        <p:txBody>
          <a:bodyPr/>
          <a:lstStyle/>
          <a:p>
            <a:pPr>
              <a:defRPr/>
            </a:pPr>
            <a:fld id="{DFDE681A-15CE-42EC-B0E3-CFCFF0DA6366}" type="slidenum">
              <a:rPr lang="en-US" smtClean="0"/>
              <a:pPr>
                <a:defRPr/>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3D8BFEE5-DB64-41BC-AA96-EB527DFA1CB8}" type="slidenum">
              <a:rPr lang="en-US" sz="1400"/>
              <a:pPr algn="r"/>
              <a:t>8</a:t>
            </a:fld>
            <a:endParaRPr lang="en-US" sz="1400"/>
          </a:p>
        </p:txBody>
      </p:sp>
      <p:sp>
        <p:nvSpPr>
          <p:cNvPr id="30722" name="Rectangle 2"/>
          <p:cNvSpPr>
            <a:spLocks noGrp="1" noChangeArrowheads="1"/>
          </p:cNvSpPr>
          <p:nvPr>
            <p:ph type="body" idx="4294967295"/>
          </p:nvPr>
        </p:nvSpPr>
        <p:spPr>
          <a:xfrm>
            <a:off x="457200" y="1219200"/>
            <a:ext cx="8229600" cy="5162550"/>
          </a:xfrm>
        </p:spPr>
        <p:txBody>
          <a:bodyPr/>
          <a:lstStyle/>
          <a:p>
            <a:pPr marL="0" indent="0" algn="ctr">
              <a:lnSpc>
                <a:spcPct val="80000"/>
              </a:lnSpc>
              <a:buFontTx/>
              <a:buNone/>
              <a:tabLst>
                <a:tab pos="119063" algn="l"/>
              </a:tabLst>
            </a:pPr>
            <a:r>
              <a:rPr lang="en-US" sz="1800" b="1" smtClean="0">
                <a:solidFill>
                  <a:srgbClr val="002060"/>
                </a:solidFill>
              </a:rPr>
              <a:t>PerformCare functions as the single point of access for youth </a:t>
            </a:r>
          </a:p>
          <a:p>
            <a:pPr marL="0" indent="0" algn="ctr">
              <a:lnSpc>
                <a:spcPct val="80000"/>
              </a:lnSpc>
              <a:buFontTx/>
              <a:buNone/>
              <a:tabLst>
                <a:tab pos="119063" algn="l"/>
              </a:tabLst>
            </a:pPr>
            <a:r>
              <a:rPr lang="en-US" sz="1800" b="1" smtClean="0">
                <a:solidFill>
                  <a:srgbClr val="002060"/>
                </a:solidFill>
              </a:rPr>
              <a:t>into the Children’s System of Care.</a:t>
            </a:r>
          </a:p>
          <a:p>
            <a:pPr marL="0" indent="0" algn="ctr">
              <a:lnSpc>
                <a:spcPct val="80000"/>
              </a:lnSpc>
              <a:buFontTx/>
              <a:buNone/>
              <a:tabLst>
                <a:tab pos="119063" algn="l"/>
              </a:tabLst>
            </a:pPr>
            <a:endParaRPr lang="en-US" sz="1800" b="1" smtClean="0">
              <a:solidFill>
                <a:srgbClr val="002060"/>
              </a:solidFill>
            </a:endParaRPr>
          </a:p>
          <a:p>
            <a:pPr marL="0" indent="0" algn="ctr">
              <a:lnSpc>
                <a:spcPct val="80000"/>
              </a:lnSpc>
              <a:buFontTx/>
              <a:buNone/>
              <a:tabLst>
                <a:tab pos="119063" algn="l"/>
              </a:tabLst>
            </a:pPr>
            <a:r>
              <a:rPr lang="en-US" sz="1800" b="1" smtClean="0">
                <a:solidFill>
                  <a:srgbClr val="002060"/>
                </a:solidFill>
              </a:rPr>
              <a:t>    CSA authorizes services, based on the most recent clinical information that is submitted to them.  </a:t>
            </a:r>
          </a:p>
          <a:p>
            <a:pPr marL="0" indent="0">
              <a:lnSpc>
                <a:spcPct val="80000"/>
              </a:lnSpc>
              <a:buFontTx/>
              <a:buNone/>
              <a:tabLst>
                <a:tab pos="119063" algn="l"/>
              </a:tabLst>
            </a:pPr>
            <a:endParaRPr lang="en-US" sz="1800" b="1" smtClean="0">
              <a:solidFill>
                <a:srgbClr val="002060"/>
              </a:solidFill>
            </a:endParaRPr>
          </a:p>
          <a:p>
            <a:pPr marL="0" indent="0" algn="ctr">
              <a:lnSpc>
                <a:spcPct val="80000"/>
              </a:lnSpc>
              <a:buFontTx/>
              <a:buNone/>
              <a:tabLst>
                <a:tab pos="119063" algn="l"/>
              </a:tabLst>
            </a:pPr>
            <a:r>
              <a:rPr lang="en-US" sz="1800" b="1" smtClean="0">
                <a:solidFill>
                  <a:srgbClr val="002060"/>
                </a:solidFill>
              </a:rPr>
              <a:t>CSA does not provide direct services.</a:t>
            </a:r>
          </a:p>
          <a:p>
            <a:pPr marL="0" indent="0">
              <a:lnSpc>
                <a:spcPct val="80000"/>
              </a:lnSpc>
              <a:buFontTx/>
              <a:buNone/>
              <a:tabLst>
                <a:tab pos="119063" algn="l"/>
              </a:tabLst>
            </a:pPr>
            <a:endParaRPr lang="en-US" sz="1800" b="1" smtClean="0">
              <a:solidFill>
                <a:srgbClr val="002060"/>
              </a:solidFill>
            </a:endParaRPr>
          </a:p>
          <a:p>
            <a:pPr marL="114300" lvl="1" indent="0">
              <a:lnSpc>
                <a:spcPct val="80000"/>
              </a:lnSpc>
              <a:buFontTx/>
              <a:buNone/>
              <a:tabLst>
                <a:tab pos="119063" algn="l"/>
              </a:tabLst>
            </a:pPr>
            <a:r>
              <a:rPr lang="en-US" sz="1800" smtClean="0">
                <a:solidFill>
                  <a:srgbClr val="002060"/>
                </a:solidFill>
              </a:rPr>
              <a:t>	Anyone helping children and families may contact PerformCare on behalf of a youth in need of a referral.  </a:t>
            </a:r>
            <a:r>
              <a:rPr lang="en-US" sz="1800" b="1" smtClean="0">
                <a:solidFill>
                  <a:srgbClr val="002060"/>
                </a:solidFill>
              </a:rPr>
              <a:t>However, the parent/legal guardian of the youth must give consent for services.</a:t>
            </a:r>
          </a:p>
          <a:p>
            <a:pPr marL="114300" lvl="1" indent="0" algn="ctr">
              <a:lnSpc>
                <a:spcPct val="80000"/>
              </a:lnSpc>
              <a:buFontTx/>
              <a:buNone/>
              <a:tabLst>
                <a:tab pos="119063" algn="l"/>
              </a:tabLst>
            </a:pPr>
            <a:r>
              <a:rPr lang="en-US" sz="1800" smtClean="0"/>
              <a:t> </a:t>
            </a:r>
            <a:r>
              <a:rPr lang="en-US" sz="1800" b="1" smtClean="0">
                <a:solidFill>
                  <a:srgbClr val="002060"/>
                </a:solidFill>
              </a:rPr>
              <a:t>1-877-652-7624</a:t>
            </a:r>
          </a:p>
          <a:p>
            <a:pPr marL="0" indent="0">
              <a:lnSpc>
                <a:spcPct val="80000"/>
              </a:lnSpc>
              <a:buFontTx/>
              <a:buNone/>
              <a:tabLst>
                <a:tab pos="119063" algn="l"/>
              </a:tabLst>
            </a:pPr>
            <a:r>
              <a:rPr lang="en-US" sz="1600" smtClean="0">
                <a:solidFill>
                  <a:srgbClr val="002060"/>
                </a:solidFill>
              </a:rPr>
              <a:t>CSA responsibilities include:</a:t>
            </a:r>
          </a:p>
          <a:p>
            <a:pPr lvl="2">
              <a:lnSpc>
                <a:spcPct val="80000"/>
              </a:lnSpc>
              <a:buClr>
                <a:schemeClr val="tx1"/>
              </a:buClr>
              <a:tabLst>
                <a:tab pos="119063" algn="l"/>
              </a:tabLst>
            </a:pPr>
            <a:r>
              <a:rPr lang="en-US" sz="1600" smtClean="0">
                <a:solidFill>
                  <a:srgbClr val="002060"/>
                </a:solidFill>
              </a:rPr>
              <a:t>Providing 24-hour/day, 7 days/week availability.</a:t>
            </a:r>
          </a:p>
          <a:p>
            <a:pPr lvl="2">
              <a:lnSpc>
                <a:spcPct val="80000"/>
              </a:lnSpc>
              <a:buClr>
                <a:schemeClr val="tx1"/>
              </a:buClr>
              <a:tabLst>
                <a:tab pos="119063" algn="l"/>
              </a:tabLst>
            </a:pPr>
            <a:r>
              <a:rPr lang="en-US" sz="1600" smtClean="0">
                <a:solidFill>
                  <a:srgbClr val="002060"/>
                </a:solidFill>
              </a:rPr>
              <a:t>Coordinating access to services for all eligible youth.</a:t>
            </a:r>
          </a:p>
          <a:p>
            <a:pPr lvl="2">
              <a:lnSpc>
                <a:spcPct val="80000"/>
              </a:lnSpc>
              <a:buClr>
                <a:schemeClr val="tx1"/>
              </a:buClr>
              <a:tabLst>
                <a:tab pos="119063" algn="l"/>
              </a:tabLst>
            </a:pPr>
            <a:r>
              <a:rPr lang="en-US" sz="1600" smtClean="0">
                <a:solidFill>
                  <a:srgbClr val="002060"/>
                </a:solidFill>
              </a:rPr>
              <a:t>Helping youth obtain any necessary specialized behavioral health services and / or services for the intellectually / developmental disabled.</a:t>
            </a:r>
          </a:p>
          <a:p>
            <a:pPr lvl="2">
              <a:lnSpc>
                <a:spcPct val="80000"/>
              </a:lnSpc>
              <a:buClr>
                <a:schemeClr val="tx1"/>
              </a:buClr>
              <a:tabLst>
                <a:tab pos="119063" algn="l"/>
              </a:tabLst>
            </a:pPr>
            <a:r>
              <a:rPr lang="en-US" sz="1600" smtClean="0">
                <a:solidFill>
                  <a:srgbClr val="002060"/>
                </a:solidFill>
              </a:rPr>
              <a:t>Supporting the CSOC goals of promoting best practices and assisting the state in assuring compliance with state and federal guidelines.</a:t>
            </a:r>
          </a:p>
          <a:p>
            <a:pPr lvl="2">
              <a:lnSpc>
                <a:spcPct val="80000"/>
              </a:lnSpc>
              <a:buClr>
                <a:schemeClr val="tx1"/>
              </a:buClr>
              <a:tabLst>
                <a:tab pos="119063" algn="l"/>
              </a:tabLst>
            </a:pPr>
            <a:r>
              <a:rPr lang="en-US" sz="1600" smtClean="0">
                <a:solidFill>
                  <a:srgbClr val="002060"/>
                </a:solidFill>
              </a:rPr>
              <a:t>Offering complaint, reconsideration, and appeal processes.</a:t>
            </a:r>
          </a:p>
        </p:txBody>
      </p:sp>
      <p:grpSp>
        <p:nvGrpSpPr>
          <p:cNvPr id="30723" name="Group 8"/>
          <p:cNvGrpSpPr>
            <a:grpSpLocks/>
          </p:cNvGrpSpPr>
          <p:nvPr/>
        </p:nvGrpSpPr>
        <p:grpSpPr bwMode="auto">
          <a:xfrm>
            <a:off x="152400" y="304800"/>
            <a:ext cx="8562975" cy="571500"/>
            <a:chOff x="144" y="72"/>
            <a:chExt cx="5664" cy="384"/>
          </a:xfrm>
        </p:grpSpPr>
        <p:sp>
          <p:nvSpPr>
            <p:cNvPr id="10245" name="Rectangle 9"/>
            <p:cNvSpPr>
              <a:spLocks noChangeArrowheads="1"/>
            </p:cNvSpPr>
            <p:nvPr/>
          </p:nvSpPr>
          <p:spPr bwMode="auto">
            <a:xfrm>
              <a:off x="387" y="72"/>
              <a:ext cx="5421" cy="384"/>
            </a:xfrm>
            <a:prstGeom prst="rect">
              <a:avLst/>
            </a:prstGeom>
            <a:noFill/>
            <a:ln>
              <a:noFill/>
            </a:ln>
            <a:extLst/>
          </p:spPr>
          <p:txBody>
            <a:bodyPr lIns="86493" tIns="86493" rIns="86493" bIns="86493" anchor="ctr"/>
            <a:lstStyle/>
            <a:p>
              <a:pPr algn="ctr">
                <a:defRPr/>
              </a:pPr>
              <a:r>
                <a:rPr lang="en-US" sz="2800" b="1" dirty="0">
                  <a:solidFill>
                    <a:srgbClr val="990000"/>
                  </a:solidFill>
                  <a:effectLst>
                    <a:outerShdw blurRad="38100" dist="38100" dir="2700000" algn="tl">
                      <a:srgbClr val="000000">
                        <a:alpha val="43137"/>
                      </a:srgbClr>
                    </a:outerShdw>
                  </a:effectLst>
                </a:rPr>
                <a:t>PerformCare is Contracted Systems Administrator (CSA) for CSOC</a:t>
              </a:r>
            </a:p>
          </p:txBody>
        </p:sp>
        <p:sp>
          <p:nvSpPr>
            <p:cNvPr id="30725" name="Oval 10">
              <a:hlinkClick r:id="rId3" action="ppaction://hlinksldjump"/>
            </p:cNvPr>
            <p:cNvSpPr>
              <a:spLocks noChangeArrowheads="1"/>
            </p:cNvSpPr>
            <p:nvPr/>
          </p:nvSpPr>
          <p:spPr bwMode="auto">
            <a:xfrm>
              <a:off x="144" y="144"/>
              <a:ext cx="240" cy="240"/>
            </a:xfrm>
            <a:prstGeom prst="ellipse">
              <a:avLst/>
            </a:prstGeom>
            <a:noFill/>
            <a:ln w="9525">
              <a:noFill/>
              <a:round/>
              <a:headEnd/>
              <a:tailEnd/>
            </a:ln>
          </p:spPr>
          <p:txBody>
            <a:bodyPr wrap="none" lIns="86493" tIns="43247" rIns="86493" bIns="43247" anchor="ctr"/>
            <a:lstStyle/>
            <a:p>
              <a:pPr algn="ctr"/>
              <a:endParaRPr lang="en-US" sz="1400" b="1">
                <a:solidFill>
                  <a:srgbClr val="000066"/>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FE18377C-4DDA-4C77-B8F8-2DC03B24EB21}" type="slidenum">
              <a:rPr lang="en-US" sz="1400"/>
              <a:pPr algn="r"/>
              <a:t>9</a:t>
            </a:fld>
            <a:endParaRPr lang="en-US" sz="1400"/>
          </a:p>
        </p:txBody>
      </p:sp>
      <p:sp>
        <p:nvSpPr>
          <p:cNvPr id="32770" name="Rectangle 2"/>
          <p:cNvSpPr>
            <a:spLocks noGrp="1" noChangeArrowheads="1"/>
          </p:cNvSpPr>
          <p:nvPr>
            <p:ph type="body" idx="4294967295"/>
          </p:nvPr>
        </p:nvSpPr>
        <p:spPr>
          <a:xfrm>
            <a:off x="457200" y="1219200"/>
            <a:ext cx="8229600" cy="5029200"/>
          </a:xfrm>
        </p:spPr>
        <p:txBody>
          <a:bodyPr/>
          <a:lstStyle/>
          <a:p>
            <a:pPr>
              <a:lnSpc>
                <a:spcPct val="80000"/>
              </a:lnSpc>
              <a:buFont typeface="Wingdings" pitchFamily="2" charset="2"/>
              <a:buChar char="Ø"/>
            </a:pPr>
            <a:r>
              <a:rPr lang="en-US" sz="2500" smtClean="0">
                <a:solidFill>
                  <a:schemeClr val="accent2"/>
                </a:solidFill>
              </a:rPr>
              <a:t>At this time, referral to Perform Care is not required for outpatient services, such outpatient counseling, psychiatric evaluations / medication monitoring, anger management, etc. NJ MentalHealthCares maintains a thorough directory of services and can be accessed </a:t>
            </a:r>
          </a:p>
          <a:p>
            <a:pPr>
              <a:lnSpc>
                <a:spcPct val="80000"/>
              </a:lnSpc>
              <a:buFontTx/>
              <a:buNone/>
            </a:pPr>
            <a:r>
              <a:rPr lang="en-US" sz="2500" smtClean="0">
                <a:solidFill>
                  <a:schemeClr val="accent2"/>
                </a:solidFill>
              </a:rPr>
              <a:t>	by visiting </a:t>
            </a:r>
            <a:r>
              <a:rPr lang="en-US" sz="2500" smtClean="0">
                <a:solidFill>
                  <a:schemeClr val="accent2"/>
                </a:solidFill>
                <a:hlinkClick r:id="rId3"/>
              </a:rPr>
              <a:t>njmentalhealthcares.org</a:t>
            </a:r>
            <a:r>
              <a:rPr lang="en-US" sz="2500" smtClean="0">
                <a:solidFill>
                  <a:schemeClr val="accent2"/>
                </a:solidFill>
              </a:rPr>
              <a:t> </a:t>
            </a:r>
          </a:p>
          <a:p>
            <a:pPr>
              <a:lnSpc>
                <a:spcPct val="80000"/>
              </a:lnSpc>
              <a:buFontTx/>
              <a:buNone/>
            </a:pPr>
            <a:r>
              <a:rPr lang="en-US" sz="2500" smtClean="0">
                <a:solidFill>
                  <a:schemeClr val="accent2"/>
                </a:solidFill>
              </a:rPr>
              <a:t>	or calling 866-202-HELP.</a:t>
            </a:r>
          </a:p>
          <a:p>
            <a:pPr>
              <a:lnSpc>
                <a:spcPct val="80000"/>
              </a:lnSpc>
              <a:buFont typeface="Wingdings" pitchFamily="2" charset="2"/>
              <a:buChar char="Ø"/>
            </a:pPr>
            <a:endParaRPr lang="en-US" sz="2500" smtClean="0">
              <a:solidFill>
                <a:schemeClr val="accent2"/>
              </a:solidFill>
            </a:endParaRPr>
          </a:p>
          <a:p>
            <a:pPr>
              <a:lnSpc>
                <a:spcPct val="80000"/>
              </a:lnSpc>
              <a:buFont typeface="Wingdings" pitchFamily="2" charset="2"/>
              <a:buChar char="Ø"/>
            </a:pPr>
            <a:r>
              <a:rPr lang="en-US" sz="2500" smtClean="0">
                <a:solidFill>
                  <a:schemeClr val="accent2"/>
                </a:solidFill>
              </a:rPr>
              <a:t>CSOC Care Management Services are high-level, time-limited, clinical service coordination programs, as opposed to a generic case management service that might offer assistance with job seeking, benefit application, etc. CMO is not needed to access outpatient services.</a:t>
            </a:r>
          </a:p>
        </p:txBody>
      </p:sp>
      <p:grpSp>
        <p:nvGrpSpPr>
          <p:cNvPr id="32771" name="Group 8"/>
          <p:cNvGrpSpPr>
            <a:grpSpLocks/>
          </p:cNvGrpSpPr>
          <p:nvPr/>
        </p:nvGrpSpPr>
        <p:grpSpPr bwMode="auto">
          <a:xfrm>
            <a:off x="152400" y="304800"/>
            <a:ext cx="8562975" cy="571500"/>
            <a:chOff x="144" y="72"/>
            <a:chExt cx="5664" cy="384"/>
          </a:xfrm>
        </p:grpSpPr>
        <p:sp>
          <p:nvSpPr>
            <p:cNvPr id="16390" name="Rectangle 9"/>
            <p:cNvSpPr>
              <a:spLocks noChangeArrowheads="1"/>
            </p:cNvSpPr>
            <p:nvPr/>
          </p:nvSpPr>
          <p:spPr bwMode="auto">
            <a:xfrm>
              <a:off x="387" y="72"/>
              <a:ext cx="5421" cy="384"/>
            </a:xfrm>
            <a:prstGeom prst="rect">
              <a:avLst/>
            </a:prstGeom>
            <a:noFill/>
            <a:ln>
              <a:noFill/>
            </a:ln>
            <a:extLst/>
          </p:spPr>
          <p:txBody>
            <a:bodyPr lIns="86493" tIns="86493" rIns="86493" bIns="86493" anchor="ctr"/>
            <a:lstStyle/>
            <a:p>
              <a:pPr>
                <a:defRPr/>
              </a:pPr>
              <a:r>
                <a:rPr lang="en-US" sz="3400" b="1" dirty="0">
                  <a:solidFill>
                    <a:srgbClr val="990000"/>
                  </a:solidFill>
                  <a:effectLst>
                    <a:outerShdw blurRad="38100" dist="38100" dir="2700000" algn="tl">
                      <a:srgbClr val="000000">
                        <a:alpha val="43137"/>
                      </a:srgbClr>
                    </a:outerShdw>
                  </a:effectLst>
                </a:rPr>
                <a:t>Appropriate Referrals to CSOC</a:t>
              </a:r>
            </a:p>
          </p:txBody>
        </p:sp>
        <p:sp>
          <p:nvSpPr>
            <p:cNvPr id="32774" name="Oval 10">
              <a:hlinkClick r:id="rId4" action="ppaction://hlinksldjump"/>
            </p:cNvPr>
            <p:cNvSpPr>
              <a:spLocks noChangeArrowheads="1"/>
            </p:cNvSpPr>
            <p:nvPr/>
          </p:nvSpPr>
          <p:spPr bwMode="auto">
            <a:xfrm>
              <a:off x="144" y="144"/>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93" tIns="43247" rIns="86493" bIns="43247" anchor="ctr"/>
            <a:lstStyle/>
            <a:p>
              <a:pPr algn="ctr"/>
              <a:endParaRPr lang="en-US" sz="1400" b="1">
                <a:solidFill>
                  <a:srgbClr val="000066"/>
                </a:solidFill>
              </a:endParaRPr>
            </a:p>
          </p:txBody>
        </p:sp>
      </p:grpSp>
      <p:sp>
        <p:nvSpPr>
          <p:cNvPr id="2" name="Slide Number Placeholder 1"/>
          <p:cNvSpPr>
            <a:spLocks noGrp="1"/>
          </p:cNvSpPr>
          <p:nvPr>
            <p:ph type="sldNum" sz="quarter" idx="11"/>
          </p:nvPr>
        </p:nvSpPr>
        <p:spPr/>
        <p:txBody>
          <a:bodyPr/>
          <a:lstStyle/>
          <a:p>
            <a:pPr>
              <a:defRPr/>
            </a:pPr>
            <a:fld id="{AD95CFB1-54DD-4F19-AC73-A079894811E0}"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EBD398B7-404C-49D4-8E68-869DD2A00917}" type="slidenum">
              <a:rPr lang="en-US" sz="1400"/>
              <a:pPr algn="r"/>
              <a:t>10</a:t>
            </a:fld>
            <a:endParaRPr lang="en-US" sz="1400"/>
          </a:p>
        </p:txBody>
      </p:sp>
      <p:sp>
        <p:nvSpPr>
          <p:cNvPr id="34818"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155CD908-93AA-4BE5-AEBB-FB73662FD085}" type="slidenum">
              <a:rPr lang="en-US" sz="1400"/>
              <a:pPr algn="r"/>
              <a:t>10</a:t>
            </a:fld>
            <a:endParaRPr lang="en-US" sz="1400"/>
          </a:p>
        </p:txBody>
      </p:sp>
      <p:sp>
        <p:nvSpPr>
          <p:cNvPr id="160770" name="AutoShape 2"/>
          <p:cNvSpPr>
            <a:spLocks noChangeArrowheads="1"/>
          </p:cNvSpPr>
          <p:nvPr/>
        </p:nvSpPr>
        <p:spPr bwMode="auto">
          <a:xfrm>
            <a:off x="254000" y="714375"/>
            <a:ext cx="8636000" cy="5643563"/>
          </a:xfrm>
          <a:prstGeom prst="roundRect">
            <a:avLst>
              <a:gd name="adj" fmla="val 2389"/>
            </a:avLst>
          </a:prstGeom>
          <a:noFill/>
          <a:ln w="9525">
            <a:noFill/>
            <a:round/>
            <a:headEnd/>
            <a:tailEnd/>
          </a:ln>
        </p:spPr>
        <p:txBody>
          <a:bodyPr lIns="86478" tIns="0" rIns="2594330" bIns="43239"/>
          <a:lstStyle/>
          <a:p>
            <a:pPr defTabSz="865188">
              <a:lnSpc>
                <a:spcPct val="110000"/>
              </a:lnSpc>
              <a:spcAft>
                <a:spcPct val="30000"/>
              </a:spcAft>
            </a:pPr>
            <a:r>
              <a:rPr lang="en-US" sz="2300">
                <a:solidFill>
                  <a:schemeClr val="hlink"/>
                </a:solidFill>
              </a:rPr>
              <a:t>The </a:t>
            </a:r>
            <a:r>
              <a:rPr lang="en-US" sz="2300" b="1">
                <a:solidFill>
                  <a:schemeClr val="accent2"/>
                </a:solidFill>
              </a:rPr>
              <a:t>vision</a:t>
            </a:r>
            <a:r>
              <a:rPr lang="en-US" sz="2300">
                <a:solidFill>
                  <a:schemeClr val="hlink"/>
                </a:solidFill>
              </a:rPr>
              <a:t> of CSOC is to create positive outcomes for children with emotional and behavioral needs by:</a:t>
            </a:r>
          </a:p>
        </p:txBody>
      </p:sp>
      <p:grpSp>
        <p:nvGrpSpPr>
          <p:cNvPr id="2" name="Group 3"/>
          <p:cNvGrpSpPr>
            <a:grpSpLocks/>
          </p:cNvGrpSpPr>
          <p:nvPr/>
        </p:nvGrpSpPr>
        <p:grpSpPr bwMode="auto">
          <a:xfrm>
            <a:off x="244475" y="71438"/>
            <a:ext cx="8636000" cy="571500"/>
            <a:chOff x="144" y="96"/>
            <a:chExt cx="5712" cy="384"/>
          </a:xfrm>
        </p:grpSpPr>
        <p:sp>
          <p:nvSpPr>
            <p:cNvPr id="12305" name="Rectangle 4"/>
            <p:cNvSpPr>
              <a:spLocks noChangeArrowheads="1"/>
            </p:cNvSpPr>
            <p:nvPr/>
          </p:nvSpPr>
          <p:spPr bwMode="auto">
            <a:xfrm>
              <a:off x="387" y="96"/>
              <a:ext cx="5469" cy="384"/>
            </a:xfrm>
            <a:prstGeom prst="rect">
              <a:avLst/>
            </a:prstGeom>
            <a:noFill/>
            <a:ln>
              <a:noFill/>
            </a:ln>
            <a:extLst/>
          </p:spPr>
          <p:txBody>
            <a:bodyPr lIns="86478" tIns="86478" rIns="86478" bIns="86478" anchor="ctr"/>
            <a:lstStyle/>
            <a:p>
              <a:pPr>
                <a:defRPr/>
              </a:pPr>
              <a:r>
                <a:rPr lang="en-US" sz="3000" b="1" dirty="0">
                  <a:solidFill>
                    <a:srgbClr val="990000"/>
                  </a:solidFill>
                  <a:effectLst>
                    <a:outerShdw blurRad="38100" dist="38100" dir="2700000" algn="tl">
                      <a:srgbClr val="000000">
                        <a:alpha val="43137"/>
                      </a:srgbClr>
                    </a:outerShdw>
                  </a:effectLst>
                </a:rPr>
                <a:t>The Role of Assessment within CSOC</a:t>
              </a:r>
            </a:p>
          </p:txBody>
        </p:sp>
        <p:sp>
          <p:nvSpPr>
            <p:cNvPr id="34833" name="Oval 5">
              <a:hlinkClick r:id="rId3" action="ppaction://hlinksldjump"/>
            </p:cNvPr>
            <p:cNvSpPr>
              <a:spLocks noChangeArrowheads="1"/>
            </p:cNvSpPr>
            <p:nvPr/>
          </p:nvSpPr>
          <p:spPr bwMode="auto">
            <a:xfrm>
              <a:off x="144" y="168"/>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78" tIns="43239" rIns="86478" bIns="43239" anchor="ctr"/>
            <a:lstStyle/>
            <a:p>
              <a:pPr algn="ctr"/>
              <a:endParaRPr lang="en-US" sz="1400" b="1">
                <a:solidFill>
                  <a:srgbClr val="000066"/>
                </a:solidFill>
              </a:endParaRPr>
            </a:p>
          </p:txBody>
        </p:sp>
      </p:grpSp>
      <p:sp>
        <p:nvSpPr>
          <p:cNvPr id="160774" name="Rectangle 6" descr="Granite"/>
          <p:cNvSpPr>
            <a:spLocks noChangeArrowheads="1"/>
          </p:cNvSpPr>
          <p:nvPr/>
        </p:nvSpPr>
        <p:spPr bwMode="auto">
          <a:xfrm>
            <a:off x="5875338" y="5176838"/>
            <a:ext cx="3051175" cy="1000125"/>
          </a:xfrm>
          <a:prstGeom prst="rect">
            <a:avLst/>
          </a:prstGeom>
          <a:blipFill dpi="0" rotWithShape="1">
            <a:blip r:embed="rId4" cstate="print">
              <a:alphaModFix amt="68000"/>
            </a:blip>
            <a:srcRect/>
            <a:tile tx="0" ty="0" sx="100000" sy="100000" flip="none" algn="tl"/>
          </a:blipFill>
          <a:ln w="9525">
            <a:miter lim="800000"/>
            <a:headEnd/>
            <a:tailEnd/>
          </a:ln>
          <a:scene3d>
            <a:camera prst="legacyObliqueTopLeft"/>
            <a:lightRig rig="legacyFlat3" dir="t"/>
          </a:scene3d>
          <a:sp3d extrusionH="1751000" prstMaterial="legacyMatte">
            <a:bevelT w="13500" h="13500" prst="angle"/>
            <a:bevelB w="13500" h="13500" prst="angle"/>
            <a:extrusionClr>
              <a:schemeClr val="bg2"/>
            </a:extrusionClr>
          </a:sp3d>
        </p:spPr>
        <p:txBody>
          <a:bodyPr wrap="none" lIns="86478" tIns="43239" rIns="86478" bIns="43239" anchor="ctr">
            <a:flatTx/>
          </a:bodyPr>
          <a:lstStyle/>
          <a:p>
            <a:pPr algn="ctr">
              <a:defRPr/>
            </a:pPr>
            <a:r>
              <a:rPr lang="en-US" sz="2500" b="1" dirty="0">
                <a:solidFill>
                  <a:srgbClr val="800000"/>
                </a:solidFill>
              </a:rPr>
              <a:t>Assessment</a:t>
            </a:r>
            <a:r>
              <a:rPr lang="en-US" sz="2500" b="1" dirty="0">
                <a:solidFill>
                  <a:srgbClr val="800000"/>
                </a:solidFill>
                <a:effectLst>
                  <a:outerShdw blurRad="38100" dist="38100" dir="2700000" algn="tl">
                    <a:srgbClr val="000000">
                      <a:alpha val="43137"/>
                    </a:srgbClr>
                  </a:outerShdw>
                </a:effectLst>
              </a:rPr>
              <a:t> </a:t>
            </a:r>
          </a:p>
          <a:p>
            <a:pPr algn="ctr">
              <a:defRPr/>
            </a:pPr>
            <a:r>
              <a:rPr lang="en-US" sz="2500" b="1" dirty="0">
                <a:solidFill>
                  <a:srgbClr val="800000"/>
                </a:solidFill>
              </a:rPr>
              <a:t>Tools</a:t>
            </a:r>
          </a:p>
        </p:txBody>
      </p:sp>
      <p:sp>
        <p:nvSpPr>
          <p:cNvPr id="160775" name="Rectangle 7" descr="White marble"/>
          <p:cNvSpPr>
            <a:spLocks noChangeArrowheads="1"/>
          </p:cNvSpPr>
          <p:nvPr/>
        </p:nvSpPr>
        <p:spPr bwMode="auto">
          <a:xfrm>
            <a:off x="6172200" y="4433888"/>
            <a:ext cx="2455863" cy="685800"/>
          </a:xfrm>
          <a:prstGeom prst="rect">
            <a:avLst/>
          </a:prstGeom>
          <a:blipFill dpi="0" rotWithShape="0">
            <a:blip r:embed="rId5" cstate="print"/>
            <a:srcRect/>
            <a:tile tx="0" ty="0" sx="100000" sy="100000" flip="none" algn="tl"/>
          </a:blipFill>
          <a:ln w="9525">
            <a:miter lim="800000"/>
            <a:headEnd/>
            <a:tailEnd/>
          </a:ln>
          <a:scene3d>
            <a:camera prst="legacyObliqueTopLeft"/>
            <a:lightRig rig="legacyFlat3" dir="t"/>
          </a:scene3d>
          <a:sp3d extrusionH="1497000" prstMaterial="legacyMatte">
            <a:bevelT w="13500" h="13500" prst="angle"/>
            <a:bevelB w="13500" h="13500" prst="angle"/>
            <a:extrusionClr>
              <a:srgbClr val="FFFFFF"/>
            </a:extrusionClr>
          </a:sp3d>
        </p:spPr>
        <p:txBody>
          <a:bodyPr wrap="none" lIns="86478" tIns="43239" rIns="86478" bIns="43239" anchor="ctr">
            <a:flatTx/>
          </a:bodyPr>
          <a:lstStyle/>
          <a:p>
            <a:pPr algn="ctr">
              <a:defRPr/>
            </a:pPr>
            <a:r>
              <a:rPr lang="en-US" sz="1700" b="1" dirty="0">
                <a:solidFill>
                  <a:srgbClr val="800000"/>
                </a:solidFill>
                <a:effectLst>
                  <a:outerShdw blurRad="38100" dist="38100" dir="2700000" algn="tl">
                    <a:srgbClr val="000000">
                      <a:alpha val="43137"/>
                    </a:srgbClr>
                  </a:outerShdw>
                </a:effectLst>
              </a:rPr>
              <a:t>Child and </a:t>
            </a:r>
            <a:br>
              <a:rPr lang="en-US" sz="1700" b="1" dirty="0">
                <a:solidFill>
                  <a:srgbClr val="800000"/>
                </a:solidFill>
                <a:effectLst>
                  <a:outerShdw blurRad="38100" dist="38100" dir="2700000" algn="tl">
                    <a:srgbClr val="000000">
                      <a:alpha val="43137"/>
                    </a:srgbClr>
                  </a:outerShdw>
                </a:effectLst>
              </a:rPr>
            </a:br>
            <a:r>
              <a:rPr lang="en-US" sz="1700" b="1" dirty="0">
                <a:solidFill>
                  <a:srgbClr val="800000"/>
                </a:solidFill>
                <a:effectLst>
                  <a:outerShdw blurRad="38100" dist="38100" dir="2700000" algn="tl">
                    <a:srgbClr val="000000">
                      <a:alpha val="43137"/>
                    </a:srgbClr>
                  </a:outerShdw>
                </a:effectLst>
              </a:rPr>
              <a:t>Family Needs</a:t>
            </a:r>
          </a:p>
        </p:txBody>
      </p:sp>
      <p:sp>
        <p:nvSpPr>
          <p:cNvPr id="160776" name="Rectangle 8" descr="White marble"/>
          <p:cNvSpPr>
            <a:spLocks noChangeArrowheads="1"/>
          </p:cNvSpPr>
          <p:nvPr/>
        </p:nvSpPr>
        <p:spPr bwMode="auto">
          <a:xfrm>
            <a:off x="6327775" y="3698875"/>
            <a:ext cx="2146300" cy="685800"/>
          </a:xfrm>
          <a:prstGeom prst="rect">
            <a:avLst/>
          </a:prstGeom>
          <a:blipFill dpi="0" rotWithShape="0">
            <a:blip r:embed="rId5" cstate="print"/>
            <a:srcRect/>
            <a:tile tx="0" ty="0" sx="100000" sy="100000" flip="none" algn="tl"/>
          </a:blipFill>
          <a:ln w="9525">
            <a:miter lim="800000"/>
            <a:headEnd/>
            <a:tailEnd/>
          </a:ln>
          <a:scene3d>
            <a:camera prst="legacyObliqueTopLeft"/>
            <a:lightRig rig="legacyFlat3" dir="t"/>
          </a:scene3d>
          <a:sp3d extrusionH="1243000" prstMaterial="legacyMatte">
            <a:bevelT w="13500" h="13500" prst="angle"/>
            <a:bevelB w="13500" h="13500" prst="angle"/>
            <a:extrusionClr>
              <a:srgbClr val="FFFFFF"/>
            </a:extrusionClr>
          </a:sp3d>
        </p:spPr>
        <p:txBody>
          <a:bodyPr wrap="none" lIns="86478" tIns="43239" rIns="86478" bIns="43239" anchor="ctr">
            <a:flatTx/>
          </a:bodyPr>
          <a:lstStyle/>
          <a:p>
            <a:pPr algn="ctr"/>
            <a:r>
              <a:rPr lang="en-US" sz="1700" b="1">
                <a:solidFill>
                  <a:srgbClr val="800000"/>
                </a:solidFill>
              </a:rPr>
              <a:t>Appropriate </a:t>
            </a:r>
            <a:br>
              <a:rPr lang="en-US" sz="1700" b="1">
                <a:solidFill>
                  <a:srgbClr val="800000"/>
                </a:solidFill>
              </a:rPr>
            </a:br>
            <a:r>
              <a:rPr lang="en-US" sz="1700" b="1">
                <a:solidFill>
                  <a:srgbClr val="800000"/>
                </a:solidFill>
              </a:rPr>
              <a:t>Intensity of Service</a:t>
            </a:r>
          </a:p>
        </p:txBody>
      </p:sp>
      <p:sp>
        <p:nvSpPr>
          <p:cNvPr id="160777" name="Rectangle 9" descr="White marble"/>
          <p:cNvSpPr>
            <a:spLocks noChangeArrowheads="1"/>
          </p:cNvSpPr>
          <p:nvPr/>
        </p:nvSpPr>
        <p:spPr bwMode="auto">
          <a:xfrm>
            <a:off x="6480175" y="2963863"/>
            <a:ext cx="1839913" cy="685800"/>
          </a:xfrm>
          <a:prstGeom prst="rect">
            <a:avLst/>
          </a:prstGeom>
          <a:blipFill dpi="0" rotWithShape="0">
            <a:blip r:embed="rId5" cstate="print"/>
            <a:srcRect/>
            <a:tile tx="0" ty="0" sx="100000" sy="100000" flip="none" algn="tl"/>
          </a:blipFill>
          <a:ln w="9525">
            <a:miter lim="800000"/>
            <a:headEnd/>
            <a:tailEnd/>
          </a:ln>
          <a:scene3d>
            <a:camera prst="legacyObliqueTopLeft"/>
            <a:lightRig rig="legacyFlat3" dir="t"/>
          </a:scene3d>
          <a:sp3d extrusionH="989000" prstMaterial="legacyMatte">
            <a:bevelT w="13500" h="13500" prst="angle"/>
            <a:bevelB w="13500" h="13500" prst="angle"/>
            <a:extrusionClr>
              <a:srgbClr val="FFFFFF"/>
            </a:extrusionClr>
          </a:sp3d>
        </p:spPr>
        <p:txBody>
          <a:bodyPr wrap="none" lIns="86478" tIns="43239" rIns="86478" bIns="43239" anchor="ctr">
            <a:flatTx/>
          </a:bodyPr>
          <a:lstStyle/>
          <a:p>
            <a:pPr algn="ctr"/>
            <a:r>
              <a:rPr lang="en-US" sz="1700" b="1">
                <a:solidFill>
                  <a:srgbClr val="800000"/>
                </a:solidFill>
              </a:rPr>
              <a:t>Appropriate </a:t>
            </a:r>
            <a:br>
              <a:rPr lang="en-US" sz="1700" b="1">
                <a:solidFill>
                  <a:srgbClr val="800000"/>
                </a:solidFill>
              </a:rPr>
            </a:br>
            <a:r>
              <a:rPr lang="en-US" sz="1700" b="1">
                <a:solidFill>
                  <a:srgbClr val="800000"/>
                </a:solidFill>
              </a:rPr>
              <a:t>Services</a:t>
            </a:r>
          </a:p>
        </p:txBody>
      </p:sp>
      <p:sp>
        <p:nvSpPr>
          <p:cNvPr id="160778" name="Rectangle 10" descr="White marble"/>
          <p:cNvSpPr>
            <a:spLocks noChangeArrowheads="1"/>
          </p:cNvSpPr>
          <p:nvPr/>
        </p:nvSpPr>
        <p:spPr bwMode="auto">
          <a:xfrm>
            <a:off x="6632575" y="2227263"/>
            <a:ext cx="1536700" cy="687387"/>
          </a:xfrm>
          <a:prstGeom prst="rect">
            <a:avLst/>
          </a:prstGeom>
          <a:blipFill dpi="0" rotWithShape="0">
            <a:blip r:embed="rId5" cstate="print"/>
            <a:srcRect/>
            <a:tile tx="0" ty="0" sx="100000" sy="100000" flip="none" algn="tl"/>
          </a:blipFill>
          <a:ln w="9525">
            <a:miter lim="800000"/>
            <a:headEnd/>
            <a:tailEnd/>
          </a:ln>
          <a:scene3d>
            <a:camera prst="legacyObliqueTopLeft"/>
            <a:lightRig rig="legacyFlat3" dir="t"/>
          </a:scene3d>
          <a:sp3d extrusionH="735000" prstMaterial="legacyMatte">
            <a:bevelT w="13500" h="13500" prst="angle"/>
            <a:bevelB w="13500" h="13500" prst="angle"/>
            <a:extrusionClr>
              <a:srgbClr val="FFFFFF"/>
            </a:extrusionClr>
          </a:sp3d>
        </p:spPr>
        <p:txBody>
          <a:bodyPr wrap="none" lIns="86478" tIns="43239" rIns="86478" bIns="43239" anchor="ctr">
            <a:flatTx/>
          </a:bodyPr>
          <a:lstStyle/>
          <a:p>
            <a:pPr algn="ctr"/>
            <a:r>
              <a:rPr lang="en-US" sz="1700" b="1">
                <a:solidFill>
                  <a:srgbClr val="800000"/>
                </a:solidFill>
              </a:rPr>
              <a:t>Appropriate</a:t>
            </a:r>
            <a:br>
              <a:rPr lang="en-US" sz="1700" b="1">
                <a:solidFill>
                  <a:srgbClr val="800000"/>
                </a:solidFill>
              </a:rPr>
            </a:br>
            <a:r>
              <a:rPr lang="en-US" sz="1700" b="1">
                <a:solidFill>
                  <a:srgbClr val="800000"/>
                </a:solidFill>
              </a:rPr>
              <a:t>Length of Stay</a:t>
            </a:r>
          </a:p>
        </p:txBody>
      </p:sp>
      <p:sp>
        <p:nvSpPr>
          <p:cNvPr id="160779" name="Rectangle 11"/>
          <p:cNvSpPr>
            <a:spLocks noChangeArrowheads="1"/>
          </p:cNvSpPr>
          <p:nvPr/>
        </p:nvSpPr>
        <p:spPr bwMode="auto">
          <a:xfrm>
            <a:off x="6808788" y="1500188"/>
            <a:ext cx="1184275" cy="652462"/>
          </a:xfrm>
          <a:prstGeom prst="rect">
            <a:avLst/>
          </a:prstGeom>
          <a:solidFill>
            <a:srgbClr val="FFCC00"/>
          </a:solidFill>
          <a:ln w="9525">
            <a:miter lim="800000"/>
            <a:headEnd/>
            <a:tailEnd/>
          </a:ln>
          <a:scene3d>
            <a:camera prst="legacyObliqueTopLeft"/>
            <a:lightRig rig="legacyFlat3" dir="t"/>
          </a:scene3d>
          <a:sp3d extrusionH="481000" prstMaterial="legacyMatte">
            <a:bevelT w="13500" h="13500" prst="angle"/>
            <a:bevelB w="13500" h="13500" prst="angle"/>
            <a:extrusionClr>
              <a:srgbClr val="FFCC00"/>
            </a:extrusionClr>
          </a:sp3d>
        </p:spPr>
        <p:txBody>
          <a:bodyPr wrap="none" lIns="86478" tIns="43239" rIns="86478" bIns="43239" anchor="ctr">
            <a:flatTx/>
          </a:bodyPr>
          <a:lstStyle/>
          <a:p>
            <a:pPr algn="ctr"/>
            <a:r>
              <a:rPr lang="en-US" b="1">
                <a:solidFill>
                  <a:srgbClr val="800000"/>
                </a:solidFill>
              </a:rPr>
              <a:t>Positive</a:t>
            </a:r>
            <a:br>
              <a:rPr lang="en-US" b="1">
                <a:solidFill>
                  <a:srgbClr val="800000"/>
                </a:solidFill>
              </a:rPr>
            </a:br>
            <a:r>
              <a:rPr lang="en-US" b="1">
                <a:solidFill>
                  <a:srgbClr val="800000"/>
                </a:solidFill>
              </a:rPr>
              <a:t>Outcomes</a:t>
            </a:r>
          </a:p>
        </p:txBody>
      </p:sp>
      <p:sp>
        <p:nvSpPr>
          <p:cNvPr id="160780" name="Rectangle 12"/>
          <p:cNvSpPr>
            <a:spLocks noChangeArrowheads="1"/>
          </p:cNvSpPr>
          <p:nvPr/>
        </p:nvSpPr>
        <p:spPr bwMode="auto">
          <a:xfrm>
            <a:off x="-76200" y="2133600"/>
            <a:ext cx="5805488" cy="438150"/>
          </a:xfrm>
          <a:prstGeom prst="rect">
            <a:avLst/>
          </a:prstGeom>
          <a:noFill/>
          <a:ln w="9525">
            <a:noFill/>
            <a:miter lim="800000"/>
            <a:headEnd/>
            <a:tailEnd/>
          </a:ln>
        </p:spPr>
        <p:txBody>
          <a:bodyPr lIns="86478" tIns="43239" rIns="86478" bIns="43239">
            <a:spAutoFit/>
          </a:bodyPr>
          <a:lstStyle/>
          <a:p>
            <a:pPr marL="436563" lvl="1" indent="-223838" defTabSz="865188">
              <a:lnSpc>
                <a:spcPct val="110000"/>
              </a:lnSpc>
              <a:spcAft>
                <a:spcPct val="30000"/>
              </a:spcAft>
              <a:buFontTx/>
              <a:buChar char="•"/>
            </a:pPr>
            <a:r>
              <a:rPr lang="en-US" sz="2100">
                <a:solidFill>
                  <a:schemeClr val="hlink"/>
                </a:solidFill>
              </a:rPr>
              <a:t>Identifying the </a:t>
            </a:r>
            <a:r>
              <a:rPr lang="en-US" sz="2100" b="1">
                <a:solidFill>
                  <a:schemeClr val="accent2"/>
                </a:solidFill>
              </a:rPr>
              <a:t>child and family’s needs</a:t>
            </a:r>
          </a:p>
        </p:txBody>
      </p:sp>
      <p:sp>
        <p:nvSpPr>
          <p:cNvPr id="160781" name="Rectangle 13"/>
          <p:cNvSpPr>
            <a:spLocks noChangeArrowheads="1"/>
          </p:cNvSpPr>
          <p:nvPr/>
        </p:nvSpPr>
        <p:spPr bwMode="auto">
          <a:xfrm>
            <a:off x="-76200" y="2743200"/>
            <a:ext cx="5805488" cy="790575"/>
          </a:xfrm>
          <a:prstGeom prst="rect">
            <a:avLst/>
          </a:prstGeom>
          <a:noFill/>
          <a:ln w="9525">
            <a:noFill/>
            <a:miter lim="800000"/>
            <a:headEnd/>
            <a:tailEnd/>
          </a:ln>
        </p:spPr>
        <p:txBody>
          <a:bodyPr lIns="86478" tIns="43239" rIns="86478" bIns="43239">
            <a:spAutoFit/>
          </a:bodyPr>
          <a:lstStyle/>
          <a:p>
            <a:pPr marL="436563" lvl="1" indent="-223838" defTabSz="865188">
              <a:lnSpc>
                <a:spcPct val="110000"/>
              </a:lnSpc>
              <a:spcAft>
                <a:spcPct val="30000"/>
              </a:spcAft>
              <a:buFontTx/>
              <a:buChar char="•"/>
            </a:pPr>
            <a:r>
              <a:rPr lang="en-US" sz="2100">
                <a:solidFill>
                  <a:schemeClr val="hlink"/>
                </a:solidFill>
              </a:rPr>
              <a:t>Determining the </a:t>
            </a:r>
            <a:r>
              <a:rPr lang="en-US" sz="2100" b="1">
                <a:solidFill>
                  <a:schemeClr val="accent2"/>
                </a:solidFill>
              </a:rPr>
              <a:t>most appropriate Intensity of Service</a:t>
            </a:r>
            <a:endParaRPr lang="en-US" sz="2100">
              <a:solidFill>
                <a:schemeClr val="accent2"/>
              </a:solidFill>
            </a:endParaRPr>
          </a:p>
        </p:txBody>
      </p:sp>
      <p:sp>
        <p:nvSpPr>
          <p:cNvPr id="160782" name="Rectangle 14"/>
          <p:cNvSpPr>
            <a:spLocks noChangeArrowheads="1"/>
          </p:cNvSpPr>
          <p:nvPr/>
        </p:nvSpPr>
        <p:spPr bwMode="auto">
          <a:xfrm>
            <a:off x="-76200" y="3733800"/>
            <a:ext cx="5661025" cy="887413"/>
          </a:xfrm>
          <a:prstGeom prst="rect">
            <a:avLst/>
          </a:prstGeom>
          <a:noFill/>
          <a:ln w="9525">
            <a:noFill/>
            <a:miter lim="800000"/>
            <a:headEnd/>
            <a:tailEnd/>
          </a:ln>
        </p:spPr>
        <p:txBody>
          <a:bodyPr lIns="86478" tIns="43239" rIns="86478" bIns="43239">
            <a:spAutoFit/>
          </a:bodyPr>
          <a:lstStyle/>
          <a:p>
            <a:pPr marL="436563" lvl="1" indent="-223838" defTabSz="865188">
              <a:lnSpc>
                <a:spcPct val="110000"/>
              </a:lnSpc>
              <a:spcAft>
                <a:spcPct val="30000"/>
              </a:spcAft>
              <a:buFontTx/>
              <a:buChar char="•"/>
            </a:pPr>
            <a:r>
              <a:rPr lang="en-US" sz="2100">
                <a:solidFill>
                  <a:schemeClr val="hlink"/>
                </a:solidFill>
              </a:rPr>
              <a:t>Delivering the </a:t>
            </a:r>
            <a:r>
              <a:rPr lang="en-US" sz="2100" b="1">
                <a:solidFill>
                  <a:schemeClr val="accent2"/>
                </a:solidFill>
              </a:rPr>
              <a:t>most appropriate services</a:t>
            </a:r>
          </a:p>
          <a:p>
            <a:pPr marL="436563" lvl="1" indent="-223838" defTabSz="865188">
              <a:lnSpc>
                <a:spcPct val="110000"/>
              </a:lnSpc>
              <a:spcAft>
                <a:spcPct val="30000"/>
              </a:spcAft>
            </a:pPr>
            <a:r>
              <a:rPr lang="en-US" sz="2100" b="1">
                <a:solidFill>
                  <a:schemeClr val="hlink"/>
                </a:solidFill>
              </a:rPr>
              <a:t>   </a:t>
            </a:r>
            <a:r>
              <a:rPr lang="en-US" sz="2100">
                <a:solidFill>
                  <a:schemeClr val="hlink"/>
                </a:solidFill>
              </a:rPr>
              <a:t>for the </a:t>
            </a:r>
            <a:r>
              <a:rPr lang="en-US" sz="2100" b="1">
                <a:solidFill>
                  <a:schemeClr val="accent2"/>
                </a:solidFill>
              </a:rPr>
              <a:t>most appropriate length of time</a:t>
            </a:r>
          </a:p>
        </p:txBody>
      </p:sp>
      <p:sp>
        <p:nvSpPr>
          <p:cNvPr id="160783" name="Rectangle 15"/>
          <p:cNvSpPr>
            <a:spLocks noChangeArrowheads="1"/>
          </p:cNvSpPr>
          <p:nvPr/>
        </p:nvSpPr>
        <p:spPr bwMode="auto">
          <a:xfrm>
            <a:off x="152400" y="4724400"/>
            <a:ext cx="5226050" cy="1047750"/>
          </a:xfrm>
          <a:prstGeom prst="rect">
            <a:avLst/>
          </a:prstGeom>
          <a:noFill/>
          <a:ln w="9525">
            <a:noFill/>
            <a:miter lim="800000"/>
            <a:headEnd/>
            <a:tailEnd/>
          </a:ln>
        </p:spPr>
        <p:txBody>
          <a:bodyPr lIns="86478" tIns="43239" rIns="86478" bIns="43239">
            <a:spAutoFit/>
          </a:bodyPr>
          <a:lstStyle/>
          <a:p>
            <a:pPr defTabSz="865188">
              <a:buFontTx/>
              <a:buChar char="•"/>
            </a:pPr>
            <a:r>
              <a:rPr lang="en-US" sz="2100">
                <a:solidFill>
                  <a:schemeClr val="hlink"/>
                </a:solidFill>
              </a:rPr>
              <a:t>  Using </a:t>
            </a:r>
            <a:r>
              <a:rPr lang="en-US" sz="2100" b="1">
                <a:solidFill>
                  <a:schemeClr val="accent2"/>
                </a:solidFill>
              </a:rPr>
              <a:t>standard assessment tools</a:t>
            </a:r>
            <a:r>
              <a:rPr lang="en-US" sz="2100">
                <a:solidFill>
                  <a:schemeClr val="hlink"/>
                </a:solidFill>
              </a:rPr>
              <a:t> – </a:t>
            </a:r>
          </a:p>
          <a:p>
            <a:pPr defTabSz="865188"/>
            <a:r>
              <a:rPr lang="en-US" sz="2100">
                <a:solidFill>
                  <a:schemeClr val="hlink"/>
                </a:solidFill>
              </a:rPr>
              <a:t>   the foundation of the Children’s</a:t>
            </a:r>
          </a:p>
          <a:p>
            <a:pPr defTabSz="865188"/>
            <a:r>
              <a:rPr lang="en-US" sz="2100">
                <a:solidFill>
                  <a:schemeClr val="hlink"/>
                </a:solidFill>
              </a:rPr>
              <a:t>   System of Care. </a:t>
            </a:r>
          </a:p>
        </p:txBody>
      </p:sp>
      <p:sp>
        <p:nvSpPr>
          <p:cNvPr id="3" name="Slide Number Placeholder 2"/>
          <p:cNvSpPr>
            <a:spLocks noGrp="1"/>
          </p:cNvSpPr>
          <p:nvPr>
            <p:ph type="sldNum" sz="quarter" idx="11"/>
          </p:nvPr>
        </p:nvSpPr>
        <p:spPr/>
        <p:txBody>
          <a:bodyPr/>
          <a:lstStyle/>
          <a:p>
            <a:pPr>
              <a:defRPr/>
            </a:pPr>
            <a:fld id="{734DC12E-2D23-403B-8264-E7716B0CAF6C}" type="slidenum">
              <a:rPr lang="en-US" smtClean="0"/>
              <a:pPr>
                <a:defRPr/>
              </a:pPr>
              <a:t>10</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50000" fill="hold" grpId="0" nodeType="afterEffect">
                                  <p:stCondLst>
                                    <p:cond delay="0"/>
                                  </p:stCondLst>
                                  <p:childTnLst>
                                    <p:set>
                                      <p:cBhvr>
                                        <p:cTn id="11" dur="1" fill="hold">
                                          <p:stCondLst>
                                            <p:cond delay="0"/>
                                          </p:stCondLst>
                                        </p:cTn>
                                        <p:tgtEl>
                                          <p:spTgt spid="160770"/>
                                        </p:tgtEl>
                                        <p:attrNameLst>
                                          <p:attrName>style.visibility</p:attrName>
                                        </p:attrNameLst>
                                      </p:cBhvr>
                                      <p:to>
                                        <p:strVal val="visible"/>
                                      </p:to>
                                    </p:set>
                                    <p:anim calcmode="lin" valueType="num">
                                      <p:cBhvr additive="base">
                                        <p:cTn id="12" dur="500" fill="hold"/>
                                        <p:tgtEl>
                                          <p:spTgt spid="160770"/>
                                        </p:tgtEl>
                                        <p:attrNameLst>
                                          <p:attrName>ppt_x</p:attrName>
                                        </p:attrNameLst>
                                      </p:cBhvr>
                                      <p:tavLst>
                                        <p:tav tm="0">
                                          <p:val>
                                            <p:strVal val="0-#ppt_w/2"/>
                                          </p:val>
                                        </p:tav>
                                        <p:tav tm="100000">
                                          <p:val>
                                            <p:strVal val="#ppt_x"/>
                                          </p:val>
                                        </p:tav>
                                      </p:tavLst>
                                    </p:anim>
                                    <p:anim calcmode="lin" valueType="num">
                                      <p:cBhvr additive="base">
                                        <p:cTn id="13" dur="500" fill="hold"/>
                                        <p:tgtEl>
                                          <p:spTgt spid="160770"/>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60779"/>
                                        </p:tgtEl>
                                        <p:attrNameLst>
                                          <p:attrName>style.visibility</p:attrName>
                                        </p:attrNameLst>
                                      </p:cBhvr>
                                      <p:to>
                                        <p:strVal val="visible"/>
                                      </p:to>
                                    </p:set>
                                    <p:animEffect transition="in" filter="fade">
                                      <p:cBhvr>
                                        <p:cTn id="16" dur="1000"/>
                                        <p:tgtEl>
                                          <p:spTgt spid="160779"/>
                                        </p:tgtEl>
                                      </p:cBhvr>
                                    </p:animEffect>
                                  </p:childTnLst>
                                </p:cTn>
                              </p:par>
                            </p:childTnLst>
                          </p:cTn>
                        </p:par>
                        <p:par>
                          <p:cTn id="17" fill="hold" nodeType="afterGroup">
                            <p:stCondLst>
                              <p:cond delay="1500"/>
                            </p:stCondLst>
                            <p:childTnLst>
                              <p:par>
                                <p:cTn id="18" presetID="2" presetClass="entr" presetSubtype="8" decel="50000" fill="hold" grpId="0" nodeType="afterEffect">
                                  <p:stCondLst>
                                    <p:cond delay="500"/>
                                  </p:stCondLst>
                                  <p:childTnLst>
                                    <p:set>
                                      <p:cBhvr>
                                        <p:cTn id="19" dur="1" fill="hold">
                                          <p:stCondLst>
                                            <p:cond delay="0"/>
                                          </p:stCondLst>
                                        </p:cTn>
                                        <p:tgtEl>
                                          <p:spTgt spid="160780"/>
                                        </p:tgtEl>
                                        <p:attrNameLst>
                                          <p:attrName>style.visibility</p:attrName>
                                        </p:attrNameLst>
                                      </p:cBhvr>
                                      <p:to>
                                        <p:strVal val="visible"/>
                                      </p:to>
                                    </p:set>
                                    <p:anim calcmode="lin" valueType="num">
                                      <p:cBhvr additive="base">
                                        <p:cTn id="20" dur="500" fill="hold"/>
                                        <p:tgtEl>
                                          <p:spTgt spid="160780"/>
                                        </p:tgtEl>
                                        <p:attrNameLst>
                                          <p:attrName>ppt_x</p:attrName>
                                        </p:attrNameLst>
                                      </p:cBhvr>
                                      <p:tavLst>
                                        <p:tav tm="0">
                                          <p:val>
                                            <p:strVal val="0-#ppt_w/2"/>
                                          </p:val>
                                        </p:tav>
                                        <p:tav tm="100000">
                                          <p:val>
                                            <p:strVal val="#ppt_x"/>
                                          </p:val>
                                        </p:tav>
                                      </p:tavLst>
                                    </p:anim>
                                    <p:anim calcmode="lin" valueType="num">
                                      <p:cBhvr additive="base">
                                        <p:cTn id="21" dur="500" fill="hold"/>
                                        <p:tgtEl>
                                          <p:spTgt spid="160780"/>
                                        </p:tgtEl>
                                        <p:attrNameLst>
                                          <p:attrName>ppt_y</p:attrName>
                                        </p:attrNameLst>
                                      </p:cBhvr>
                                      <p:tavLst>
                                        <p:tav tm="0">
                                          <p:val>
                                            <p:strVal val="#ppt_y"/>
                                          </p:val>
                                        </p:tav>
                                        <p:tav tm="100000">
                                          <p:val>
                                            <p:strVal val="#ppt_y"/>
                                          </p:val>
                                        </p:tav>
                                      </p:tavLst>
                                    </p:anim>
                                  </p:childTnLst>
                                </p:cTn>
                              </p:par>
                              <p:par>
                                <p:cTn id="22" presetID="2" presetClass="entr" presetSubtype="2" decel="50000" fill="hold" grpId="0" nodeType="withEffect">
                                  <p:stCondLst>
                                    <p:cond delay="500"/>
                                  </p:stCondLst>
                                  <p:childTnLst>
                                    <p:set>
                                      <p:cBhvr>
                                        <p:cTn id="23" dur="1" fill="hold">
                                          <p:stCondLst>
                                            <p:cond delay="0"/>
                                          </p:stCondLst>
                                        </p:cTn>
                                        <p:tgtEl>
                                          <p:spTgt spid="160775"/>
                                        </p:tgtEl>
                                        <p:attrNameLst>
                                          <p:attrName>style.visibility</p:attrName>
                                        </p:attrNameLst>
                                      </p:cBhvr>
                                      <p:to>
                                        <p:strVal val="visible"/>
                                      </p:to>
                                    </p:set>
                                    <p:anim calcmode="lin" valueType="num">
                                      <p:cBhvr additive="base">
                                        <p:cTn id="24" dur="500" fill="hold"/>
                                        <p:tgtEl>
                                          <p:spTgt spid="160775"/>
                                        </p:tgtEl>
                                        <p:attrNameLst>
                                          <p:attrName>ppt_x</p:attrName>
                                        </p:attrNameLst>
                                      </p:cBhvr>
                                      <p:tavLst>
                                        <p:tav tm="0">
                                          <p:val>
                                            <p:strVal val="1+#ppt_w/2"/>
                                          </p:val>
                                        </p:tav>
                                        <p:tav tm="100000">
                                          <p:val>
                                            <p:strVal val="#ppt_x"/>
                                          </p:val>
                                        </p:tav>
                                      </p:tavLst>
                                    </p:anim>
                                    <p:anim calcmode="lin" valueType="num">
                                      <p:cBhvr additive="base">
                                        <p:cTn id="25" dur="500" fill="hold"/>
                                        <p:tgtEl>
                                          <p:spTgt spid="160775"/>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2500"/>
                            </p:stCondLst>
                            <p:childTnLst>
                              <p:par>
                                <p:cTn id="27" presetID="2" presetClass="entr" presetSubtype="8" decel="50000" fill="hold" grpId="0" nodeType="afterEffect">
                                  <p:stCondLst>
                                    <p:cond delay="500"/>
                                  </p:stCondLst>
                                  <p:childTnLst>
                                    <p:set>
                                      <p:cBhvr>
                                        <p:cTn id="28" dur="1" fill="hold">
                                          <p:stCondLst>
                                            <p:cond delay="0"/>
                                          </p:stCondLst>
                                        </p:cTn>
                                        <p:tgtEl>
                                          <p:spTgt spid="160781"/>
                                        </p:tgtEl>
                                        <p:attrNameLst>
                                          <p:attrName>style.visibility</p:attrName>
                                        </p:attrNameLst>
                                      </p:cBhvr>
                                      <p:to>
                                        <p:strVal val="visible"/>
                                      </p:to>
                                    </p:set>
                                    <p:anim calcmode="lin" valueType="num">
                                      <p:cBhvr additive="base">
                                        <p:cTn id="29" dur="500" fill="hold"/>
                                        <p:tgtEl>
                                          <p:spTgt spid="160781"/>
                                        </p:tgtEl>
                                        <p:attrNameLst>
                                          <p:attrName>ppt_x</p:attrName>
                                        </p:attrNameLst>
                                      </p:cBhvr>
                                      <p:tavLst>
                                        <p:tav tm="0">
                                          <p:val>
                                            <p:strVal val="0-#ppt_w/2"/>
                                          </p:val>
                                        </p:tav>
                                        <p:tav tm="100000">
                                          <p:val>
                                            <p:strVal val="#ppt_x"/>
                                          </p:val>
                                        </p:tav>
                                      </p:tavLst>
                                    </p:anim>
                                    <p:anim calcmode="lin" valueType="num">
                                      <p:cBhvr additive="base">
                                        <p:cTn id="30" dur="500" fill="hold"/>
                                        <p:tgtEl>
                                          <p:spTgt spid="160781"/>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500"/>
                                  </p:stCondLst>
                                  <p:childTnLst>
                                    <p:set>
                                      <p:cBhvr>
                                        <p:cTn id="32" dur="1" fill="hold">
                                          <p:stCondLst>
                                            <p:cond delay="0"/>
                                          </p:stCondLst>
                                        </p:cTn>
                                        <p:tgtEl>
                                          <p:spTgt spid="160776"/>
                                        </p:tgtEl>
                                        <p:attrNameLst>
                                          <p:attrName>style.visibility</p:attrName>
                                        </p:attrNameLst>
                                      </p:cBhvr>
                                      <p:to>
                                        <p:strVal val="visible"/>
                                      </p:to>
                                    </p:set>
                                    <p:anim calcmode="lin" valueType="num">
                                      <p:cBhvr additive="base">
                                        <p:cTn id="33" dur="500" fill="hold"/>
                                        <p:tgtEl>
                                          <p:spTgt spid="160776"/>
                                        </p:tgtEl>
                                        <p:attrNameLst>
                                          <p:attrName>ppt_x</p:attrName>
                                        </p:attrNameLst>
                                      </p:cBhvr>
                                      <p:tavLst>
                                        <p:tav tm="0">
                                          <p:val>
                                            <p:strVal val="1+#ppt_w/2"/>
                                          </p:val>
                                        </p:tav>
                                        <p:tav tm="100000">
                                          <p:val>
                                            <p:strVal val="#ppt_x"/>
                                          </p:val>
                                        </p:tav>
                                      </p:tavLst>
                                    </p:anim>
                                    <p:anim calcmode="lin" valueType="num">
                                      <p:cBhvr additive="base">
                                        <p:cTn id="34" dur="500" fill="hold"/>
                                        <p:tgtEl>
                                          <p:spTgt spid="160776"/>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3500"/>
                            </p:stCondLst>
                            <p:childTnLst>
                              <p:par>
                                <p:cTn id="36" presetID="2" presetClass="entr" presetSubtype="8" decel="50000" fill="hold" grpId="0" nodeType="afterEffect">
                                  <p:stCondLst>
                                    <p:cond delay="500"/>
                                  </p:stCondLst>
                                  <p:childTnLst>
                                    <p:set>
                                      <p:cBhvr>
                                        <p:cTn id="37" dur="1" fill="hold">
                                          <p:stCondLst>
                                            <p:cond delay="0"/>
                                          </p:stCondLst>
                                        </p:cTn>
                                        <p:tgtEl>
                                          <p:spTgt spid="160782">
                                            <p:txEl>
                                              <p:pRg st="0" end="0"/>
                                            </p:txEl>
                                          </p:spTgt>
                                        </p:tgtEl>
                                        <p:attrNameLst>
                                          <p:attrName>style.visibility</p:attrName>
                                        </p:attrNameLst>
                                      </p:cBhvr>
                                      <p:to>
                                        <p:strVal val="visible"/>
                                      </p:to>
                                    </p:set>
                                    <p:anim calcmode="lin" valueType="num">
                                      <p:cBhvr additive="base">
                                        <p:cTn id="38" dur="500" fill="hold"/>
                                        <p:tgtEl>
                                          <p:spTgt spid="160782">
                                            <p:txEl>
                                              <p:pRg st="0" end="0"/>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160782">
                                            <p:txEl>
                                              <p:pRg st="0" end="0"/>
                                            </p:txEl>
                                          </p:spTgt>
                                        </p:tgtEl>
                                        <p:attrNameLst>
                                          <p:attrName>ppt_y</p:attrName>
                                        </p:attrNameLst>
                                      </p:cBhvr>
                                      <p:tavLst>
                                        <p:tav tm="0">
                                          <p:val>
                                            <p:strVal val="#ppt_y"/>
                                          </p:val>
                                        </p:tav>
                                        <p:tav tm="100000">
                                          <p:val>
                                            <p:strVal val="#ppt_y"/>
                                          </p:val>
                                        </p:tav>
                                      </p:tavLst>
                                    </p:anim>
                                  </p:childTnLst>
                                </p:cTn>
                              </p:par>
                              <p:par>
                                <p:cTn id="40" presetID="2" presetClass="entr" presetSubtype="2" decel="50000" fill="hold" grpId="0" nodeType="withEffect">
                                  <p:stCondLst>
                                    <p:cond delay="500"/>
                                  </p:stCondLst>
                                  <p:childTnLst>
                                    <p:set>
                                      <p:cBhvr>
                                        <p:cTn id="41" dur="1" fill="hold">
                                          <p:stCondLst>
                                            <p:cond delay="0"/>
                                          </p:stCondLst>
                                        </p:cTn>
                                        <p:tgtEl>
                                          <p:spTgt spid="160777"/>
                                        </p:tgtEl>
                                        <p:attrNameLst>
                                          <p:attrName>style.visibility</p:attrName>
                                        </p:attrNameLst>
                                      </p:cBhvr>
                                      <p:to>
                                        <p:strVal val="visible"/>
                                      </p:to>
                                    </p:set>
                                    <p:anim calcmode="lin" valueType="num">
                                      <p:cBhvr additive="base">
                                        <p:cTn id="42" dur="500" fill="hold"/>
                                        <p:tgtEl>
                                          <p:spTgt spid="160777"/>
                                        </p:tgtEl>
                                        <p:attrNameLst>
                                          <p:attrName>ppt_x</p:attrName>
                                        </p:attrNameLst>
                                      </p:cBhvr>
                                      <p:tavLst>
                                        <p:tav tm="0">
                                          <p:val>
                                            <p:strVal val="1+#ppt_w/2"/>
                                          </p:val>
                                        </p:tav>
                                        <p:tav tm="100000">
                                          <p:val>
                                            <p:strVal val="#ppt_x"/>
                                          </p:val>
                                        </p:tav>
                                      </p:tavLst>
                                    </p:anim>
                                    <p:anim calcmode="lin" valueType="num">
                                      <p:cBhvr additive="base">
                                        <p:cTn id="43" dur="500" fill="hold"/>
                                        <p:tgtEl>
                                          <p:spTgt spid="16077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500"/>
                            </p:stCondLst>
                            <p:childTnLst>
                              <p:par>
                                <p:cTn id="45" presetID="2" presetClass="entr" presetSubtype="8" decel="50000" fill="hold" grpId="0" nodeType="afterEffect">
                                  <p:stCondLst>
                                    <p:cond delay="500"/>
                                  </p:stCondLst>
                                  <p:childTnLst>
                                    <p:set>
                                      <p:cBhvr>
                                        <p:cTn id="46" dur="1" fill="hold">
                                          <p:stCondLst>
                                            <p:cond delay="0"/>
                                          </p:stCondLst>
                                        </p:cTn>
                                        <p:tgtEl>
                                          <p:spTgt spid="160782">
                                            <p:txEl>
                                              <p:pRg st="1" end="1"/>
                                            </p:txEl>
                                          </p:spTgt>
                                        </p:tgtEl>
                                        <p:attrNameLst>
                                          <p:attrName>style.visibility</p:attrName>
                                        </p:attrNameLst>
                                      </p:cBhvr>
                                      <p:to>
                                        <p:strVal val="visible"/>
                                      </p:to>
                                    </p:set>
                                    <p:anim calcmode="lin" valueType="num">
                                      <p:cBhvr additive="base">
                                        <p:cTn id="47" dur="500" fill="hold"/>
                                        <p:tgtEl>
                                          <p:spTgt spid="160782">
                                            <p:txEl>
                                              <p:pRg st="1" end="1"/>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160782">
                                            <p:txEl>
                                              <p:pRg st="1" end="1"/>
                                            </p:txEl>
                                          </p:spTgt>
                                        </p:tgtEl>
                                        <p:attrNameLst>
                                          <p:attrName>ppt_y</p:attrName>
                                        </p:attrNameLst>
                                      </p:cBhvr>
                                      <p:tavLst>
                                        <p:tav tm="0">
                                          <p:val>
                                            <p:strVal val="#ppt_y"/>
                                          </p:val>
                                        </p:tav>
                                        <p:tav tm="100000">
                                          <p:val>
                                            <p:strVal val="#ppt_y"/>
                                          </p:val>
                                        </p:tav>
                                      </p:tavLst>
                                    </p:anim>
                                  </p:childTnLst>
                                </p:cTn>
                              </p:par>
                              <p:par>
                                <p:cTn id="49" presetID="2" presetClass="entr" presetSubtype="2" decel="50000" fill="hold" grpId="0" nodeType="withEffect">
                                  <p:stCondLst>
                                    <p:cond delay="500"/>
                                  </p:stCondLst>
                                  <p:childTnLst>
                                    <p:set>
                                      <p:cBhvr>
                                        <p:cTn id="50" dur="1" fill="hold">
                                          <p:stCondLst>
                                            <p:cond delay="0"/>
                                          </p:stCondLst>
                                        </p:cTn>
                                        <p:tgtEl>
                                          <p:spTgt spid="160778"/>
                                        </p:tgtEl>
                                        <p:attrNameLst>
                                          <p:attrName>style.visibility</p:attrName>
                                        </p:attrNameLst>
                                      </p:cBhvr>
                                      <p:to>
                                        <p:strVal val="visible"/>
                                      </p:to>
                                    </p:set>
                                    <p:anim calcmode="lin" valueType="num">
                                      <p:cBhvr additive="base">
                                        <p:cTn id="51" dur="500" fill="hold"/>
                                        <p:tgtEl>
                                          <p:spTgt spid="160778"/>
                                        </p:tgtEl>
                                        <p:attrNameLst>
                                          <p:attrName>ppt_x</p:attrName>
                                        </p:attrNameLst>
                                      </p:cBhvr>
                                      <p:tavLst>
                                        <p:tav tm="0">
                                          <p:val>
                                            <p:strVal val="1+#ppt_w/2"/>
                                          </p:val>
                                        </p:tav>
                                        <p:tav tm="100000">
                                          <p:val>
                                            <p:strVal val="#ppt_x"/>
                                          </p:val>
                                        </p:tav>
                                      </p:tavLst>
                                    </p:anim>
                                    <p:anim calcmode="lin" valueType="num">
                                      <p:cBhvr additive="base">
                                        <p:cTn id="52" dur="500" fill="hold"/>
                                        <p:tgtEl>
                                          <p:spTgt spid="160778"/>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5500"/>
                            </p:stCondLst>
                            <p:childTnLst>
                              <p:par>
                                <p:cTn id="54" presetID="2" presetClass="entr" presetSubtype="8" decel="50000" fill="hold" grpId="0" nodeType="afterEffect">
                                  <p:stCondLst>
                                    <p:cond delay="500"/>
                                  </p:stCondLst>
                                  <p:childTnLst>
                                    <p:set>
                                      <p:cBhvr>
                                        <p:cTn id="55" dur="1" fill="hold">
                                          <p:stCondLst>
                                            <p:cond delay="0"/>
                                          </p:stCondLst>
                                        </p:cTn>
                                        <p:tgtEl>
                                          <p:spTgt spid="160783"/>
                                        </p:tgtEl>
                                        <p:attrNameLst>
                                          <p:attrName>style.visibility</p:attrName>
                                        </p:attrNameLst>
                                      </p:cBhvr>
                                      <p:to>
                                        <p:strVal val="visible"/>
                                      </p:to>
                                    </p:set>
                                    <p:anim calcmode="lin" valueType="num">
                                      <p:cBhvr additive="base">
                                        <p:cTn id="56" dur="500" fill="hold"/>
                                        <p:tgtEl>
                                          <p:spTgt spid="160783"/>
                                        </p:tgtEl>
                                        <p:attrNameLst>
                                          <p:attrName>ppt_x</p:attrName>
                                        </p:attrNameLst>
                                      </p:cBhvr>
                                      <p:tavLst>
                                        <p:tav tm="0">
                                          <p:val>
                                            <p:strVal val="0-#ppt_w/2"/>
                                          </p:val>
                                        </p:tav>
                                        <p:tav tm="100000">
                                          <p:val>
                                            <p:strVal val="#ppt_x"/>
                                          </p:val>
                                        </p:tav>
                                      </p:tavLst>
                                    </p:anim>
                                    <p:anim calcmode="lin" valueType="num">
                                      <p:cBhvr additive="base">
                                        <p:cTn id="57" dur="500" fill="hold"/>
                                        <p:tgtEl>
                                          <p:spTgt spid="160783"/>
                                        </p:tgtEl>
                                        <p:attrNameLst>
                                          <p:attrName>ppt_y</p:attrName>
                                        </p:attrNameLst>
                                      </p:cBhvr>
                                      <p:tavLst>
                                        <p:tav tm="0">
                                          <p:val>
                                            <p:strVal val="#ppt_y"/>
                                          </p:val>
                                        </p:tav>
                                        <p:tav tm="100000">
                                          <p:val>
                                            <p:strVal val="#ppt_y"/>
                                          </p:val>
                                        </p:tav>
                                      </p:tavLst>
                                    </p:anim>
                                  </p:childTnLst>
                                </p:cTn>
                              </p:par>
                              <p:par>
                                <p:cTn id="58" presetID="2" presetClass="entr" presetSubtype="4" decel="50000" fill="hold" grpId="0" nodeType="withEffect">
                                  <p:stCondLst>
                                    <p:cond delay="500"/>
                                  </p:stCondLst>
                                  <p:childTnLst>
                                    <p:set>
                                      <p:cBhvr>
                                        <p:cTn id="59" dur="1" fill="hold">
                                          <p:stCondLst>
                                            <p:cond delay="0"/>
                                          </p:stCondLst>
                                        </p:cTn>
                                        <p:tgtEl>
                                          <p:spTgt spid="160774"/>
                                        </p:tgtEl>
                                        <p:attrNameLst>
                                          <p:attrName>style.visibility</p:attrName>
                                        </p:attrNameLst>
                                      </p:cBhvr>
                                      <p:to>
                                        <p:strVal val="visible"/>
                                      </p:to>
                                    </p:set>
                                    <p:anim calcmode="lin" valueType="num">
                                      <p:cBhvr additive="base">
                                        <p:cTn id="60" dur="500" fill="hold"/>
                                        <p:tgtEl>
                                          <p:spTgt spid="160774"/>
                                        </p:tgtEl>
                                        <p:attrNameLst>
                                          <p:attrName>ppt_x</p:attrName>
                                        </p:attrNameLst>
                                      </p:cBhvr>
                                      <p:tavLst>
                                        <p:tav tm="0">
                                          <p:val>
                                            <p:strVal val="#ppt_x"/>
                                          </p:val>
                                        </p:tav>
                                        <p:tav tm="100000">
                                          <p:val>
                                            <p:strVal val="#ppt_x"/>
                                          </p:val>
                                        </p:tav>
                                      </p:tavLst>
                                    </p:anim>
                                    <p:anim calcmode="lin" valueType="num">
                                      <p:cBhvr additive="base">
                                        <p:cTn id="61" dur="500" fill="hold"/>
                                        <p:tgtEl>
                                          <p:spTgt spid="1607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0" grpId="0"/>
      <p:bldP spid="160774" grpId="0" animBg="1"/>
      <p:bldP spid="160775" grpId="0" animBg="1"/>
      <p:bldP spid="160776" grpId="0" animBg="1"/>
      <p:bldP spid="160777" grpId="0" animBg="1"/>
      <p:bldP spid="160778" grpId="0" animBg="1"/>
      <p:bldP spid="160779" grpId="0" animBg="1"/>
      <p:bldP spid="160780" grpId="0"/>
      <p:bldP spid="160781" grpId="0"/>
      <p:bldP spid="160782" grpId="0" build="p" bldLvl="2" advAuto="500"/>
      <p:bldP spid="16078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4"/>
          <p:cNvSpPr>
            <a:spLocks noGrp="1" noChangeArrowheads="1"/>
          </p:cNvSpPr>
          <p:nvPr>
            <p:ph type="title"/>
          </p:nvPr>
        </p:nvSpPr>
        <p:spPr>
          <a:xfrm>
            <a:off x="381000" y="274638"/>
            <a:ext cx="8305800" cy="1706562"/>
          </a:xfrm>
        </p:spPr>
        <p:txBody>
          <a:bodyPr/>
          <a:lstStyle/>
          <a:p>
            <a:r>
              <a:rPr lang="en-US" sz="4000" smtClean="0"/>
              <a:t>Children’s Mobile Response &amp; </a:t>
            </a:r>
            <a:br>
              <a:rPr lang="en-US" sz="4000" smtClean="0"/>
            </a:br>
            <a:r>
              <a:rPr lang="en-US" sz="4000" smtClean="0"/>
              <a:t>Stabilization Services</a:t>
            </a:r>
            <a:br>
              <a:rPr lang="en-US" sz="4000" smtClean="0"/>
            </a:br>
            <a:r>
              <a:rPr lang="en-US" sz="4000" smtClean="0"/>
              <a:t>CMRSS</a:t>
            </a:r>
          </a:p>
        </p:txBody>
      </p:sp>
      <p:sp>
        <p:nvSpPr>
          <p:cNvPr id="2" name="Content Placeholder 1"/>
          <p:cNvSpPr>
            <a:spLocks noGrp="1"/>
          </p:cNvSpPr>
          <p:nvPr>
            <p:ph sz="half" idx="1"/>
          </p:nvPr>
        </p:nvSpPr>
        <p:spPr>
          <a:xfrm>
            <a:off x="609600" y="2209800"/>
            <a:ext cx="7696200" cy="3733800"/>
          </a:xfrm>
        </p:spPr>
        <p:txBody>
          <a:bodyPr/>
          <a:lstStyle/>
          <a:p>
            <a:pPr>
              <a:defRPr/>
            </a:pPr>
            <a:r>
              <a:rPr lang="en-US" dirty="0" smtClean="0"/>
              <a:t>Are provided to youth who exhibit emotional or behavioral challenges that may jeopardize their current living situation</a:t>
            </a:r>
          </a:p>
          <a:p>
            <a:pPr>
              <a:defRPr/>
            </a:pPr>
            <a:r>
              <a:rPr lang="en-US" dirty="0" smtClean="0"/>
              <a:t>Provide face-to-face crisis response within one hour of notification</a:t>
            </a:r>
          </a:p>
          <a:p>
            <a:pPr marL="0" indent="0">
              <a:buFontTx/>
              <a:buNone/>
              <a:defRPr/>
            </a:pPr>
            <a:endParaRPr lang="en-US" dirty="0"/>
          </a:p>
        </p:txBody>
      </p:sp>
    </p:spTree>
  </p:cSld>
  <p:clrMapOvr>
    <a:masterClrMapping/>
  </p:clrMapOvr>
  <p:transition advClick="0">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mtClean="0"/>
              <a:t>CMRSS</a:t>
            </a:r>
          </a:p>
        </p:txBody>
      </p:sp>
      <p:sp>
        <p:nvSpPr>
          <p:cNvPr id="3" name="Content Placeholder 2"/>
          <p:cNvSpPr>
            <a:spLocks noGrp="1"/>
          </p:cNvSpPr>
          <p:nvPr>
            <p:ph sz="half" idx="1"/>
          </p:nvPr>
        </p:nvSpPr>
        <p:spPr>
          <a:xfrm>
            <a:off x="457200" y="1524000"/>
            <a:ext cx="8305800" cy="4572000"/>
          </a:xfrm>
        </p:spPr>
        <p:txBody>
          <a:bodyPr/>
          <a:lstStyle/>
          <a:p>
            <a:pPr>
              <a:defRPr/>
            </a:pPr>
            <a:r>
              <a:rPr lang="en-US" dirty="0" smtClean="0"/>
              <a:t>The goal is to stabilize behavior and prevent loss of ability to remain in home</a:t>
            </a:r>
          </a:p>
          <a:p>
            <a:pPr>
              <a:defRPr/>
            </a:pPr>
            <a:r>
              <a:rPr lang="en-US" dirty="0" smtClean="0"/>
              <a:t>Mobile Response is available 24 hour/day, 7 days/week</a:t>
            </a:r>
          </a:p>
          <a:p>
            <a:pPr>
              <a:defRPr/>
            </a:pPr>
            <a:r>
              <a:rPr lang="en-US" dirty="0" smtClean="0"/>
              <a:t>Can offer up to 8 weeks of stabilization services.</a:t>
            </a:r>
          </a:p>
          <a:p>
            <a:pPr>
              <a:defRPr/>
            </a:pPr>
            <a:r>
              <a:rPr lang="en-US" dirty="0" smtClean="0"/>
              <a:t>Access through Perform Care:</a:t>
            </a:r>
          </a:p>
          <a:p>
            <a:pPr marL="0" indent="0">
              <a:buFontTx/>
              <a:buNone/>
              <a:defRPr/>
            </a:pPr>
            <a:r>
              <a:rPr lang="en-US" dirty="0"/>
              <a:t> </a:t>
            </a:r>
            <a:r>
              <a:rPr lang="en-US" dirty="0" smtClean="0"/>
              <a:t>                    1-877-652-7624</a:t>
            </a:r>
            <a:endParaRPr lang="en-US" dirty="0"/>
          </a:p>
        </p:txBody>
      </p:sp>
      <p:sp>
        <p:nvSpPr>
          <p:cNvPr id="5" name="Slide Number Placeholder 4"/>
          <p:cNvSpPr>
            <a:spLocks noGrp="1"/>
          </p:cNvSpPr>
          <p:nvPr>
            <p:ph type="sldNum" sz="quarter" idx="12"/>
          </p:nvPr>
        </p:nvSpPr>
        <p:spPr/>
        <p:txBody>
          <a:bodyPr/>
          <a:lstStyle/>
          <a:p>
            <a:pPr>
              <a:defRPr/>
            </a:pPr>
            <a:fld id="{999F28E1-96D2-47D3-A9D1-7DEAABEABB01}" type="slidenum">
              <a:rPr lang="en-US" smtClean="0"/>
              <a:pPr>
                <a:defRPr/>
              </a:pPr>
              <a:t>12</a:t>
            </a:fld>
            <a:endParaRPr lang="en-US"/>
          </a:p>
        </p:txBody>
      </p:sp>
    </p:spTree>
  </p:cSld>
  <p:clrMapOvr>
    <a:masterClrMapping/>
  </p:clrMapOvr>
  <p:transition advClick="0">
    <p:wipe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50" name="Rectangle 4"/>
          <p:cNvSpPr>
            <a:spLocks noGrp="1" noChangeArrowheads="1"/>
          </p:cNvSpPr>
          <p:nvPr>
            <p:ph type="title" idx="4294967295"/>
          </p:nvPr>
        </p:nvSpPr>
        <p:spPr/>
        <p:txBody>
          <a:bodyPr/>
          <a:lstStyle/>
          <a:p>
            <a:pPr eaLnBrk="1" hangingPunct="1"/>
            <a:r>
              <a:rPr lang="en-US" smtClean="0"/>
              <a:t>Psychiatric ER Services</a:t>
            </a:r>
          </a:p>
        </p:txBody>
      </p:sp>
      <p:graphicFrame>
        <p:nvGraphicFramePr>
          <p:cNvPr id="91139" name="Organization Chart 7"/>
          <p:cNvGraphicFramePr>
            <a:graphicFrameLocks/>
          </p:cNvGraphicFramePr>
          <p:nvPr>
            <p:ph type="dgm" idx="4294967295"/>
          </p:nvPr>
        </p:nvGraphicFramePr>
        <p:xfrm>
          <a:off x="457200" y="1600200"/>
          <a:ext cx="8229600" cy="4525963"/>
        </p:xfrm>
        <a:graphic>
          <a:graphicData uri="http://schemas.openxmlformats.org/drawingml/2006/compatibility">
            <com:legacyDrawing xmlns:com="http://schemas.openxmlformats.org/drawingml/2006/compatibility" spid="_x0000_s91139"/>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idx="4294967295"/>
          </p:nvPr>
        </p:nvSpPr>
        <p:spPr/>
        <p:txBody>
          <a:bodyPr/>
          <a:lstStyle/>
          <a:p>
            <a:r>
              <a:rPr lang="en-US" sz="4000" smtClean="0"/>
              <a:t>Children’s Mobile Crisis Outreach</a:t>
            </a:r>
          </a:p>
        </p:txBody>
      </p:sp>
      <p:sp>
        <p:nvSpPr>
          <p:cNvPr id="93186" name="Rectangle 3"/>
          <p:cNvSpPr>
            <a:spLocks noGrp="1" noChangeArrowheads="1"/>
          </p:cNvSpPr>
          <p:nvPr>
            <p:ph type="body" sz="half" idx="4294967295"/>
          </p:nvPr>
        </p:nvSpPr>
        <p:spPr>
          <a:xfrm>
            <a:off x="457200" y="1600200"/>
            <a:ext cx="8229600" cy="2187575"/>
          </a:xfrm>
        </p:spPr>
        <p:txBody>
          <a:bodyPr/>
          <a:lstStyle/>
          <a:p>
            <a:pPr>
              <a:lnSpc>
                <a:spcPct val="90000"/>
              </a:lnSpc>
            </a:pPr>
            <a:r>
              <a:rPr lang="en-US" smtClean="0"/>
              <a:t>Crisis Outreach to Schools</a:t>
            </a:r>
          </a:p>
          <a:p>
            <a:pPr>
              <a:lnSpc>
                <a:spcPct val="90000"/>
              </a:lnSpc>
            </a:pPr>
            <a:r>
              <a:rPr lang="en-US" smtClean="0"/>
              <a:t>Child Team Specialist</a:t>
            </a:r>
          </a:p>
          <a:p>
            <a:pPr>
              <a:lnSpc>
                <a:spcPct val="90000"/>
              </a:lnSpc>
            </a:pPr>
            <a:r>
              <a:rPr lang="en-US" smtClean="0"/>
              <a:t>Telephone Consultation/Intervention</a:t>
            </a:r>
          </a:p>
          <a:p>
            <a:pPr>
              <a:lnSpc>
                <a:spcPct val="90000"/>
              </a:lnSpc>
            </a:pPr>
            <a:r>
              <a:rPr lang="en-US" smtClean="0"/>
              <a:t>On Site Assessment</a:t>
            </a:r>
          </a:p>
          <a:p>
            <a:pPr>
              <a:lnSpc>
                <a:spcPct val="90000"/>
              </a:lnSpc>
            </a:pPr>
            <a:r>
              <a:rPr lang="en-US" smtClean="0"/>
              <a:t>Referral Information</a:t>
            </a:r>
          </a:p>
          <a:p>
            <a:pPr>
              <a:lnSpc>
                <a:spcPct val="90000"/>
              </a:lnSpc>
            </a:pPr>
            <a:r>
              <a:rPr lang="en-US" smtClean="0"/>
              <a:t>Follow Up Services</a:t>
            </a:r>
          </a:p>
          <a:p>
            <a:pPr>
              <a:lnSpc>
                <a:spcPct val="90000"/>
              </a:lnSpc>
            </a:pPr>
            <a:r>
              <a:rPr lang="en-US" smtClean="0"/>
              <a:t>Family Support for Caregiver</a:t>
            </a:r>
          </a:p>
          <a:p>
            <a:pPr>
              <a:lnSpc>
                <a:spcPct val="90000"/>
              </a:lnSpc>
            </a:pPr>
            <a:endParaRPr lang="en-US" smtClean="0"/>
          </a:p>
        </p:txBody>
      </p:sp>
      <p:pic>
        <p:nvPicPr>
          <p:cNvPr id="93187" name="Picture 4" descr="j0383794"/>
          <p:cNvPicPr>
            <a:picLocks noGrp="1" noChangeAspect="1" noChangeArrowheads="1"/>
          </p:cNvPicPr>
          <p:nvPr>
            <p:ph sz="half" idx="4294967295"/>
          </p:nvPr>
        </p:nvPicPr>
        <p:blipFill>
          <a:blip r:embed="rId2" cstate="print"/>
          <a:srcRect/>
          <a:stretch>
            <a:fillRect/>
          </a:stretch>
        </p:blipFill>
        <p:spPr>
          <a:xfrm>
            <a:off x="6781800" y="4572000"/>
            <a:ext cx="1855788" cy="1938338"/>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274638"/>
            <a:ext cx="8382000" cy="1554162"/>
          </a:xfrm>
        </p:spPr>
        <p:txBody>
          <a:bodyPr/>
          <a:lstStyle/>
          <a:p>
            <a:r>
              <a:rPr lang="en-US" sz="4000" smtClean="0"/>
              <a:t>Care Management Organization </a:t>
            </a:r>
            <a:br>
              <a:rPr lang="en-US" sz="4000" smtClean="0"/>
            </a:br>
            <a:r>
              <a:rPr lang="en-US" sz="4000" smtClean="0"/>
              <a:t>(CMO)</a:t>
            </a:r>
            <a:br>
              <a:rPr lang="en-US" sz="4000" smtClean="0"/>
            </a:br>
            <a:r>
              <a:rPr lang="en-US" sz="4000" smtClean="0"/>
              <a:t>Hudson Partnership CMO</a:t>
            </a:r>
          </a:p>
        </p:txBody>
      </p:sp>
      <p:sp>
        <p:nvSpPr>
          <p:cNvPr id="14341" name="Rectangle 5"/>
          <p:cNvSpPr>
            <a:spLocks noGrp="1" noChangeArrowheads="1"/>
          </p:cNvSpPr>
          <p:nvPr>
            <p:ph type="body" sz="half" idx="2"/>
          </p:nvPr>
        </p:nvSpPr>
        <p:spPr>
          <a:xfrm>
            <a:off x="4572000" y="2362200"/>
            <a:ext cx="4038600" cy="3505200"/>
          </a:xfrm>
        </p:spPr>
        <p:txBody>
          <a:bodyPr/>
          <a:lstStyle/>
          <a:p>
            <a:r>
              <a:rPr lang="en-US" sz="2400" smtClean="0"/>
              <a:t>Intensive, long term, team based care management</a:t>
            </a:r>
          </a:p>
          <a:p>
            <a:r>
              <a:rPr lang="en-US" sz="2400" smtClean="0"/>
              <a:t>Community Based</a:t>
            </a:r>
          </a:p>
          <a:p>
            <a:r>
              <a:rPr lang="en-US" sz="2400" smtClean="0"/>
              <a:t>Child-Family Team, Individualized Service plan</a:t>
            </a:r>
          </a:p>
          <a:p>
            <a:r>
              <a:rPr lang="en-US" sz="2400" smtClean="0"/>
              <a:t>Focus on Family Strengths &amp; Needs</a:t>
            </a:r>
          </a:p>
        </p:txBody>
      </p:sp>
      <p:pic>
        <p:nvPicPr>
          <p:cNvPr id="94211" name="Picture 6" descr="MCj04396110000[1]"/>
          <p:cNvPicPr>
            <a:picLocks noGrp="1" noChangeAspect="1" noChangeArrowheads="1"/>
          </p:cNvPicPr>
          <p:nvPr>
            <p:ph sz="half" idx="1"/>
          </p:nvPr>
        </p:nvPicPr>
        <p:blipFill>
          <a:blip r:embed="rId2" cstate="print"/>
          <a:srcRect/>
          <a:stretch>
            <a:fillRect/>
          </a:stretch>
        </p:blipFill>
        <p:spPr>
          <a:xfrm>
            <a:off x="152400" y="2103438"/>
            <a:ext cx="4343400" cy="4068762"/>
          </a:xfrm>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Effect transition="in" filter="fade">
                                      <p:cBhvr>
                                        <p:cTn id="7" dur="1000">
                                          <p:stCondLst>
                                            <p:cond delay="0"/>
                                          </p:stCondLst>
                                        </p:cTn>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341">
                                            <p:txEl>
                                              <p:pRg st="0" end="0"/>
                                            </p:txEl>
                                          </p:spTgt>
                                        </p:tgtEl>
                                        <p:attrNameLst>
                                          <p:attrName>style.visibility</p:attrName>
                                        </p:attrNameLst>
                                      </p:cBhvr>
                                      <p:to>
                                        <p:strVal val="visible"/>
                                      </p:to>
                                    </p:set>
                                    <p:animEffect transition="in" filter="fade">
                                      <p:cBhvr>
                                        <p:cTn id="12" dur="500">
                                          <p:stCondLst>
                                            <p:cond delay="0"/>
                                          </p:stCondLst>
                                        </p:cTn>
                                        <p:tgtEl>
                                          <p:spTgt spid="143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341">
                                            <p:txEl>
                                              <p:pRg st="1" end="1"/>
                                            </p:txEl>
                                          </p:spTgt>
                                        </p:tgtEl>
                                        <p:attrNameLst>
                                          <p:attrName>style.visibility</p:attrName>
                                        </p:attrNameLst>
                                      </p:cBhvr>
                                      <p:to>
                                        <p:strVal val="visible"/>
                                      </p:to>
                                    </p:set>
                                    <p:animEffect transition="in" filter="fade">
                                      <p:cBhvr>
                                        <p:cTn id="17" dur="500">
                                          <p:stCondLst>
                                            <p:cond delay="0"/>
                                          </p:stCondLst>
                                        </p:cTn>
                                        <p:tgtEl>
                                          <p:spTgt spid="1434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341">
                                            <p:txEl>
                                              <p:pRg st="2" end="2"/>
                                            </p:txEl>
                                          </p:spTgt>
                                        </p:tgtEl>
                                        <p:attrNameLst>
                                          <p:attrName>style.visibility</p:attrName>
                                        </p:attrNameLst>
                                      </p:cBhvr>
                                      <p:to>
                                        <p:strVal val="visible"/>
                                      </p:to>
                                    </p:set>
                                    <p:animEffect transition="in" filter="fade">
                                      <p:cBhvr>
                                        <p:cTn id="22" dur="500">
                                          <p:stCondLst>
                                            <p:cond delay="0"/>
                                          </p:stCondLst>
                                        </p:cTn>
                                        <p:tgtEl>
                                          <p:spTgt spid="1434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4341">
                                            <p:txEl>
                                              <p:pRg st="3" end="3"/>
                                            </p:txEl>
                                          </p:spTgt>
                                        </p:tgtEl>
                                        <p:attrNameLst>
                                          <p:attrName>style.visibility</p:attrName>
                                        </p:attrNameLst>
                                      </p:cBhvr>
                                      <p:to>
                                        <p:strVal val="visible"/>
                                      </p:to>
                                    </p:set>
                                    <p:animEffect transition="in" filter="fade">
                                      <p:cBhvr>
                                        <p:cTn id="27" dur="500">
                                          <p:stCondLst>
                                            <p:cond delay="0"/>
                                          </p:stCondLst>
                                        </p:cTn>
                                        <p:tgtEl>
                                          <p:spTgt spid="143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10000" y="3276600"/>
            <a:ext cx="5105400" cy="1736725"/>
          </a:xfrm>
          <a:prstGeom prst="rect">
            <a:avLst/>
          </a:prstGeom>
          <a:noFill/>
          <a:ln w="12700">
            <a:noFill/>
            <a:miter lim="800000"/>
            <a:headEnd/>
            <a:tailEnd/>
          </a:ln>
        </p:spPr>
        <p:txBody>
          <a:bodyPr lIns="90480" tIns="44446" rIns="90480" bIns="44446">
            <a:spAutoFit/>
          </a:bodyPr>
          <a:lstStyle/>
          <a:p>
            <a:r>
              <a:rPr lang="en-US" sz="3600" b="1"/>
              <a:t>		. . .	a process  </a:t>
            </a:r>
          </a:p>
          <a:p>
            <a:r>
              <a:rPr lang="en-US" sz="3600" b="1"/>
              <a:t>                                                                                                                                                                                                                          and an approach.</a:t>
            </a:r>
          </a:p>
        </p:txBody>
      </p:sp>
      <p:grpSp>
        <p:nvGrpSpPr>
          <p:cNvPr id="2" name="Group 3"/>
          <p:cNvGrpSpPr>
            <a:grpSpLocks/>
          </p:cNvGrpSpPr>
          <p:nvPr/>
        </p:nvGrpSpPr>
        <p:grpSpPr bwMode="auto">
          <a:xfrm>
            <a:off x="762000" y="1371600"/>
            <a:ext cx="4046538" cy="3136900"/>
            <a:chOff x="816" y="1162"/>
            <a:chExt cx="2549" cy="2194"/>
          </a:xfrm>
        </p:grpSpPr>
        <p:sp>
          <p:nvSpPr>
            <p:cNvPr id="9220" name="Rectangle 4"/>
            <p:cNvSpPr>
              <a:spLocks noChangeArrowheads="1"/>
            </p:cNvSpPr>
            <p:nvPr/>
          </p:nvSpPr>
          <p:spPr bwMode="auto">
            <a:xfrm>
              <a:off x="816" y="1162"/>
              <a:ext cx="2549" cy="2194"/>
            </a:xfrm>
            <a:prstGeom prst="rect">
              <a:avLst/>
            </a:prstGeom>
            <a:noFill/>
            <a:ln w="12700">
              <a:noFill/>
              <a:miter lim="800000"/>
              <a:headEnd/>
              <a:tailEnd/>
            </a:ln>
            <a:effectLst>
              <a:outerShdw dist="35921" dir="2700000" algn="ctr" rotWithShape="0">
                <a:srgbClr val="003399"/>
              </a:outerShdw>
            </a:effectLst>
          </p:spPr>
          <p:txBody>
            <a:bodyPr lIns="90480" tIns="44446" rIns="90480" bIns="44446">
              <a:spAutoFit/>
            </a:bodyPr>
            <a:lstStyle/>
            <a:p>
              <a:pPr algn="ctr">
                <a:defRPr/>
              </a:pPr>
              <a:r>
                <a:rPr lang="en-US" sz="5000" b="1" dirty="0">
                  <a:solidFill>
                    <a:srgbClr val="FF0000"/>
                  </a:solidFill>
                  <a:effectLst>
                    <a:outerShdw blurRad="38100" dist="38100" dir="2700000" algn="tl">
                      <a:srgbClr val="000000"/>
                    </a:outerShdw>
                  </a:effectLst>
                </a:rPr>
                <a:t>not a program</a:t>
              </a:r>
            </a:p>
            <a:p>
              <a:pPr algn="ctr">
                <a:defRPr/>
              </a:pPr>
              <a:r>
                <a:rPr lang="en-US" sz="5000" b="1" dirty="0">
                  <a:solidFill>
                    <a:srgbClr val="FF0000"/>
                  </a:solidFill>
                  <a:effectLst>
                    <a:outerShdw blurRad="38100" dist="38100" dir="2700000" algn="tl">
                      <a:srgbClr val="000000"/>
                    </a:outerShdw>
                  </a:effectLst>
                </a:rPr>
                <a:t>or </a:t>
              </a:r>
            </a:p>
            <a:p>
              <a:pPr algn="ctr">
                <a:defRPr/>
              </a:pPr>
              <a:r>
                <a:rPr lang="en-US" sz="5000" b="1" dirty="0">
                  <a:solidFill>
                    <a:srgbClr val="FF0000"/>
                  </a:solidFill>
                  <a:effectLst>
                    <a:outerShdw blurRad="38100" dist="38100" dir="2700000" algn="tl">
                      <a:srgbClr val="000000"/>
                    </a:outerShdw>
                  </a:effectLst>
                </a:rPr>
                <a:t>a service</a:t>
              </a:r>
            </a:p>
          </p:txBody>
        </p:sp>
        <p:sp>
          <p:nvSpPr>
            <p:cNvPr id="95238" name="AutoShape 5"/>
            <p:cNvSpPr>
              <a:spLocks noChangeArrowheads="1"/>
            </p:cNvSpPr>
            <p:nvPr/>
          </p:nvSpPr>
          <p:spPr bwMode="auto">
            <a:xfrm>
              <a:off x="1238" y="1267"/>
              <a:ext cx="1920" cy="1920"/>
            </a:xfrm>
            <a:custGeom>
              <a:avLst/>
              <a:gdLst>
                <a:gd name="T0" fmla="*/ 8 w 21600"/>
                <a:gd name="T1" fmla="*/ 0 h 21600"/>
                <a:gd name="T2" fmla="*/ 2 w 21600"/>
                <a:gd name="T3" fmla="*/ 2 h 21600"/>
                <a:gd name="T4" fmla="*/ 0 w 21600"/>
                <a:gd name="T5" fmla="*/ 8 h 21600"/>
                <a:gd name="T6" fmla="*/ 2 w 21600"/>
                <a:gd name="T7" fmla="*/ 13 h 21600"/>
                <a:gd name="T8" fmla="*/ 8 w 21600"/>
                <a:gd name="T9" fmla="*/ 15 h 21600"/>
                <a:gd name="T10" fmla="*/ 13 w 21600"/>
                <a:gd name="T11" fmla="*/ 13 h 21600"/>
                <a:gd name="T12" fmla="*/ 15 w 21600"/>
                <a:gd name="T13" fmla="*/ 8 h 21600"/>
                <a:gd name="T14" fmla="*/ 13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chemeClr val="folHlink">
                <a:alpha val="50195"/>
              </a:schemeClr>
            </a:solidFill>
            <a:ln w="12700">
              <a:solidFill>
                <a:schemeClr val="tx1"/>
              </a:solidFill>
              <a:miter lim="800000"/>
              <a:headEnd type="none" w="sm" len="sm"/>
              <a:tailEnd type="none" w="sm" len="sm"/>
            </a:ln>
          </p:spPr>
          <p:txBody>
            <a:bodyPr wrap="none" anchor="ctr"/>
            <a:lstStyle/>
            <a:p>
              <a:endParaRPr lang="en-US"/>
            </a:p>
          </p:txBody>
        </p:sp>
      </p:grpSp>
      <p:sp>
        <p:nvSpPr>
          <p:cNvPr id="95235" name="Rectangle 6"/>
          <p:cNvSpPr>
            <a:spLocks noGrp="1" noRot="1" noChangeArrowheads="1"/>
          </p:cNvSpPr>
          <p:nvPr>
            <p:ph type="title" idx="4294967295"/>
          </p:nvPr>
        </p:nvSpPr>
        <p:spPr>
          <a:xfrm>
            <a:off x="606425" y="228600"/>
            <a:ext cx="8077200" cy="823913"/>
          </a:xfrm>
        </p:spPr>
        <p:txBody>
          <a:bodyPr/>
          <a:lstStyle/>
          <a:p>
            <a:r>
              <a:rPr lang="en-US" smtClean="0"/>
              <a:t>Wraparound </a:t>
            </a:r>
            <a:r>
              <a:rPr lang="en-US" i="1" smtClean="0">
                <a:solidFill>
                  <a:srgbClr val="FF0000"/>
                </a:solidFill>
              </a:rPr>
              <a:t>IS</a:t>
            </a:r>
            <a:r>
              <a:rPr lang="en-US" smtClean="0"/>
              <a:t> . . .</a:t>
            </a:r>
          </a:p>
        </p:txBody>
      </p:sp>
      <p:sp>
        <p:nvSpPr>
          <p:cNvPr id="66567" name="Text Box 7"/>
          <p:cNvSpPr txBox="1">
            <a:spLocks noChangeArrowheads="1"/>
          </p:cNvSpPr>
          <p:nvPr/>
        </p:nvSpPr>
        <p:spPr bwMode="auto">
          <a:xfrm>
            <a:off x="762000" y="5334000"/>
            <a:ext cx="7620000" cy="1798638"/>
          </a:xfrm>
          <a:prstGeom prst="rect">
            <a:avLst/>
          </a:prstGeom>
          <a:noFill/>
          <a:ln w="9525">
            <a:noFill/>
            <a:miter lim="800000"/>
            <a:headEnd/>
            <a:tailEnd/>
          </a:ln>
          <a:effectLst/>
        </p:spPr>
        <p:txBody>
          <a:bodyPr>
            <a:spAutoFit/>
          </a:bodyPr>
          <a:lstStyle/>
          <a:p>
            <a:pPr algn="ctr">
              <a:spcBef>
                <a:spcPct val="20000"/>
              </a:spcBef>
              <a:buClr>
                <a:schemeClr val="hlink"/>
              </a:buClr>
              <a:buSzPct val="65000"/>
              <a:buFont typeface="Wingdings" pitchFamily="2" charset="2"/>
              <a:buNone/>
              <a:defRPr/>
            </a:pPr>
            <a:r>
              <a:rPr lang="en-US" sz="3200" b="1">
                <a:solidFill>
                  <a:schemeClr val="hlink"/>
                </a:solidFill>
                <a:effectLst>
                  <a:outerShdw blurRad="38100" dist="38100" dir="2700000" algn="tl">
                    <a:srgbClr val="000000"/>
                  </a:outerShdw>
                </a:effectLst>
              </a:rPr>
              <a:t>The Wraparound Process is as simple as people helping people</a:t>
            </a:r>
          </a:p>
          <a:p>
            <a:pPr>
              <a:spcBef>
                <a:spcPct val="50000"/>
              </a:spcBef>
              <a:defRPr/>
            </a:pPr>
            <a:endParaRPr lang="en-US" sz="3200" b="1"/>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wipe(left)">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0" name="Rectangle 2"/>
          <p:cNvSpPr>
            <a:spLocks noGrp="1" noRot="1" noChangeArrowheads="1"/>
          </p:cNvSpPr>
          <p:nvPr>
            <p:ph type="title" idx="4294967295"/>
          </p:nvPr>
        </p:nvSpPr>
        <p:spPr>
          <a:xfrm>
            <a:off x="457200" y="152400"/>
            <a:ext cx="8229600" cy="1155700"/>
          </a:xfrm>
        </p:spPr>
        <p:txBody>
          <a:bodyPr/>
          <a:lstStyle/>
          <a:p>
            <a:r>
              <a:rPr lang="en-US" sz="6500" smtClean="0">
                <a:solidFill>
                  <a:schemeClr val="tx1"/>
                </a:solidFill>
              </a:rPr>
              <a:t>Family Centered</a:t>
            </a:r>
          </a:p>
        </p:txBody>
      </p:sp>
      <p:sp>
        <p:nvSpPr>
          <p:cNvPr id="38921" name="Rectangle 3"/>
          <p:cNvSpPr>
            <a:spLocks noGrp="1" noChangeArrowheads="1"/>
          </p:cNvSpPr>
          <p:nvPr>
            <p:ph type="body" sz="half" idx="4294967295"/>
          </p:nvPr>
        </p:nvSpPr>
        <p:spPr>
          <a:xfrm>
            <a:off x="533400" y="4724400"/>
            <a:ext cx="8001000" cy="1828800"/>
          </a:xfrm>
        </p:spPr>
        <p:txBody>
          <a:bodyPr/>
          <a:lstStyle/>
          <a:p>
            <a:pPr algn="ctr">
              <a:lnSpc>
                <a:spcPct val="90000"/>
              </a:lnSpc>
              <a:buFont typeface="Wingdings" pitchFamily="2" charset="2"/>
              <a:buNone/>
            </a:pPr>
            <a:r>
              <a:rPr lang="en-US" smtClean="0"/>
              <a:t>  </a:t>
            </a:r>
            <a:r>
              <a:rPr lang="en-US" sz="4000" smtClean="0"/>
              <a:t>Families having access, voice and choice at every stage of the planning process</a:t>
            </a:r>
            <a:r>
              <a:rPr lang="en-US" smtClean="0"/>
              <a:t>  </a:t>
            </a:r>
            <a:endParaRPr lang="en-US" sz="2400" smtClean="0"/>
          </a:p>
        </p:txBody>
      </p:sp>
      <p:graphicFrame>
        <p:nvGraphicFramePr>
          <p:cNvPr id="38919" name="Object 7"/>
          <p:cNvGraphicFramePr>
            <a:graphicFrameLocks noGrp="1" noChangeAspect="1"/>
          </p:cNvGraphicFramePr>
          <p:nvPr>
            <p:ph sz="half" idx="4294967295"/>
          </p:nvPr>
        </p:nvGraphicFramePr>
        <p:xfrm>
          <a:off x="3048000" y="2051050"/>
          <a:ext cx="3114675" cy="2690813"/>
        </p:xfrm>
        <a:graphic>
          <a:graphicData uri="http://schemas.openxmlformats.org/presentationml/2006/ole">
            <p:oleObj spid="_x0000_s38919" name="Clip" r:id="rId3" imgW="26182440" imgH="24910920" progId="">
              <p:embed/>
            </p:oleObj>
          </a:graphicData>
        </a:graphic>
      </p:graphicFrame>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5" name="Rectangle 3"/>
          <p:cNvSpPr>
            <a:spLocks noGrp="1" noChangeArrowheads="1"/>
          </p:cNvSpPr>
          <p:nvPr>
            <p:ph type="body" idx="1"/>
          </p:nvPr>
        </p:nvSpPr>
        <p:spPr>
          <a:xfrm>
            <a:off x="457200" y="914400"/>
            <a:ext cx="8229600" cy="5211763"/>
          </a:xfrm>
        </p:spPr>
        <p:txBody>
          <a:bodyPr/>
          <a:lstStyle/>
          <a:p>
            <a:pPr algn="ctr">
              <a:buFont typeface="Wingdings" pitchFamily="2" charset="2"/>
              <a:buNone/>
            </a:pPr>
            <a:r>
              <a:rPr lang="en-US" sz="9500" smtClean="0"/>
              <a:t>Strengths As Strategies</a:t>
            </a:r>
          </a:p>
        </p:txBody>
      </p:sp>
      <p:pic>
        <p:nvPicPr>
          <p:cNvPr id="98306" name="Picture 4" descr="j0140395"/>
          <p:cNvPicPr>
            <a:picLocks noChangeAspect="1" noChangeArrowheads="1"/>
          </p:cNvPicPr>
          <p:nvPr/>
        </p:nvPicPr>
        <p:blipFill>
          <a:blip r:embed="rId2" cstate="print"/>
          <a:srcRect/>
          <a:stretch>
            <a:fillRect/>
          </a:stretch>
        </p:blipFill>
        <p:spPr bwMode="auto">
          <a:xfrm>
            <a:off x="4953000" y="4191000"/>
            <a:ext cx="3657600" cy="2374900"/>
          </a:xfrm>
          <a:prstGeom prst="rect">
            <a:avLst/>
          </a:prstGeom>
          <a:noFill/>
          <a:ln w="9525">
            <a:noFill/>
            <a:miter lim="800000"/>
            <a:headEnd/>
            <a:tailEnd/>
          </a:ln>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fade">
                                      <p:cBhvr>
                                        <p:cTn id="7" dur="1000"/>
                                        <p:tgtEl>
                                          <p:spTgt spid="131075">
                                            <p:txEl>
                                              <p:pRg st="0" end="0"/>
                                            </p:txEl>
                                          </p:spTgt>
                                        </p:tgtEl>
                                      </p:cBhvr>
                                    </p:animEffect>
                                    <p:anim calcmode="lin" valueType="num">
                                      <p:cBhvr>
                                        <p:cTn id="8" dur="1000" fill="hold"/>
                                        <p:tgtEl>
                                          <p:spTgt spid="1310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107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p:txBody>
          <a:bodyPr/>
          <a:lstStyle/>
          <a:p>
            <a:r>
              <a:rPr lang="en-US" smtClean="0"/>
              <a:t>Strengths as Strategies</a:t>
            </a:r>
          </a:p>
        </p:txBody>
      </p:sp>
      <p:sp>
        <p:nvSpPr>
          <p:cNvPr id="99330" name="Rectangle 3"/>
          <p:cNvSpPr>
            <a:spLocks noGrp="1" noChangeArrowheads="1"/>
          </p:cNvSpPr>
          <p:nvPr>
            <p:ph type="body" idx="1"/>
          </p:nvPr>
        </p:nvSpPr>
        <p:spPr/>
        <p:txBody>
          <a:bodyPr/>
          <a:lstStyle/>
          <a:p>
            <a:r>
              <a:rPr lang="en-US" smtClean="0"/>
              <a:t>Focus on strengths and needs</a:t>
            </a:r>
          </a:p>
          <a:p>
            <a:r>
              <a:rPr lang="en-US" smtClean="0"/>
              <a:t>Not family deficit centered</a:t>
            </a:r>
          </a:p>
          <a:p>
            <a:r>
              <a:rPr lang="en-US" smtClean="0"/>
              <a:t>Identify &amp; Incorporate Community and Natural/Informal Resources </a:t>
            </a:r>
          </a:p>
          <a:p>
            <a:r>
              <a:rPr lang="en-US" smtClean="0"/>
              <a:t>Strategies made as a team</a:t>
            </a:r>
          </a:p>
          <a:p>
            <a:pPr>
              <a:buFont typeface="Wingdings" pitchFamily="2" charset="2"/>
              <a:buNone/>
            </a:pPr>
            <a:r>
              <a:rPr lang="en-US" i="1" smtClean="0"/>
              <a:t>with</a:t>
            </a:r>
            <a:r>
              <a:rPr lang="en-US" smtClean="0"/>
              <a:t> and </a:t>
            </a:r>
            <a:r>
              <a:rPr lang="en-US" i="1" smtClean="0"/>
              <a:t>for</a:t>
            </a:r>
            <a:r>
              <a:rPr lang="en-US" smtClean="0"/>
              <a:t> the family unit </a:t>
            </a:r>
          </a:p>
          <a:p>
            <a:pPr>
              <a:buFont typeface="Wingdings" pitchFamily="2" charset="2"/>
              <a:buNone/>
            </a:pPr>
            <a:r>
              <a:rPr lang="en-US" smtClean="0"/>
              <a:t>using the Wraparound concept</a:t>
            </a:r>
          </a:p>
          <a:p>
            <a:pPr>
              <a:buFont typeface="Wingdings" pitchFamily="2" charset="2"/>
              <a:buNone/>
            </a:pPr>
            <a:endParaRPr lang="en-US" smtClean="0"/>
          </a:p>
        </p:txBody>
      </p:sp>
      <p:pic>
        <p:nvPicPr>
          <p:cNvPr id="99331" name="Picture 4" descr="NEWPLAN"/>
          <p:cNvPicPr>
            <a:picLocks noChangeAspect="1" noChangeArrowheads="1"/>
          </p:cNvPicPr>
          <p:nvPr/>
        </p:nvPicPr>
        <p:blipFill>
          <a:blip r:embed="rId2" cstate="print"/>
          <a:srcRect/>
          <a:stretch>
            <a:fillRect/>
          </a:stretch>
        </p:blipFill>
        <p:spPr bwMode="auto">
          <a:xfrm>
            <a:off x="6629400" y="3962400"/>
            <a:ext cx="1987550" cy="2667000"/>
          </a:xfrm>
          <a:prstGeom prst="rect">
            <a:avLst/>
          </a:prstGeom>
          <a:noFill/>
          <a:ln w="9525">
            <a:noFill/>
            <a:miter lim="800000"/>
            <a:headEnd/>
            <a:tailEnd/>
          </a:ln>
        </p:spPr>
      </p:pic>
    </p:spTree>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4"/>
          <p:cNvSpPr>
            <a:spLocks noGrp="1" noChangeArrowheads="1"/>
          </p:cNvSpPr>
          <p:nvPr>
            <p:ph type="title"/>
          </p:nvPr>
        </p:nvSpPr>
        <p:spPr/>
        <p:txBody>
          <a:bodyPr/>
          <a:lstStyle/>
          <a:p>
            <a:r>
              <a:rPr lang="en-US" i="1" smtClean="0"/>
              <a:t>Formal Services</a:t>
            </a:r>
            <a:br>
              <a:rPr lang="en-US" i="1" smtClean="0"/>
            </a:br>
            <a:r>
              <a:rPr lang="en-US" sz="3200" smtClean="0"/>
              <a:t>Local Mental Heath Providers</a:t>
            </a:r>
          </a:p>
        </p:txBody>
      </p:sp>
      <p:sp>
        <p:nvSpPr>
          <p:cNvPr id="100354" name="Rectangle 6"/>
          <p:cNvSpPr>
            <a:spLocks noGrp="1" noChangeArrowheads="1"/>
          </p:cNvSpPr>
          <p:nvPr>
            <p:ph type="body" sz="half" idx="2"/>
          </p:nvPr>
        </p:nvSpPr>
        <p:spPr>
          <a:xfrm>
            <a:off x="4648200" y="2438400"/>
            <a:ext cx="4038600" cy="3657600"/>
          </a:xfrm>
        </p:spPr>
        <p:txBody>
          <a:bodyPr/>
          <a:lstStyle/>
          <a:p>
            <a:r>
              <a:rPr lang="en-US" sz="2800" smtClean="0"/>
              <a:t>Behavioral Assistance</a:t>
            </a:r>
          </a:p>
          <a:p>
            <a:r>
              <a:rPr lang="en-US" sz="2800" smtClean="0"/>
              <a:t>In Community Services </a:t>
            </a:r>
          </a:p>
          <a:p>
            <a:r>
              <a:rPr lang="en-US" sz="2800" smtClean="0"/>
              <a:t>Family Centered</a:t>
            </a:r>
          </a:p>
          <a:p>
            <a:r>
              <a:rPr lang="en-US" sz="2800" smtClean="0"/>
              <a:t>Culturally Competent </a:t>
            </a:r>
          </a:p>
          <a:p>
            <a:r>
              <a:rPr lang="en-US" sz="2800" smtClean="0"/>
              <a:t>Coordinated Services </a:t>
            </a:r>
          </a:p>
          <a:p>
            <a:r>
              <a:rPr lang="en-US" sz="2800" smtClean="0"/>
              <a:t>Out Patient Services</a:t>
            </a:r>
          </a:p>
        </p:txBody>
      </p:sp>
      <p:pic>
        <p:nvPicPr>
          <p:cNvPr id="100355" name="Picture 9" descr="MPj04331930000[1]"/>
          <p:cNvPicPr>
            <a:picLocks noGrp="1" noChangeAspect="1" noChangeArrowheads="1"/>
          </p:cNvPicPr>
          <p:nvPr>
            <p:ph sz="half" idx="1"/>
          </p:nvPr>
        </p:nvPicPr>
        <p:blipFill>
          <a:blip r:embed="rId2" cstate="print"/>
          <a:srcRect/>
          <a:stretch>
            <a:fillRect/>
          </a:stretch>
        </p:blipFill>
        <p:spPr>
          <a:xfrm>
            <a:off x="457200" y="2465388"/>
            <a:ext cx="4038600" cy="3325812"/>
          </a:xfrm>
        </p:spPr>
      </p:pic>
    </p:spTree>
  </p:cSld>
  <p:clrMapOvr>
    <a:masterClrMapping/>
  </p:clrMapOvr>
  <p:transition advClick="0">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Rectangle 2"/>
          <p:cNvSpPr>
            <a:spLocks noGrp="1" noRot="1" noChangeArrowheads="1"/>
          </p:cNvSpPr>
          <p:nvPr>
            <p:ph type="title" idx="4294967295"/>
          </p:nvPr>
        </p:nvSpPr>
        <p:spPr/>
        <p:txBody>
          <a:bodyPr/>
          <a:lstStyle/>
          <a:p>
            <a:r>
              <a:rPr lang="en-US" smtClean="0"/>
              <a:t>Natural / Informal Supports and Community Resources</a:t>
            </a:r>
          </a:p>
        </p:txBody>
      </p:sp>
      <p:sp>
        <p:nvSpPr>
          <p:cNvPr id="1033" name="Rectangle 3"/>
          <p:cNvSpPr>
            <a:spLocks noGrp="1" noChangeArrowheads="1"/>
          </p:cNvSpPr>
          <p:nvPr>
            <p:ph type="body" idx="4294967295"/>
          </p:nvPr>
        </p:nvSpPr>
        <p:spPr>
          <a:xfrm>
            <a:off x="304800" y="1981200"/>
            <a:ext cx="8534400" cy="4876800"/>
          </a:xfrm>
        </p:spPr>
        <p:txBody>
          <a:bodyPr/>
          <a:lstStyle/>
          <a:p>
            <a:pPr>
              <a:spcBef>
                <a:spcPct val="30000"/>
              </a:spcBef>
            </a:pPr>
            <a:r>
              <a:rPr lang="en-US" sz="3400" smtClean="0"/>
              <a:t>Friends, Family, Peers</a:t>
            </a:r>
          </a:p>
          <a:p>
            <a:pPr>
              <a:spcBef>
                <a:spcPct val="30000"/>
              </a:spcBef>
            </a:pPr>
            <a:r>
              <a:rPr lang="en-US" sz="3400" smtClean="0"/>
              <a:t>Place of Worship</a:t>
            </a:r>
          </a:p>
          <a:p>
            <a:pPr>
              <a:spcBef>
                <a:spcPct val="30000"/>
              </a:spcBef>
            </a:pPr>
            <a:r>
              <a:rPr lang="en-US" sz="3400" smtClean="0"/>
              <a:t>Civic &amp; Ethnic Organizations</a:t>
            </a:r>
          </a:p>
          <a:p>
            <a:pPr>
              <a:spcBef>
                <a:spcPct val="30000"/>
              </a:spcBef>
            </a:pPr>
            <a:r>
              <a:rPr lang="en-US" sz="3400" smtClean="0"/>
              <a:t>Community Support Groups</a:t>
            </a:r>
          </a:p>
          <a:p>
            <a:pPr>
              <a:spcBef>
                <a:spcPct val="30000"/>
              </a:spcBef>
            </a:pPr>
            <a:r>
              <a:rPr lang="en-US" sz="3400" smtClean="0"/>
              <a:t>Neighborhood Resources i.e.; Boys/Girls clubs, YMCA, Big Brothers/Big Sisters</a:t>
            </a:r>
          </a:p>
          <a:p>
            <a:pPr>
              <a:spcBef>
                <a:spcPct val="30000"/>
              </a:spcBef>
            </a:pPr>
            <a:endParaRPr lang="en-US" sz="3400" smtClean="0"/>
          </a:p>
        </p:txBody>
      </p:sp>
      <p:graphicFrame>
        <p:nvGraphicFramePr>
          <p:cNvPr id="1031" name="Object 7"/>
          <p:cNvGraphicFramePr>
            <a:graphicFrameLocks noChangeAspect="1"/>
          </p:cNvGraphicFramePr>
          <p:nvPr/>
        </p:nvGraphicFramePr>
        <p:xfrm>
          <a:off x="6248400" y="1905000"/>
          <a:ext cx="2743200" cy="2608263"/>
        </p:xfrm>
        <a:graphic>
          <a:graphicData uri="http://schemas.openxmlformats.org/presentationml/2006/ole">
            <p:oleObj spid="_x0000_s1031" name="Clip" r:id="rId3" imgW="19519560" imgH="17606520" progId="">
              <p:embed/>
            </p:oleObj>
          </a:graphicData>
        </a:graphic>
      </p:graphicFrame>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smtClean="0"/>
              <a:t>Hudson County System of Care </a:t>
            </a:r>
          </a:p>
        </p:txBody>
      </p:sp>
      <p:graphicFrame>
        <p:nvGraphicFramePr>
          <p:cNvPr id="4" name="Diagram 3"/>
          <p:cNvGraphicFramePr/>
          <p:nvPr/>
        </p:nvGraphicFramePr>
        <p:xfrm>
          <a:off x="-609600" y="1219200"/>
          <a:ext cx="10515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500" fill="hold"/>
                                        <p:tgtEl>
                                          <p:spTgt spid="22532"/>
                                        </p:tgtEl>
                                        <p:attrNameLst>
                                          <p:attrName>ppt_w</p:attrName>
                                        </p:attrNameLst>
                                      </p:cBhvr>
                                      <p:tavLst>
                                        <p:tav tm="0">
                                          <p:val>
                                            <p:fltVal val="0"/>
                                          </p:val>
                                        </p:tav>
                                        <p:tav tm="100000">
                                          <p:val>
                                            <p:strVal val="#ppt_w"/>
                                          </p:val>
                                        </p:tav>
                                      </p:tavLst>
                                    </p:anim>
                                    <p:anim calcmode="lin" valueType="num">
                                      <p:cBhvr>
                                        <p:cTn id="8" dur="500" fill="hold"/>
                                        <p:tgtEl>
                                          <p:spTgt spid="22532"/>
                                        </p:tgtEl>
                                        <p:attrNameLst>
                                          <p:attrName>ppt_h</p:attrName>
                                        </p:attrNameLst>
                                      </p:cBhvr>
                                      <p:tavLst>
                                        <p:tav tm="0">
                                          <p:val>
                                            <p:fltVal val="0"/>
                                          </p:val>
                                        </p:tav>
                                        <p:tav tm="100000">
                                          <p:val>
                                            <p:strVal val="#ppt_h"/>
                                          </p:val>
                                        </p:tav>
                                      </p:tavLst>
                                    </p:anim>
                                    <p:animEffect transition="in" filter="fade">
                                      <p:cBhvr>
                                        <p:cTn id="9"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553C06DB-8BBD-4409-9525-97A0BC234DCC}" type="slidenum">
              <a:rPr lang="en-US" sz="1400"/>
              <a:pPr algn="r"/>
              <a:t>23</a:t>
            </a:fld>
            <a:endParaRPr lang="en-US" sz="1400"/>
          </a:p>
        </p:txBody>
      </p:sp>
      <p:sp>
        <p:nvSpPr>
          <p:cNvPr id="204802" name="Text Box 2"/>
          <p:cNvSpPr txBox="1">
            <a:spLocks noChangeArrowheads="1"/>
          </p:cNvSpPr>
          <p:nvPr/>
        </p:nvSpPr>
        <p:spPr bwMode="auto">
          <a:xfrm>
            <a:off x="152400" y="762000"/>
            <a:ext cx="8382000" cy="519113"/>
          </a:xfrm>
          <a:prstGeom prst="rect">
            <a:avLst/>
          </a:prstGeom>
          <a:noFill/>
          <a:ln w="9525">
            <a:noFill/>
            <a:miter lim="800000"/>
            <a:headEnd/>
            <a:tailEnd/>
          </a:ln>
        </p:spPr>
        <p:txBody>
          <a:bodyPr lIns="91432" tIns="45716" rIns="91432" bIns="45716">
            <a:spAutoFit/>
          </a:bodyPr>
          <a:lstStyle/>
          <a:p>
            <a:pPr eaLnBrk="0" hangingPunct="0">
              <a:spcBef>
                <a:spcPct val="50000"/>
              </a:spcBef>
            </a:pPr>
            <a:r>
              <a:rPr lang="en-US" sz="2800" b="1">
                <a:solidFill>
                  <a:srgbClr val="990000"/>
                </a:solidFill>
                <a:latin typeface="Tahoma" charset="0"/>
              </a:rPr>
              <a:t>CMO Role</a:t>
            </a:r>
          </a:p>
        </p:txBody>
      </p:sp>
      <p:sp>
        <p:nvSpPr>
          <p:cNvPr id="204804" name="Text Box 4"/>
          <p:cNvSpPr txBox="1">
            <a:spLocks noChangeArrowheads="1"/>
          </p:cNvSpPr>
          <p:nvPr/>
        </p:nvSpPr>
        <p:spPr bwMode="auto">
          <a:xfrm>
            <a:off x="550863" y="1371600"/>
            <a:ext cx="8447087" cy="4894263"/>
          </a:xfrm>
          <a:prstGeom prst="rect">
            <a:avLst/>
          </a:prstGeom>
          <a:noFill/>
          <a:ln w="9525">
            <a:noFill/>
            <a:miter lim="800000"/>
            <a:headEnd/>
            <a:tailEnd/>
          </a:ln>
        </p:spPr>
        <p:txBody>
          <a:bodyPr lIns="91432" tIns="45716" rIns="91432" bIns="45716">
            <a:spAutoFit/>
          </a:bodyPr>
          <a:lstStyle/>
          <a:p>
            <a:pPr marL="342900" indent="-342900" eaLnBrk="0" hangingPunct="0">
              <a:spcBef>
                <a:spcPct val="50000"/>
              </a:spcBef>
              <a:buFont typeface="Wingdings" pitchFamily="2" charset="2"/>
              <a:buChar char="q"/>
            </a:pPr>
            <a:r>
              <a:rPr lang="en-US" sz="2600">
                <a:solidFill>
                  <a:srgbClr val="003366"/>
                </a:solidFill>
                <a:latin typeface="Tahoma" charset="0"/>
              </a:rPr>
              <a:t>The youth’s Child Family Team must have determined that a referral to OOH treatment is warranted (This step is completed by DCP&amp;P, in cases of a Telephonic Review).</a:t>
            </a:r>
          </a:p>
          <a:p>
            <a:pPr marL="342900" indent="-342900" eaLnBrk="0" hangingPunct="0">
              <a:spcBef>
                <a:spcPct val="50000"/>
              </a:spcBef>
              <a:buFont typeface="Wingdings" pitchFamily="2" charset="2"/>
              <a:buChar char="q"/>
            </a:pPr>
            <a:r>
              <a:rPr lang="en-US" sz="2600">
                <a:solidFill>
                  <a:srgbClr val="003366"/>
                </a:solidFill>
                <a:latin typeface="Tahoma" charset="0"/>
              </a:rPr>
              <a:t>Care Managers have no legal authority to start OOH referral process without parental permission or court order.  It is critical that they have up-to-date contact information. </a:t>
            </a:r>
          </a:p>
          <a:p>
            <a:pPr marL="342900" indent="-342900" eaLnBrk="0" hangingPunct="0">
              <a:spcBef>
                <a:spcPct val="50000"/>
              </a:spcBef>
              <a:buFont typeface="Wingdings" pitchFamily="2" charset="2"/>
              <a:buChar char="q"/>
            </a:pPr>
            <a:r>
              <a:rPr lang="en-US" sz="2600">
                <a:solidFill>
                  <a:srgbClr val="003366"/>
                </a:solidFill>
                <a:latin typeface="Tahoma" charset="0"/>
              </a:rPr>
              <a:t>Care Managers must gather and submit updated clinical information to PerformCare for Intensity of Service (IOS) determination. </a:t>
            </a:r>
          </a:p>
        </p:txBody>
      </p:sp>
      <p:grpSp>
        <p:nvGrpSpPr>
          <p:cNvPr id="2" name="Group 11"/>
          <p:cNvGrpSpPr>
            <a:grpSpLocks/>
          </p:cNvGrpSpPr>
          <p:nvPr/>
        </p:nvGrpSpPr>
        <p:grpSpPr bwMode="auto">
          <a:xfrm>
            <a:off x="217488" y="0"/>
            <a:ext cx="8562975" cy="571500"/>
            <a:chOff x="144" y="72"/>
            <a:chExt cx="5664" cy="384"/>
          </a:xfrm>
        </p:grpSpPr>
        <p:sp>
          <p:nvSpPr>
            <p:cNvPr id="20487" name="Rectangle 12"/>
            <p:cNvSpPr>
              <a:spLocks noChangeArrowheads="1"/>
            </p:cNvSpPr>
            <p:nvPr/>
          </p:nvSpPr>
          <p:spPr bwMode="auto">
            <a:xfrm>
              <a:off x="387" y="72"/>
              <a:ext cx="5421" cy="384"/>
            </a:xfrm>
            <a:prstGeom prst="rect">
              <a:avLst/>
            </a:prstGeom>
            <a:noFill/>
            <a:ln>
              <a:noFill/>
            </a:ln>
            <a:extLst/>
          </p:spPr>
          <p:txBody>
            <a:bodyPr lIns="86493" tIns="86493" rIns="86493" bIns="86493" anchor="ctr"/>
            <a:lstStyle/>
            <a:p>
              <a:pPr>
                <a:defRPr/>
              </a:pPr>
              <a:r>
                <a:rPr lang="en-US" sz="3200" b="1" dirty="0">
                  <a:solidFill>
                    <a:srgbClr val="990000"/>
                  </a:solidFill>
                  <a:effectLst>
                    <a:outerShdw blurRad="38100" dist="38100" dir="2700000" algn="tl">
                      <a:srgbClr val="000000">
                        <a:alpha val="43137"/>
                      </a:srgbClr>
                    </a:outerShdw>
                  </a:effectLst>
                </a:rPr>
                <a:t>Referring a Youth to OOH Treatment</a:t>
              </a:r>
            </a:p>
          </p:txBody>
        </p:sp>
        <p:sp>
          <p:nvSpPr>
            <p:cNvPr id="104455" name="Oval 13">
              <a:hlinkClick r:id="rId3" action="ppaction://hlinksldjump"/>
            </p:cNvPr>
            <p:cNvSpPr>
              <a:spLocks noChangeArrowheads="1"/>
            </p:cNvSpPr>
            <p:nvPr/>
          </p:nvSpPr>
          <p:spPr bwMode="auto">
            <a:xfrm>
              <a:off x="144" y="144"/>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93" tIns="43247" rIns="86493" bIns="43247" anchor="ctr"/>
            <a:lstStyle/>
            <a:p>
              <a:pPr algn="ctr"/>
              <a:endParaRPr lang="en-US" sz="1400" b="1">
                <a:solidFill>
                  <a:srgbClr val="000066"/>
                </a:solidFill>
              </a:endParaRPr>
            </a:p>
          </p:txBody>
        </p:sp>
      </p:grpSp>
      <p:sp>
        <p:nvSpPr>
          <p:cNvPr id="3" name="Slide Number Placeholder 2"/>
          <p:cNvSpPr>
            <a:spLocks noGrp="1"/>
          </p:cNvSpPr>
          <p:nvPr>
            <p:ph type="sldNum" sz="quarter" idx="11"/>
          </p:nvPr>
        </p:nvSpPr>
        <p:spPr/>
        <p:txBody>
          <a:bodyPr/>
          <a:lstStyle/>
          <a:p>
            <a:pPr>
              <a:defRPr/>
            </a:pPr>
            <a:fld id="{8E1F4963-BEC8-4469-8919-71C852008C6F}" type="slidenum">
              <a:rPr lang="en-US" smtClean="0"/>
              <a:pPr>
                <a:defRPr/>
              </a:pPr>
              <a:t>23</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50000" fill="hold" grpId="0" nodeType="afterEffect">
                                  <p:stCondLst>
                                    <p:cond delay="0"/>
                                  </p:stCondLst>
                                  <p:childTnLst>
                                    <p:set>
                                      <p:cBhvr>
                                        <p:cTn id="11" dur="1" fill="hold">
                                          <p:stCondLst>
                                            <p:cond delay="0"/>
                                          </p:stCondLst>
                                        </p:cTn>
                                        <p:tgtEl>
                                          <p:spTgt spid="204802"/>
                                        </p:tgtEl>
                                        <p:attrNameLst>
                                          <p:attrName>style.visibility</p:attrName>
                                        </p:attrNameLst>
                                      </p:cBhvr>
                                      <p:to>
                                        <p:strVal val="visible"/>
                                      </p:to>
                                    </p:set>
                                    <p:anim calcmode="lin" valueType="num">
                                      <p:cBhvr additive="base">
                                        <p:cTn id="12" dur="1000" fill="hold"/>
                                        <p:tgtEl>
                                          <p:spTgt spid="204802"/>
                                        </p:tgtEl>
                                        <p:attrNameLst>
                                          <p:attrName>ppt_x</p:attrName>
                                        </p:attrNameLst>
                                      </p:cBhvr>
                                      <p:tavLst>
                                        <p:tav tm="0">
                                          <p:val>
                                            <p:strVal val="0-#ppt_w/2"/>
                                          </p:val>
                                        </p:tav>
                                        <p:tav tm="100000">
                                          <p:val>
                                            <p:strVal val="#ppt_x"/>
                                          </p:val>
                                        </p:tav>
                                      </p:tavLst>
                                    </p:anim>
                                    <p:anim calcmode="lin" valueType="num">
                                      <p:cBhvr additive="base">
                                        <p:cTn id="13" dur="1000" fill="hold"/>
                                        <p:tgtEl>
                                          <p:spTgt spid="204802"/>
                                        </p:tgtEl>
                                        <p:attrNameLst>
                                          <p:attrName>ppt_y</p:attrName>
                                        </p:attrNameLst>
                                      </p:cBhvr>
                                      <p:tavLst>
                                        <p:tav tm="0">
                                          <p:val>
                                            <p:strVal val="#ppt_y"/>
                                          </p:val>
                                        </p:tav>
                                        <p:tav tm="100000">
                                          <p:val>
                                            <p:strVal val="#ppt_y"/>
                                          </p:val>
                                        </p:tav>
                                      </p:tavLst>
                                    </p:anim>
                                  </p:childTnLst>
                                </p:cTn>
                              </p:par>
                              <p:par>
                                <p:cTn id="14" presetID="2" presetClass="entr" presetSubtype="2" decel="50000" fill="hold" grpId="0" nodeType="withEffect">
                                  <p:stCondLst>
                                    <p:cond delay="0"/>
                                  </p:stCondLst>
                                  <p:childTnLst>
                                    <p:set>
                                      <p:cBhvr>
                                        <p:cTn id="15" dur="1" fill="hold">
                                          <p:stCondLst>
                                            <p:cond delay="0"/>
                                          </p:stCondLst>
                                        </p:cTn>
                                        <p:tgtEl>
                                          <p:spTgt spid="204804"/>
                                        </p:tgtEl>
                                        <p:attrNameLst>
                                          <p:attrName>style.visibility</p:attrName>
                                        </p:attrNameLst>
                                      </p:cBhvr>
                                      <p:to>
                                        <p:strVal val="visible"/>
                                      </p:to>
                                    </p:set>
                                    <p:anim calcmode="lin" valueType="num">
                                      <p:cBhvr additive="base">
                                        <p:cTn id="16" dur="1000" fill="hold"/>
                                        <p:tgtEl>
                                          <p:spTgt spid="204804"/>
                                        </p:tgtEl>
                                        <p:attrNameLst>
                                          <p:attrName>ppt_x</p:attrName>
                                        </p:attrNameLst>
                                      </p:cBhvr>
                                      <p:tavLst>
                                        <p:tav tm="0">
                                          <p:val>
                                            <p:strVal val="1+#ppt_w/2"/>
                                          </p:val>
                                        </p:tav>
                                        <p:tav tm="100000">
                                          <p:val>
                                            <p:strVal val="#ppt_x"/>
                                          </p:val>
                                        </p:tav>
                                      </p:tavLst>
                                    </p:anim>
                                    <p:anim calcmode="lin" valueType="num">
                                      <p:cBhvr additive="base">
                                        <p:cTn id="17" dur="1000" fill="hold"/>
                                        <p:tgtEl>
                                          <p:spTgt spid="2048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2" grpId="0"/>
      <p:bldP spid="20480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r>
              <a:rPr lang="en-US" sz="4000" smtClean="0"/>
              <a:t>Family Support Organization </a:t>
            </a:r>
            <a:br>
              <a:rPr lang="en-US" sz="4000" smtClean="0"/>
            </a:br>
            <a:r>
              <a:rPr lang="en-US" sz="4000" smtClean="0"/>
              <a:t>(FSO)</a:t>
            </a:r>
          </a:p>
        </p:txBody>
      </p:sp>
      <p:sp>
        <p:nvSpPr>
          <p:cNvPr id="16390" name="Rectangle 6"/>
          <p:cNvSpPr>
            <a:spLocks noGrp="1" noChangeArrowheads="1"/>
          </p:cNvSpPr>
          <p:nvPr>
            <p:ph type="body" sz="half" idx="2"/>
          </p:nvPr>
        </p:nvSpPr>
        <p:spPr>
          <a:xfrm>
            <a:off x="4648200" y="1828800"/>
            <a:ext cx="4038600" cy="4800600"/>
          </a:xfrm>
        </p:spPr>
        <p:txBody>
          <a:bodyPr/>
          <a:lstStyle/>
          <a:p>
            <a:r>
              <a:rPr lang="en-US" sz="2400" smtClean="0"/>
              <a:t>Non-Profit </a:t>
            </a:r>
          </a:p>
          <a:p>
            <a:r>
              <a:rPr lang="en-US" sz="2400" smtClean="0"/>
              <a:t>Parent-Peer Support</a:t>
            </a:r>
          </a:p>
          <a:p>
            <a:r>
              <a:rPr lang="en-US" sz="2400" smtClean="0"/>
              <a:t>Support Groups </a:t>
            </a:r>
          </a:p>
          <a:p>
            <a:r>
              <a:rPr lang="en-US" sz="2400" smtClean="0"/>
              <a:t>Warm Line </a:t>
            </a:r>
          </a:p>
          <a:p>
            <a:r>
              <a:rPr lang="en-US" sz="2400" smtClean="0"/>
              <a:t>Education</a:t>
            </a:r>
          </a:p>
          <a:p>
            <a:r>
              <a:rPr lang="en-US" sz="2400" smtClean="0"/>
              <a:t>Training</a:t>
            </a:r>
          </a:p>
          <a:p>
            <a:r>
              <a:rPr lang="en-US" sz="2400" smtClean="0"/>
              <a:t>Advocacy</a:t>
            </a:r>
          </a:p>
          <a:p>
            <a:r>
              <a:rPr lang="en-US" sz="2400" smtClean="0"/>
              <a:t>Youth Partnership</a:t>
            </a:r>
          </a:p>
          <a:p>
            <a:pPr>
              <a:buFont typeface="Wingdings" pitchFamily="2" charset="2"/>
              <a:buNone/>
            </a:pPr>
            <a:endParaRPr lang="en-US" sz="2000" smtClean="0"/>
          </a:p>
        </p:txBody>
      </p:sp>
      <p:pic>
        <p:nvPicPr>
          <p:cNvPr id="106499" name="Content Placeholder 2"/>
          <p:cNvPicPr>
            <a:picLocks noGrp="1" noChangeAspect="1"/>
          </p:cNvPicPr>
          <p:nvPr>
            <p:ph sz="half" idx="1"/>
          </p:nvPr>
        </p:nvPicPr>
        <p:blipFill>
          <a:blip r:embed="rId2" cstate="print"/>
          <a:srcRect/>
          <a:stretch>
            <a:fillRect/>
          </a:stretch>
        </p:blipFill>
        <p:spPr>
          <a:xfrm>
            <a:off x="457200" y="2057400"/>
            <a:ext cx="4038600" cy="1400175"/>
          </a:xfrm>
        </p:spPr>
      </p:pic>
      <p:sp>
        <p:nvSpPr>
          <p:cNvPr id="4" name="Rectangle 3"/>
          <p:cNvSpPr/>
          <p:nvPr/>
        </p:nvSpPr>
        <p:spPr>
          <a:xfrm>
            <a:off x="457200" y="3457575"/>
            <a:ext cx="4038600" cy="904875"/>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Website: </a:t>
            </a:r>
          </a:p>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hlinkClick r:id="rId3"/>
              </a:rPr>
              <a:t>www.njalliance-fso.org</a:t>
            </a:r>
            <a:endParaRPr lang="en-US" sz="2400" kern="0" dirty="0">
              <a:solidFill>
                <a:srgbClr val="FFFFFF"/>
              </a:solidFill>
              <a:effectLst>
                <a:outerShdw blurRad="38100" dist="38100" dir="2700000" algn="tl">
                  <a:srgbClr val="000000"/>
                </a:outerShdw>
              </a:effectLst>
              <a:latin typeface="Tahoma"/>
            </a:endParaRPr>
          </a:p>
        </p:txBody>
      </p:sp>
      <p:sp>
        <p:nvSpPr>
          <p:cNvPr id="5" name="Rectangle 4"/>
          <p:cNvSpPr/>
          <p:nvPr/>
        </p:nvSpPr>
        <p:spPr>
          <a:xfrm>
            <a:off x="1084263" y="4649788"/>
            <a:ext cx="2782887" cy="461962"/>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201-915-5140</a:t>
            </a:r>
          </a:p>
        </p:txBody>
      </p:sp>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Effect transition="in" filter="fade">
                                      <p:cBhvr>
                                        <p:cTn id="7" dur="1000">
                                          <p:stCondLst>
                                            <p:cond delay="0"/>
                                          </p:stCondLst>
                                        </p:cTn>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6390">
                                            <p:txEl>
                                              <p:pRg st="0" end="0"/>
                                            </p:txEl>
                                          </p:spTgt>
                                        </p:tgtEl>
                                        <p:attrNameLst>
                                          <p:attrName>style.visibility</p:attrName>
                                        </p:attrNameLst>
                                      </p:cBhvr>
                                      <p:to>
                                        <p:strVal val="visible"/>
                                      </p:to>
                                    </p:set>
                                    <p:animEffect transition="in" filter="fade">
                                      <p:cBhvr>
                                        <p:cTn id="12" dur="500">
                                          <p:stCondLst>
                                            <p:cond delay="0"/>
                                          </p:stCondLst>
                                        </p:cTn>
                                        <p:tgtEl>
                                          <p:spTgt spid="163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6390">
                                            <p:txEl>
                                              <p:pRg st="1" end="1"/>
                                            </p:txEl>
                                          </p:spTgt>
                                        </p:tgtEl>
                                        <p:attrNameLst>
                                          <p:attrName>style.visibility</p:attrName>
                                        </p:attrNameLst>
                                      </p:cBhvr>
                                      <p:to>
                                        <p:strVal val="visible"/>
                                      </p:to>
                                    </p:set>
                                    <p:animEffect transition="in" filter="fade">
                                      <p:cBhvr>
                                        <p:cTn id="17" dur="500">
                                          <p:stCondLst>
                                            <p:cond delay="0"/>
                                          </p:stCondLst>
                                        </p:cTn>
                                        <p:tgtEl>
                                          <p:spTgt spid="163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6390">
                                            <p:txEl>
                                              <p:pRg st="2" end="2"/>
                                            </p:txEl>
                                          </p:spTgt>
                                        </p:tgtEl>
                                        <p:attrNameLst>
                                          <p:attrName>style.visibility</p:attrName>
                                        </p:attrNameLst>
                                      </p:cBhvr>
                                      <p:to>
                                        <p:strVal val="visible"/>
                                      </p:to>
                                    </p:set>
                                    <p:animEffect transition="in" filter="fade">
                                      <p:cBhvr>
                                        <p:cTn id="22" dur="500">
                                          <p:stCondLst>
                                            <p:cond delay="0"/>
                                          </p:stCondLst>
                                        </p:cTn>
                                        <p:tgtEl>
                                          <p:spTgt spid="163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6390">
                                            <p:txEl>
                                              <p:pRg st="3" end="3"/>
                                            </p:txEl>
                                          </p:spTgt>
                                        </p:tgtEl>
                                        <p:attrNameLst>
                                          <p:attrName>style.visibility</p:attrName>
                                        </p:attrNameLst>
                                      </p:cBhvr>
                                      <p:to>
                                        <p:strVal val="visible"/>
                                      </p:to>
                                    </p:set>
                                    <p:animEffect transition="in" filter="fade">
                                      <p:cBhvr>
                                        <p:cTn id="27" dur="500">
                                          <p:stCondLst>
                                            <p:cond delay="0"/>
                                          </p:stCondLst>
                                        </p:cTn>
                                        <p:tgtEl>
                                          <p:spTgt spid="1639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6390">
                                            <p:txEl>
                                              <p:pRg st="4" end="4"/>
                                            </p:txEl>
                                          </p:spTgt>
                                        </p:tgtEl>
                                        <p:attrNameLst>
                                          <p:attrName>style.visibility</p:attrName>
                                        </p:attrNameLst>
                                      </p:cBhvr>
                                      <p:to>
                                        <p:strVal val="visible"/>
                                      </p:to>
                                    </p:set>
                                    <p:animEffect transition="in" filter="fade">
                                      <p:cBhvr>
                                        <p:cTn id="32" dur="500">
                                          <p:stCondLst>
                                            <p:cond delay="0"/>
                                          </p:stCondLst>
                                        </p:cTn>
                                        <p:tgtEl>
                                          <p:spTgt spid="1639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6390">
                                            <p:txEl>
                                              <p:pRg st="5" end="5"/>
                                            </p:txEl>
                                          </p:spTgt>
                                        </p:tgtEl>
                                        <p:attrNameLst>
                                          <p:attrName>style.visibility</p:attrName>
                                        </p:attrNameLst>
                                      </p:cBhvr>
                                      <p:to>
                                        <p:strVal val="visible"/>
                                      </p:to>
                                    </p:set>
                                    <p:animEffect transition="in" filter="fade">
                                      <p:cBhvr>
                                        <p:cTn id="37" dur="500">
                                          <p:stCondLst>
                                            <p:cond delay="0"/>
                                          </p:stCondLst>
                                        </p:cTn>
                                        <p:tgtEl>
                                          <p:spTgt spid="1639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6390">
                                            <p:txEl>
                                              <p:pRg st="6" end="6"/>
                                            </p:txEl>
                                          </p:spTgt>
                                        </p:tgtEl>
                                        <p:attrNameLst>
                                          <p:attrName>style.visibility</p:attrName>
                                        </p:attrNameLst>
                                      </p:cBhvr>
                                      <p:to>
                                        <p:strVal val="visible"/>
                                      </p:to>
                                    </p:set>
                                    <p:animEffect transition="in" filter="fade">
                                      <p:cBhvr>
                                        <p:cTn id="42" dur="500">
                                          <p:stCondLst>
                                            <p:cond delay="0"/>
                                          </p:stCondLst>
                                        </p:cTn>
                                        <p:tgtEl>
                                          <p:spTgt spid="1639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iterate type="lt">
                                    <p:tmPct val="10000"/>
                                  </p:iterate>
                                  <p:childTnLst>
                                    <p:set>
                                      <p:cBhvr>
                                        <p:cTn id="46" dur="1" fill="hold">
                                          <p:stCondLst>
                                            <p:cond delay="0"/>
                                          </p:stCondLst>
                                        </p:cTn>
                                        <p:tgtEl>
                                          <p:spTgt spid="16390">
                                            <p:txEl>
                                              <p:pRg st="7" end="7"/>
                                            </p:txEl>
                                          </p:spTgt>
                                        </p:tgtEl>
                                        <p:attrNameLst>
                                          <p:attrName>style.visibility</p:attrName>
                                        </p:attrNameLst>
                                      </p:cBhvr>
                                      <p:to>
                                        <p:strVal val="visible"/>
                                      </p:to>
                                    </p:set>
                                    <p:animEffect transition="in" filter="fade">
                                      <p:cBhvr>
                                        <p:cTn id="47" dur="500">
                                          <p:stCondLst>
                                            <p:cond delay="0"/>
                                          </p:stCondLst>
                                        </p:cTn>
                                        <p:tgtEl>
                                          <p:spTgt spid="163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Benefits of the FSO</a:t>
            </a:r>
          </a:p>
        </p:txBody>
      </p:sp>
      <p:sp>
        <p:nvSpPr>
          <p:cNvPr id="27651" name="Rectangle 3"/>
          <p:cNvSpPr>
            <a:spLocks noGrp="1" noChangeArrowheads="1"/>
          </p:cNvSpPr>
          <p:nvPr>
            <p:ph type="body" idx="1"/>
          </p:nvPr>
        </p:nvSpPr>
        <p:spPr>
          <a:xfrm>
            <a:off x="0" y="1447800"/>
            <a:ext cx="9144000" cy="5029200"/>
          </a:xfrm>
        </p:spPr>
        <p:txBody>
          <a:bodyPr/>
          <a:lstStyle/>
          <a:p>
            <a:r>
              <a:rPr lang="en-US" sz="2800" smtClean="0"/>
              <a:t>Same training courses as CMO workers</a:t>
            </a:r>
          </a:p>
          <a:p>
            <a:r>
              <a:rPr lang="en-US" sz="2800" smtClean="0"/>
              <a:t>Understanding- we have a child with emotional, behavioral, mental and/or physical health challenges</a:t>
            </a:r>
          </a:p>
          <a:p>
            <a:r>
              <a:rPr lang="en-US" sz="2800" smtClean="0"/>
              <a:t>Knowledgeable across Multiple Systems</a:t>
            </a:r>
          </a:p>
          <a:p>
            <a:r>
              <a:rPr lang="en-US" sz="2800" smtClean="0"/>
              <a:t>Wraparound and support the family</a:t>
            </a:r>
          </a:p>
          <a:p>
            <a:r>
              <a:rPr lang="en-US" sz="2800" smtClean="0"/>
              <a:t>Empower the family with support, education and advocacy training</a:t>
            </a:r>
          </a:p>
          <a:p>
            <a:r>
              <a:rPr lang="en-US" sz="2800" smtClean="0"/>
              <a:t>We Travel, serving ALL of Hudson County </a:t>
            </a:r>
          </a:p>
          <a:p>
            <a:r>
              <a:rPr lang="en-US" sz="2800" smtClean="0"/>
              <a:t>We can accept outside or self referrals (Warm Line)</a:t>
            </a:r>
          </a:p>
          <a:p>
            <a:r>
              <a:rPr lang="en-US" sz="2800" smtClean="0"/>
              <a:t>Support the Youth Partnership of Hudson County </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500" fill="hold"/>
                                        <p:tgtEl>
                                          <p:spTgt spid="27650"/>
                                        </p:tgtEl>
                                        <p:attrNameLst>
                                          <p:attrName>ppt_w</p:attrName>
                                        </p:attrNameLst>
                                      </p:cBhvr>
                                      <p:tavLst>
                                        <p:tav tm="0">
                                          <p:val>
                                            <p:fltVal val="0"/>
                                          </p:val>
                                        </p:tav>
                                        <p:tav tm="100000">
                                          <p:val>
                                            <p:strVal val="#ppt_w"/>
                                          </p:val>
                                        </p:tav>
                                      </p:tavLst>
                                    </p:anim>
                                    <p:anim calcmode="lin" valueType="num">
                                      <p:cBhvr>
                                        <p:cTn id="8" dur="500" fill="hold"/>
                                        <p:tgtEl>
                                          <p:spTgt spid="27650"/>
                                        </p:tgtEl>
                                        <p:attrNameLst>
                                          <p:attrName>ppt_h</p:attrName>
                                        </p:attrNameLst>
                                      </p:cBhvr>
                                      <p:tavLst>
                                        <p:tav tm="0">
                                          <p:val>
                                            <p:fltVal val="0"/>
                                          </p:val>
                                        </p:tav>
                                        <p:tav tm="100000">
                                          <p:val>
                                            <p:strVal val="#ppt_h"/>
                                          </p:val>
                                        </p:tav>
                                      </p:tavLst>
                                    </p:anim>
                                    <p:animEffect transition="in" filter="fade">
                                      <p:cBhvr>
                                        <p:cTn id="9" dur="5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7651">
                                            <p:txEl>
                                              <p:pRg st="0" end="0"/>
                                            </p:txEl>
                                          </p:spTgt>
                                        </p:tgtEl>
                                        <p:attrNameLst>
                                          <p:attrName>style.visibility</p:attrName>
                                        </p:attrNameLst>
                                      </p:cBhvr>
                                      <p:to>
                                        <p:strVal val="visible"/>
                                      </p:to>
                                    </p:set>
                                    <p:animEffect transition="in" filter="fade">
                                      <p:cBhvr>
                                        <p:cTn id="14" dur="1000">
                                          <p:stCondLst>
                                            <p:cond delay="0"/>
                                          </p:stCondLst>
                                        </p:cTn>
                                        <p:tgtEl>
                                          <p:spTgt spid="2765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7651">
                                            <p:txEl>
                                              <p:pRg st="1" end="1"/>
                                            </p:txEl>
                                          </p:spTgt>
                                        </p:tgtEl>
                                        <p:attrNameLst>
                                          <p:attrName>style.visibility</p:attrName>
                                        </p:attrNameLst>
                                      </p:cBhvr>
                                      <p:to>
                                        <p:strVal val="visible"/>
                                      </p:to>
                                    </p:set>
                                    <p:animEffect transition="in" filter="fade">
                                      <p:cBhvr>
                                        <p:cTn id="19" dur="1000">
                                          <p:stCondLst>
                                            <p:cond delay="0"/>
                                          </p:stCondLst>
                                        </p:cTn>
                                        <p:tgtEl>
                                          <p:spTgt spid="2765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7651">
                                            <p:txEl>
                                              <p:pRg st="2" end="2"/>
                                            </p:txEl>
                                          </p:spTgt>
                                        </p:tgtEl>
                                        <p:attrNameLst>
                                          <p:attrName>style.visibility</p:attrName>
                                        </p:attrNameLst>
                                      </p:cBhvr>
                                      <p:to>
                                        <p:strVal val="visible"/>
                                      </p:to>
                                    </p:set>
                                    <p:animEffect transition="in" filter="fade">
                                      <p:cBhvr>
                                        <p:cTn id="24" dur="1000">
                                          <p:stCondLst>
                                            <p:cond delay="0"/>
                                          </p:stCondLst>
                                        </p:cTn>
                                        <p:tgtEl>
                                          <p:spTgt spid="27651">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651">
                                            <p:txEl>
                                              <p:pRg st="3" end="3"/>
                                            </p:txEl>
                                          </p:spTgt>
                                        </p:tgtEl>
                                        <p:attrNameLst>
                                          <p:attrName>style.visibility</p:attrName>
                                        </p:attrNameLst>
                                      </p:cBhvr>
                                      <p:to>
                                        <p:strVal val="visible"/>
                                      </p:to>
                                    </p:set>
                                    <p:animEffect transition="in" filter="fade">
                                      <p:cBhvr>
                                        <p:cTn id="29" dur="1000">
                                          <p:stCondLst>
                                            <p:cond delay="0"/>
                                          </p:stCondLst>
                                        </p:cTn>
                                        <p:tgtEl>
                                          <p:spTgt spid="27651">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651">
                                            <p:txEl>
                                              <p:pRg st="4" end="4"/>
                                            </p:txEl>
                                          </p:spTgt>
                                        </p:tgtEl>
                                        <p:attrNameLst>
                                          <p:attrName>style.visibility</p:attrName>
                                        </p:attrNameLst>
                                      </p:cBhvr>
                                      <p:to>
                                        <p:strVal val="visible"/>
                                      </p:to>
                                    </p:set>
                                    <p:animEffect transition="in" filter="fade">
                                      <p:cBhvr>
                                        <p:cTn id="34" dur="1000">
                                          <p:stCondLst>
                                            <p:cond delay="0"/>
                                          </p:stCondLst>
                                        </p:cTn>
                                        <p:tgtEl>
                                          <p:spTgt spid="27651">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7651">
                                            <p:txEl>
                                              <p:pRg st="5" end="5"/>
                                            </p:txEl>
                                          </p:spTgt>
                                        </p:tgtEl>
                                        <p:attrNameLst>
                                          <p:attrName>style.visibility</p:attrName>
                                        </p:attrNameLst>
                                      </p:cBhvr>
                                      <p:to>
                                        <p:strVal val="visible"/>
                                      </p:to>
                                    </p:set>
                                    <p:animEffect transition="in" filter="fade">
                                      <p:cBhvr>
                                        <p:cTn id="39" dur="1000">
                                          <p:stCondLst>
                                            <p:cond delay="0"/>
                                          </p:stCondLst>
                                        </p:cTn>
                                        <p:tgtEl>
                                          <p:spTgt spid="27651">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7651">
                                            <p:txEl>
                                              <p:pRg st="6" end="6"/>
                                            </p:txEl>
                                          </p:spTgt>
                                        </p:tgtEl>
                                        <p:attrNameLst>
                                          <p:attrName>style.visibility</p:attrName>
                                        </p:attrNameLst>
                                      </p:cBhvr>
                                      <p:to>
                                        <p:strVal val="visible"/>
                                      </p:to>
                                    </p:set>
                                    <p:animEffect transition="in" filter="fade">
                                      <p:cBhvr>
                                        <p:cTn id="44" dur="1000">
                                          <p:stCondLst>
                                            <p:cond delay="0"/>
                                          </p:stCondLst>
                                        </p:cTn>
                                        <p:tgtEl>
                                          <p:spTgt spid="27651">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7651">
                                            <p:txEl>
                                              <p:pRg st="7" end="7"/>
                                            </p:txEl>
                                          </p:spTgt>
                                        </p:tgtEl>
                                        <p:attrNameLst>
                                          <p:attrName>style.visibility</p:attrName>
                                        </p:attrNameLst>
                                      </p:cBhvr>
                                      <p:to>
                                        <p:strVal val="visible"/>
                                      </p:to>
                                    </p:set>
                                    <p:animEffect transition="in" filter="fade">
                                      <p:cBhvr>
                                        <p:cTn id="49" dur="1000">
                                          <p:stCondLst>
                                            <p:cond delay="0"/>
                                          </p:stCondLst>
                                        </p:cTn>
                                        <p:tgtEl>
                                          <p:spTgt spid="276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1"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solidFill>
                  <a:schemeClr val="tx1"/>
                </a:solidFill>
              </a:rPr>
              <a:t>Our Mission</a:t>
            </a:r>
          </a:p>
        </p:txBody>
      </p:sp>
      <p:sp>
        <p:nvSpPr>
          <p:cNvPr id="26627" name="Rectangle 3"/>
          <p:cNvSpPr>
            <a:spLocks noGrp="1" noChangeArrowheads="1"/>
          </p:cNvSpPr>
          <p:nvPr>
            <p:ph type="body" idx="1"/>
          </p:nvPr>
        </p:nvSpPr>
        <p:spPr/>
        <p:txBody>
          <a:bodyPr/>
          <a:lstStyle/>
          <a:p>
            <a:pPr algn="ctr">
              <a:lnSpc>
                <a:spcPct val="90000"/>
              </a:lnSpc>
              <a:buFont typeface="Wingdings" pitchFamily="2" charset="2"/>
              <a:buNone/>
            </a:pPr>
            <a:r>
              <a:rPr lang="en-US" b="1" smtClean="0"/>
              <a:t>  Working in partnership with families, children and other professionals to identify strengths, needs and appropriate resources, as well as providing community-based family support, education and advocacy for families that have children with emotional, behavioral or mental health challenges.</a:t>
            </a:r>
            <a:endParaRPr lang="en-US" smtClean="0"/>
          </a:p>
          <a:p>
            <a:pPr>
              <a:lnSpc>
                <a:spcPct val="90000"/>
              </a:lnSpc>
              <a:buFont typeface="Wingdings" pitchFamily="2" charset="2"/>
              <a:buNone/>
            </a:pPr>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2000"/>
                                        <p:tgtEl>
                                          <p:spTgt spid="266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fade">
                                      <p:cBhvr>
                                        <p:cTn id="12" dur="20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384561FF-7447-48DB-B2AF-0EAEF248DC60}" type="slidenum">
              <a:rPr lang="en-US" sz="1400"/>
              <a:pPr algn="r"/>
              <a:t>27</a:t>
            </a:fld>
            <a:endParaRPr lang="en-US" sz="1400"/>
          </a:p>
        </p:txBody>
      </p:sp>
      <p:sp>
        <p:nvSpPr>
          <p:cNvPr id="109570" name="Rectangle 2"/>
          <p:cNvSpPr>
            <a:spLocks noGrp="1" noChangeArrowheads="1"/>
          </p:cNvSpPr>
          <p:nvPr>
            <p:ph type="ctrTitle" idx="4294967295"/>
          </p:nvPr>
        </p:nvSpPr>
        <p:spPr>
          <a:xfrm>
            <a:off x="838200" y="2133600"/>
            <a:ext cx="7239000" cy="2703513"/>
          </a:xfrm>
        </p:spPr>
        <p:txBody>
          <a:bodyPr/>
          <a:lstStyle/>
          <a:p>
            <a:pPr eaLnBrk="1" hangingPunct="1"/>
            <a:r>
              <a:rPr lang="en-US" sz="4800" b="1" smtClean="0">
                <a:solidFill>
                  <a:srgbClr val="000099"/>
                </a:solidFill>
              </a:rPr>
              <a:t>The Way Forward:</a:t>
            </a:r>
            <a:br>
              <a:rPr lang="en-US" sz="4800" b="1" smtClean="0">
                <a:solidFill>
                  <a:srgbClr val="000099"/>
                </a:solidFill>
              </a:rPr>
            </a:br>
            <a:r>
              <a:rPr lang="en-US" sz="3600" b="1" smtClean="0">
                <a:solidFill>
                  <a:srgbClr val="000099"/>
                </a:solidFill>
              </a:rPr>
              <a:t>Becoming a Comprehensive Child and Family Service Agency </a:t>
            </a:r>
            <a:endParaRPr lang="en-US" sz="4800" b="1" smtClean="0">
              <a:solidFill>
                <a:srgbClr val="000099"/>
              </a:solidFill>
            </a:endParaRPr>
          </a:p>
        </p:txBody>
      </p:sp>
      <p:sp>
        <p:nvSpPr>
          <p:cNvPr id="109571" name="Text Box 7"/>
          <p:cNvSpPr txBox="1">
            <a:spLocks noChangeArrowheads="1"/>
          </p:cNvSpPr>
          <p:nvPr/>
        </p:nvSpPr>
        <p:spPr bwMode="auto">
          <a:xfrm>
            <a:off x="8610600" y="0"/>
            <a:ext cx="533400" cy="366713"/>
          </a:xfrm>
          <a:prstGeom prst="rect">
            <a:avLst/>
          </a:prstGeom>
          <a:noFill/>
          <a:ln w="9525">
            <a:noFill/>
            <a:miter lim="800000"/>
            <a:headEnd/>
            <a:tailEnd/>
          </a:ln>
        </p:spPr>
        <p:txBody>
          <a:bodyPr>
            <a:spAutoFit/>
          </a:bodyPr>
          <a:lstStyle/>
          <a:p>
            <a:pPr>
              <a:spcBef>
                <a:spcPct val="50000"/>
              </a:spcBef>
            </a:pPr>
            <a:endParaRPr lang="en-US"/>
          </a:p>
        </p:txBody>
      </p:sp>
      <p:pic>
        <p:nvPicPr>
          <p:cNvPr id="109572" name="Picture 12" descr="DCF Logo with copy"/>
          <p:cNvPicPr>
            <a:picLocks noChangeAspect="1" noChangeArrowheads="1"/>
          </p:cNvPicPr>
          <p:nvPr/>
        </p:nvPicPr>
        <p:blipFill>
          <a:blip r:embed="rId3" cstate="print"/>
          <a:srcRect/>
          <a:stretch>
            <a:fillRect/>
          </a:stretch>
        </p:blipFill>
        <p:spPr bwMode="auto">
          <a:xfrm>
            <a:off x="381000" y="228600"/>
            <a:ext cx="4343400" cy="1062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530A2E2E-78E7-439A-9975-237A079C60A3}" type="slidenum">
              <a:rPr lang="en-US" sz="1400"/>
              <a:pPr algn="r"/>
              <a:t>28</a:t>
            </a:fld>
            <a:endParaRPr lang="en-US" sz="1400"/>
          </a:p>
        </p:txBody>
      </p:sp>
      <p:pic>
        <p:nvPicPr>
          <p:cNvPr id="111618" name="Picture 3"/>
          <p:cNvPicPr>
            <a:picLocks noGrp="1" noChangeAspect="1" noChangeArrowheads="1"/>
          </p:cNvPicPr>
          <p:nvPr>
            <p:ph type="pic" idx="1"/>
          </p:nvPr>
        </p:nvPicPr>
        <p:blipFill>
          <a:blip r:embed="rId3" cstate="print"/>
          <a:srcRect l="11040" r="8604" b="7793"/>
          <a:stretch>
            <a:fillRect/>
          </a:stretch>
        </p:blipFill>
        <p:spPr>
          <a:xfrm>
            <a:off x="228600" y="65088"/>
            <a:ext cx="8763000" cy="6259512"/>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398464E3-5B28-4A60-9350-C3BC19FEFF5C}" type="slidenum">
              <a:rPr lang="en-US" sz="1400"/>
              <a:pPr algn="r"/>
              <a:t>29</a:t>
            </a:fld>
            <a:endParaRPr lang="en-US" sz="1400"/>
          </a:p>
        </p:txBody>
      </p:sp>
      <p:sp>
        <p:nvSpPr>
          <p:cNvPr id="66562" name="Rectangle 2"/>
          <p:cNvSpPr>
            <a:spLocks noGrp="1" noChangeArrowheads="1"/>
          </p:cNvSpPr>
          <p:nvPr>
            <p:ph type="body" idx="4294967295"/>
          </p:nvPr>
        </p:nvSpPr>
        <p:spPr>
          <a:xfrm>
            <a:off x="609600" y="1447800"/>
            <a:ext cx="7924800" cy="4572000"/>
          </a:xfrm>
        </p:spPr>
        <p:txBody>
          <a:bodyPr/>
          <a:lstStyle/>
          <a:p>
            <a:pPr marL="0" indent="0" eaLnBrk="1" hangingPunct="1">
              <a:buClr>
                <a:schemeClr val="tx1"/>
              </a:buClr>
              <a:buFontTx/>
              <a:buNone/>
              <a:defRPr/>
            </a:pPr>
            <a:r>
              <a:rPr lang="en-US" sz="2500" dirty="0" smtClean="0"/>
              <a:t>Supporting </a:t>
            </a:r>
            <a:r>
              <a:rPr lang="en-US" sz="2500" b="1" i="1" dirty="0" smtClean="0">
                <a:effectLst>
                  <a:outerShdw blurRad="38100" dist="38100" dir="2700000" algn="tl">
                    <a:srgbClr val="C0C0C0"/>
                  </a:outerShdw>
                </a:effectLst>
              </a:rPr>
              <a:t>children with </a:t>
            </a:r>
            <a:r>
              <a:rPr lang="en-US" sz="2500" dirty="0" smtClean="0"/>
              <a:t>developmental disabilities</a:t>
            </a:r>
          </a:p>
          <a:p>
            <a:pPr marL="0" indent="0" eaLnBrk="1" hangingPunct="1">
              <a:buClr>
                <a:schemeClr val="tx1"/>
              </a:buClr>
              <a:buFontTx/>
              <a:buNone/>
              <a:defRPr/>
            </a:pPr>
            <a:endParaRPr lang="en-US" sz="2500" dirty="0" smtClean="0"/>
          </a:p>
          <a:p>
            <a:pPr lvl="1" eaLnBrk="1" hangingPunct="1">
              <a:buClr>
                <a:schemeClr val="tx1"/>
              </a:buClr>
              <a:buFont typeface="Symbol" pitchFamily="18" charset="2"/>
              <a:buChar char=""/>
              <a:defRPr/>
            </a:pPr>
            <a:r>
              <a:rPr lang="en-US" sz="2500" dirty="0" smtClean="0"/>
              <a:t>Single point of entry and enhanced access to needed services</a:t>
            </a:r>
          </a:p>
          <a:p>
            <a:pPr lvl="1" eaLnBrk="1" hangingPunct="1">
              <a:buClr>
                <a:schemeClr val="tx1"/>
              </a:buClr>
              <a:buFont typeface="Symbol" pitchFamily="18" charset="2"/>
              <a:buChar char=""/>
              <a:defRPr/>
            </a:pPr>
            <a:r>
              <a:rPr lang="en-US" sz="2500" dirty="0" smtClean="0"/>
              <a:t>Responsive to the whole child and the whole family</a:t>
            </a:r>
          </a:p>
          <a:p>
            <a:pPr lvl="1" eaLnBrk="1" hangingPunct="1">
              <a:buClr>
                <a:schemeClr val="tx1"/>
              </a:buClr>
              <a:buFont typeface="Symbol" pitchFamily="18" charset="2"/>
              <a:buChar char=""/>
              <a:defRPr/>
            </a:pPr>
            <a:r>
              <a:rPr lang="en-US" sz="2500" dirty="0" smtClean="0"/>
              <a:t>Synchronized service coordination; elimination of duplicated services</a:t>
            </a:r>
          </a:p>
        </p:txBody>
      </p:sp>
      <p:sp>
        <p:nvSpPr>
          <p:cNvPr id="113667" name="Line 4"/>
          <p:cNvSpPr>
            <a:spLocks noChangeShapeType="1"/>
          </p:cNvSpPr>
          <p:nvPr/>
        </p:nvSpPr>
        <p:spPr bwMode="auto">
          <a:xfrm>
            <a:off x="762000" y="1173163"/>
            <a:ext cx="7848600" cy="0"/>
          </a:xfrm>
          <a:prstGeom prst="line">
            <a:avLst/>
          </a:prstGeom>
          <a:noFill/>
          <a:ln w="9525">
            <a:solidFill>
              <a:schemeClr val="tx1"/>
            </a:solidFill>
            <a:round/>
            <a:headEnd/>
            <a:tailEnd/>
          </a:ln>
        </p:spPr>
        <p:txBody>
          <a:bodyPr/>
          <a:lstStyle/>
          <a:p>
            <a:endParaRPr lang="en-US"/>
          </a:p>
        </p:txBody>
      </p:sp>
      <p:sp>
        <p:nvSpPr>
          <p:cNvPr id="66565" name="Text Box 5"/>
          <p:cNvSpPr txBox="1">
            <a:spLocks noChangeArrowheads="1"/>
          </p:cNvSpPr>
          <p:nvPr/>
        </p:nvSpPr>
        <p:spPr bwMode="auto">
          <a:xfrm>
            <a:off x="114300" y="363538"/>
            <a:ext cx="8915400" cy="708025"/>
          </a:xfrm>
          <a:prstGeom prst="rect">
            <a:avLst/>
          </a:prstGeom>
          <a:noFill/>
          <a:ln>
            <a:noFill/>
          </a:ln>
          <a:effectLst/>
          <a:extLst/>
        </p:spPr>
        <p:txBody>
          <a:bodyPr>
            <a:spAutoFit/>
          </a:bodyPr>
          <a:lstStyle/>
          <a:p>
            <a:pPr algn="ctr" eaLnBrk="0" hangingPunct="0">
              <a:spcBef>
                <a:spcPct val="50000"/>
              </a:spcBef>
              <a:defRPr/>
            </a:pPr>
            <a:r>
              <a:rPr lang="en-US" sz="4000" b="1" dirty="0">
                <a:solidFill>
                  <a:srgbClr val="000099"/>
                </a:solidFill>
                <a:effectLst>
                  <a:outerShdw blurRad="38100" dist="38100" dir="2700000" algn="tl">
                    <a:srgbClr val="C0C0C0"/>
                  </a:outerShdw>
                </a:effectLst>
              </a:rPr>
              <a:t>Children’s System of Care</a:t>
            </a:r>
          </a:p>
        </p:txBody>
      </p:sp>
      <p:pic>
        <p:nvPicPr>
          <p:cNvPr id="113669"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78EB622B-F747-4989-AF78-46972947B38D}" type="slidenum">
              <a:rPr lang="en-US" sz="1400"/>
              <a:pPr algn="r"/>
              <a:t>30</a:t>
            </a:fld>
            <a:endParaRPr lang="en-US" sz="1400"/>
          </a:p>
        </p:txBody>
      </p:sp>
      <p:sp>
        <p:nvSpPr>
          <p:cNvPr id="66562" name="Rectangle 2"/>
          <p:cNvSpPr>
            <a:spLocks noGrp="1" noChangeArrowheads="1"/>
          </p:cNvSpPr>
          <p:nvPr>
            <p:ph type="body" idx="4294967295"/>
          </p:nvPr>
        </p:nvSpPr>
        <p:spPr>
          <a:xfrm>
            <a:off x="381000" y="1295400"/>
            <a:ext cx="8458200" cy="4708525"/>
          </a:xfrm>
        </p:spPr>
        <p:txBody>
          <a:bodyPr/>
          <a:lstStyle/>
          <a:p>
            <a:pPr marL="0" indent="0" algn="ctr">
              <a:buFontTx/>
              <a:buNone/>
              <a:defRPr/>
            </a:pPr>
            <a:r>
              <a:rPr lang="en-US" sz="2400" b="1" dirty="0" smtClean="0"/>
              <a:t>Service Coordination</a:t>
            </a:r>
            <a:endParaRPr lang="en-US" sz="2400" dirty="0" smtClean="0"/>
          </a:p>
          <a:p>
            <a:pPr marL="457200" lvl="1" indent="0">
              <a:buFontTx/>
              <a:buNone/>
              <a:defRPr/>
            </a:pPr>
            <a:endParaRPr lang="en-US" sz="800" dirty="0" smtClean="0"/>
          </a:p>
          <a:p>
            <a:pPr marL="0" lvl="1" indent="0">
              <a:buFontTx/>
              <a:buNone/>
              <a:defRPr/>
            </a:pPr>
            <a:r>
              <a:rPr lang="en-US" sz="1600" b="1" dirty="0" smtClean="0"/>
              <a:t>CSOC has reconfigured the way service coordination will take place</a:t>
            </a:r>
          </a:p>
          <a:p>
            <a:pPr marL="685800" lvl="2">
              <a:buFont typeface="Arial" pitchFamily="34" charset="0"/>
              <a:buChar char="•"/>
              <a:defRPr/>
            </a:pPr>
            <a:r>
              <a:rPr lang="en-US" sz="1600" dirty="0" smtClean="0"/>
              <a:t>CSOC is </a:t>
            </a:r>
            <a:r>
              <a:rPr lang="en-US" sz="1600" dirty="0"/>
              <a:t>providing a 24 hour/7 day a week resources through PerformCare to assess needs and facilitate the delivery of </a:t>
            </a:r>
            <a:r>
              <a:rPr lang="en-US" sz="1600" dirty="0" smtClean="0"/>
              <a:t>services</a:t>
            </a:r>
          </a:p>
          <a:p>
            <a:pPr marL="685800" lvl="2">
              <a:buFont typeface="Arial" pitchFamily="34" charset="0"/>
              <a:buChar char="•"/>
              <a:defRPr/>
            </a:pPr>
            <a:r>
              <a:rPr lang="en-US" sz="1600" dirty="0" smtClean="0"/>
              <a:t>CSOC has </a:t>
            </a:r>
            <a:r>
              <a:rPr lang="en-US" sz="1600" dirty="0"/>
              <a:t>a state-of-the-art information management system that was not available prior to January 1, </a:t>
            </a:r>
            <a:r>
              <a:rPr lang="en-US" sz="1600" dirty="0" smtClean="0"/>
              <a:t>2013</a:t>
            </a:r>
          </a:p>
          <a:p>
            <a:pPr marL="685800" lvl="2">
              <a:buFont typeface="Arial" pitchFamily="34" charset="0"/>
              <a:buChar char="•"/>
              <a:defRPr/>
            </a:pPr>
            <a:r>
              <a:rPr lang="en-US" sz="1600" dirty="0" smtClean="0"/>
              <a:t>This </a:t>
            </a:r>
            <a:r>
              <a:rPr lang="en-US" sz="1600" dirty="0"/>
              <a:t>information management system is managed by PerformCare and will significantly help to manage </a:t>
            </a:r>
            <a:r>
              <a:rPr lang="en-US" sz="1600" dirty="0" smtClean="0"/>
              <a:t>a </a:t>
            </a:r>
            <a:r>
              <a:rPr lang="en-US" sz="1600" dirty="0"/>
              <a:t>child's care over </a:t>
            </a:r>
            <a:r>
              <a:rPr lang="en-US" sz="1600" dirty="0" smtClean="0"/>
              <a:t>time</a:t>
            </a:r>
          </a:p>
          <a:p>
            <a:pPr marL="685800" lvl="2">
              <a:buFont typeface="Arial" pitchFamily="34" charset="0"/>
              <a:buChar char="•"/>
              <a:defRPr/>
            </a:pPr>
            <a:endParaRPr lang="en-US" sz="1600" dirty="0" smtClean="0"/>
          </a:p>
          <a:p>
            <a:pPr marL="0" lvl="2" indent="0">
              <a:buFontTx/>
              <a:buNone/>
              <a:defRPr/>
            </a:pPr>
            <a:r>
              <a:rPr lang="en-US" sz="1600" b="1" dirty="0" smtClean="0"/>
              <a:t>Case Management</a:t>
            </a:r>
          </a:p>
          <a:p>
            <a:pPr marL="685800" lvl="2">
              <a:buFont typeface="Arial" pitchFamily="34" charset="0"/>
              <a:buChar char="•"/>
              <a:defRPr/>
            </a:pPr>
            <a:r>
              <a:rPr lang="en-US" sz="1600" dirty="0" smtClean="0"/>
              <a:t>CMO Care Managers will coordinate services for youth determined eligible for CMO services</a:t>
            </a:r>
          </a:p>
          <a:p>
            <a:pPr marL="685800" lvl="2">
              <a:buFont typeface="Arial" pitchFamily="34" charset="0"/>
              <a:buChar char="•"/>
              <a:defRPr/>
            </a:pPr>
            <a:r>
              <a:rPr lang="en-US" sz="1600" dirty="0" smtClean="0"/>
              <a:t>DCPP Case Managers will coordinate services for youth in their care when CMO is not involved</a:t>
            </a:r>
          </a:p>
          <a:p>
            <a:pPr marL="685800" lvl="2">
              <a:buFont typeface="Arial" pitchFamily="34" charset="0"/>
              <a:buChar char="•"/>
              <a:defRPr/>
            </a:pPr>
            <a:r>
              <a:rPr lang="en-US" sz="1600" dirty="0" smtClean="0"/>
              <a:t>CSOC DD Consultants will coordinate services children </a:t>
            </a:r>
            <a:r>
              <a:rPr lang="en-US" sz="1600" dirty="0"/>
              <a:t>with very intense service needs </a:t>
            </a:r>
            <a:r>
              <a:rPr lang="en-US" sz="1600" dirty="0" smtClean="0"/>
              <a:t>and no CMO or DCPP involvement</a:t>
            </a:r>
            <a:endParaRPr lang="en-US" sz="1600" dirty="0"/>
          </a:p>
          <a:p>
            <a:pPr marL="1200150" lvl="3" indent="-285750">
              <a:buFont typeface="Wingdings" pitchFamily="2" charset="2"/>
              <a:buChar char="§"/>
              <a:defRPr/>
            </a:pPr>
            <a:endParaRPr lang="en-US" sz="1900" dirty="0" smtClean="0"/>
          </a:p>
        </p:txBody>
      </p:sp>
      <p:sp>
        <p:nvSpPr>
          <p:cNvPr id="115715" name="Line 4"/>
          <p:cNvSpPr>
            <a:spLocks noChangeShapeType="1"/>
          </p:cNvSpPr>
          <p:nvPr/>
        </p:nvSpPr>
        <p:spPr bwMode="auto">
          <a:xfrm>
            <a:off x="762000" y="1173163"/>
            <a:ext cx="7848600" cy="0"/>
          </a:xfrm>
          <a:prstGeom prst="line">
            <a:avLst/>
          </a:prstGeom>
          <a:noFill/>
          <a:ln w="9525">
            <a:solidFill>
              <a:schemeClr val="tx1"/>
            </a:solidFill>
            <a:round/>
            <a:headEnd/>
            <a:tailEnd/>
          </a:ln>
        </p:spPr>
        <p:txBody>
          <a:bodyPr/>
          <a:lstStyle/>
          <a:p>
            <a:endParaRPr lang="en-US"/>
          </a:p>
        </p:txBody>
      </p:sp>
      <p:sp>
        <p:nvSpPr>
          <p:cNvPr id="66565" name="Text Box 5"/>
          <p:cNvSpPr txBox="1">
            <a:spLocks noChangeArrowheads="1"/>
          </p:cNvSpPr>
          <p:nvPr/>
        </p:nvSpPr>
        <p:spPr bwMode="auto">
          <a:xfrm>
            <a:off x="0" y="3175"/>
            <a:ext cx="8915400" cy="1169988"/>
          </a:xfrm>
          <a:prstGeom prst="rect">
            <a:avLst/>
          </a:prstGeom>
          <a:noFill/>
          <a:ln>
            <a:noFill/>
          </a:ln>
          <a:effectLst/>
          <a:extLst/>
        </p:spPr>
        <p:txBody>
          <a:bodyPr>
            <a:spAutoFit/>
          </a:bodyPr>
          <a:lstStyle/>
          <a:p>
            <a:pPr algn="ctr" eaLnBrk="0" hangingPunct="0">
              <a:spcBef>
                <a:spcPct val="50000"/>
              </a:spcBef>
              <a:defRPr/>
            </a:pPr>
            <a:r>
              <a:rPr lang="en-US" sz="4000" b="1" dirty="0">
                <a:solidFill>
                  <a:srgbClr val="000099"/>
                </a:solidFill>
                <a:effectLst>
                  <a:outerShdw blurRad="38100" dist="38100" dir="2700000" algn="tl">
                    <a:srgbClr val="C0C0C0"/>
                  </a:outerShdw>
                </a:effectLst>
              </a:rPr>
              <a:t>Children’s System of Care</a:t>
            </a:r>
          </a:p>
          <a:p>
            <a:pPr algn="ctr" eaLnBrk="0" hangingPunct="0">
              <a:spcBef>
                <a:spcPct val="50000"/>
              </a:spcBef>
              <a:defRPr/>
            </a:pPr>
            <a:r>
              <a:rPr lang="en-US" sz="2000" b="1" dirty="0">
                <a:solidFill>
                  <a:srgbClr val="000099"/>
                </a:solidFill>
                <a:effectLst>
                  <a:outerShdw blurRad="38100" dist="38100" dir="2700000" algn="tl">
                    <a:srgbClr val="C0C0C0"/>
                  </a:outerShdw>
                </a:effectLst>
              </a:rPr>
              <a:t>Intellectual / Developmental Disabilities</a:t>
            </a:r>
          </a:p>
        </p:txBody>
      </p:sp>
      <p:pic>
        <p:nvPicPr>
          <p:cNvPr id="115717"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Number Placeholder 2"/>
          <p:cNvSpPr>
            <a:spLocks noGrp="1"/>
          </p:cNvSpPr>
          <p:nvPr>
            <p:ph type="sldNum" sz="quarter" idx="11"/>
          </p:nvPr>
        </p:nvSpPr>
        <p:spPr>
          <a:noFill/>
          <a:ln>
            <a:miter lim="800000"/>
            <a:headEnd/>
            <a:tailEnd/>
          </a:ln>
        </p:spPr>
        <p:txBody>
          <a:bodyPr/>
          <a:lstStyle/>
          <a:p>
            <a:fld id="{7FC011AD-00CD-4822-B72E-FB30AABACEDD}" type="slidenum">
              <a:rPr lang="en-US" sz="1200" smtClean="0">
                <a:cs typeface="Arial" charset="0"/>
              </a:rPr>
              <a:pPr/>
              <a:t>31</a:t>
            </a:fld>
            <a:endParaRPr lang="en-US" sz="1200" smtClean="0">
              <a:cs typeface="Arial" charset="0"/>
            </a:endParaRPr>
          </a:p>
        </p:txBody>
      </p:sp>
      <p:sp>
        <p:nvSpPr>
          <p:cNvPr id="52227" name="Rectangle 2"/>
          <p:cNvSpPr>
            <a:spLocks noGrp="1" noChangeArrowheads="1"/>
          </p:cNvSpPr>
          <p:nvPr>
            <p:ph type="body" idx="4294967295"/>
          </p:nvPr>
        </p:nvSpPr>
        <p:spPr>
          <a:xfrm>
            <a:off x="609600" y="1508125"/>
            <a:ext cx="7924800" cy="4724400"/>
          </a:xfrm>
        </p:spPr>
        <p:txBody>
          <a:bodyPr/>
          <a:lstStyle/>
          <a:p>
            <a:pPr eaLnBrk="1" hangingPunct="1">
              <a:spcBef>
                <a:spcPct val="0"/>
              </a:spcBef>
              <a:buFont typeface="Wingdings" pitchFamily="2" charset="2"/>
              <a:buNone/>
              <a:defRPr/>
            </a:pPr>
            <a:r>
              <a:rPr lang="en-US" sz="4000" dirty="0" smtClean="0">
                <a:solidFill>
                  <a:schemeClr val="accent1">
                    <a:lumMod val="25000"/>
                  </a:schemeClr>
                </a:solidFill>
              </a:rPr>
              <a:t>CSOC Criteria: </a:t>
            </a:r>
          </a:p>
          <a:p>
            <a:pPr lvl="1" eaLnBrk="1" hangingPunct="1">
              <a:spcBef>
                <a:spcPct val="0"/>
              </a:spcBef>
              <a:buClr>
                <a:schemeClr val="tx1"/>
              </a:buClr>
              <a:buFont typeface="Wingdings" pitchFamily="2" charset="2"/>
              <a:buChar char="ü"/>
              <a:defRPr/>
            </a:pPr>
            <a:r>
              <a:rPr lang="en-US" sz="3600" dirty="0" smtClean="0"/>
              <a:t> </a:t>
            </a:r>
            <a:r>
              <a:rPr lang="en-US" sz="4000" dirty="0" smtClean="0"/>
              <a:t>Under the age of 18</a:t>
            </a:r>
          </a:p>
          <a:p>
            <a:pPr lvl="1" eaLnBrk="1" hangingPunct="1">
              <a:spcBef>
                <a:spcPct val="0"/>
              </a:spcBef>
              <a:buClr>
                <a:schemeClr val="tx1"/>
              </a:buClr>
              <a:buFont typeface="Wingdings" pitchFamily="2" charset="2"/>
              <a:buChar char="ü"/>
              <a:defRPr/>
            </a:pPr>
            <a:r>
              <a:rPr lang="en-US" sz="3600" dirty="0" smtClean="0"/>
              <a:t> </a:t>
            </a:r>
            <a:r>
              <a:rPr lang="en-US" sz="4000" dirty="0" smtClean="0"/>
              <a:t>New Jersey resident</a:t>
            </a:r>
          </a:p>
          <a:p>
            <a:pPr lvl="1" eaLnBrk="1" hangingPunct="1">
              <a:spcBef>
                <a:spcPct val="0"/>
              </a:spcBef>
              <a:buClr>
                <a:schemeClr val="tx1"/>
              </a:buClr>
              <a:buFont typeface="Wingdings" pitchFamily="2" charset="2"/>
              <a:buChar char="ü"/>
              <a:defRPr/>
            </a:pPr>
            <a:r>
              <a:rPr lang="en-US" sz="4000" dirty="0" smtClean="0"/>
              <a:t> Functional Criteria – DD</a:t>
            </a:r>
          </a:p>
          <a:p>
            <a:pPr lvl="1" eaLnBrk="1" hangingPunct="1">
              <a:spcBef>
                <a:spcPct val="0"/>
              </a:spcBef>
              <a:buClr>
                <a:schemeClr val="tx1"/>
              </a:buClr>
              <a:buFont typeface="Wingdings" pitchFamily="2" charset="2"/>
              <a:buChar char="ü"/>
              <a:defRPr/>
            </a:pPr>
            <a:r>
              <a:rPr lang="en-US" sz="4000" dirty="0" smtClean="0"/>
              <a:t> US citizen or lawful    	permanent resident  </a:t>
            </a:r>
          </a:p>
        </p:txBody>
      </p:sp>
      <p:sp>
        <p:nvSpPr>
          <p:cNvPr id="117763" name="Line 4"/>
          <p:cNvSpPr>
            <a:spLocks noChangeShapeType="1"/>
          </p:cNvSpPr>
          <p:nvPr/>
        </p:nvSpPr>
        <p:spPr bwMode="auto">
          <a:xfrm>
            <a:off x="762000" y="1173163"/>
            <a:ext cx="7848600" cy="0"/>
          </a:xfrm>
          <a:prstGeom prst="line">
            <a:avLst/>
          </a:prstGeom>
          <a:noFill/>
          <a:ln w="28575">
            <a:solidFill>
              <a:schemeClr val="tx1"/>
            </a:solidFill>
            <a:round/>
            <a:headEnd/>
            <a:tailEnd/>
          </a:ln>
        </p:spPr>
        <p:txBody>
          <a:bodyPr/>
          <a:lstStyle/>
          <a:p>
            <a:endParaRPr lang="en-US"/>
          </a:p>
        </p:txBody>
      </p:sp>
      <p:sp>
        <p:nvSpPr>
          <p:cNvPr id="52231" name="Rectangle 7"/>
          <p:cNvSpPr>
            <a:spLocks noChangeArrowheads="1"/>
          </p:cNvSpPr>
          <p:nvPr/>
        </p:nvSpPr>
        <p:spPr bwMode="auto">
          <a:xfrm>
            <a:off x="914400" y="322263"/>
            <a:ext cx="7545388" cy="762000"/>
          </a:xfrm>
          <a:prstGeom prst="rect">
            <a:avLst/>
          </a:prstGeom>
          <a:noFill/>
          <a:ln w="9525">
            <a:noFill/>
            <a:miter lim="800000"/>
            <a:headEnd/>
            <a:tailEnd/>
          </a:ln>
          <a:effectLst/>
        </p:spPr>
        <p:txBody>
          <a:bodyPr wrap="none">
            <a:spAutoFit/>
          </a:bodyPr>
          <a:lstStyle/>
          <a:p>
            <a:pPr>
              <a:spcBef>
                <a:spcPct val="20000"/>
              </a:spcBef>
              <a:buClr>
                <a:schemeClr val="hlink"/>
              </a:buClr>
              <a:buSzPct val="70000"/>
              <a:buFont typeface="Wingdings" pitchFamily="2" charset="2"/>
              <a:buNone/>
              <a:defRPr/>
            </a:pPr>
            <a:r>
              <a:rPr lang="en-US" sz="4400" b="1" dirty="0">
                <a:solidFill>
                  <a:srgbClr val="000099"/>
                </a:solidFill>
                <a:effectLst>
                  <a:outerShdw blurRad="38100" dist="38100" dir="2700000" algn="tl">
                    <a:srgbClr val="000000"/>
                  </a:outerShdw>
                </a:effectLst>
              </a:rPr>
              <a:t>DD Eligibility Determination</a:t>
            </a:r>
          </a:p>
        </p:txBody>
      </p:sp>
      <p:pic>
        <p:nvPicPr>
          <p:cNvPr id="117765" name="Picture 12" descr="MC900205484[1]"/>
          <p:cNvPicPr>
            <a:picLocks noChangeAspect="1" noChangeArrowheads="1"/>
          </p:cNvPicPr>
          <p:nvPr/>
        </p:nvPicPr>
        <p:blipFill>
          <a:blip r:embed="rId3" cstate="print"/>
          <a:srcRect/>
          <a:stretch>
            <a:fillRect/>
          </a:stretch>
        </p:blipFill>
        <p:spPr bwMode="auto">
          <a:xfrm>
            <a:off x="5943600" y="3505200"/>
            <a:ext cx="3048000" cy="30305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1"/>
          </p:nvPr>
        </p:nvSpPr>
        <p:spPr/>
        <p:txBody>
          <a:bodyPr/>
          <a:lstStyle>
            <a:lvl1pPr>
              <a:defRPr sz="4800">
                <a:solidFill>
                  <a:schemeClr val="tx1"/>
                </a:solidFill>
                <a:latin typeface="Garamond" pitchFamily="18" charset="0"/>
              </a:defRPr>
            </a:lvl1pPr>
            <a:lvl2pPr marL="742950" indent="-285750">
              <a:defRPr sz="4800">
                <a:solidFill>
                  <a:schemeClr val="tx1"/>
                </a:solidFill>
                <a:latin typeface="Garamond" pitchFamily="18" charset="0"/>
              </a:defRPr>
            </a:lvl2pPr>
            <a:lvl3pPr marL="1143000" indent="-228600">
              <a:defRPr sz="4800">
                <a:solidFill>
                  <a:schemeClr val="tx1"/>
                </a:solidFill>
                <a:latin typeface="Garamond" pitchFamily="18" charset="0"/>
              </a:defRPr>
            </a:lvl3pPr>
            <a:lvl4pPr marL="1600200" indent="-228600">
              <a:defRPr sz="4800">
                <a:solidFill>
                  <a:schemeClr val="tx1"/>
                </a:solidFill>
                <a:latin typeface="Garamond" pitchFamily="18" charset="0"/>
              </a:defRPr>
            </a:lvl4pPr>
            <a:lvl5pPr marL="2057400" indent="-228600">
              <a:defRPr sz="4800">
                <a:solidFill>
                  <a:schemeClr val="tx1"/>
                </a:solidFill>
                <a:latin typeface="Garamond" pitchFamily="18" charset="0"/>
              </a:defRPr>
            </a:lvl5pPr>
            <a:lvl6pPr marL="2514600" indent="-228600" eaLnBrk="0" fontAlgn="base" hangingPunct="0">
              <a:spcBef>
                <a:spcPct val="0"/>
              </a:spcBef>
              <a:spcAft>
                <a:spcPct val="0"/>
              </a:spcAft>
              <a:defRPr sz="4800">
                <a:solidFill>
                  <a:schemeClr val="tx1"/>
                </a:solidFill>
                <a:latin typeface="Garamond" pitchFamily="18" charset="0"/>
              </a:defRPr>
            </a:lvl6pPr>
            <a:lvl7pPr marL="2971800" indent="-228600" eaLnBrk="0" fontAlgn="base" hangingPunct="0">
              <a:spcBef>
                <a:spcPct val="0"/>
              </a:spcBef>
              <a:spcAft>
                <a:spcPct val="0"/>
              </a:spcAft>
              <a:defRPr sz="4800">
                <a:solidFill>
                  <a:schemeClr val="tx1"/>
                </a:solidFill>
                <a:latin typeface="Garamond" pitchFamily="18" charset="0"/>
              </a:defRPr>
            </a:lvl7pPr>
            <a:lvl8pPr marL="3429000" indent="-228600" eaLnBrk="0" fontAlgn="base" hangingPunct="0">
              <a:spcBef>
                <a:spcPct val="0"/>
              </a:spcBef>
              <a:spcAft>
                <a:spcPct val="0"/>
              </a:spcAft>
              <a:defRPr sz="4800">
                <a:solidFill>
                  <a:schemeClr val="tx1"/>
                </a:solidFill>
                <a:latin typeface="Garamond" pitchFamily="18" charset="0"/>
              </a:defRPr>
            </a:lvl8pPr>
            <a:lvl9pPr marL="3886200" indent="-228600" eaLnBrk="0" fontAlgn="base" hangingPunct="0">
              <a:spcBef>
                <a:spcPct val="0"/>
              </a:spcBef>
              <a:spcAft>
                <a:spcPct val="0"/>
              </a:spcAft>
              <a:defRPr sz="4800">
                <a:solidFill>
                  <a:schemeClr val="tx1"/>
                </a:solidFill>
                <a:latin typeface="Garamond" pitchFamily="18" charset="0"/>
              </a:defRPr>
            </a:lvl9pPr>
          </a:lstStyle>
          <a:p>
            <a:pPr>
              <a:defRPr/>
            </a:pPr>
            <a:fld id="{FBB3EF44-203A-42F1-BA98-1BC90E962DFF}" type="slidenum">
              <a:rPr lang="en-US" sz="1200">
                <a:latin typeface="Arial" charset="0"/>
              </a:rPr>
              <a:pPr>
                <a:defRPr/>
              </a:pPr>
              <a:t>32</a:t>
            </a:fld>
            <a:endParaRPr lang="en-US" sz="1200" dirty="0">
              <a:latin typeface="Arial" charset="0"/>
            </a:endParaRPr>
          </a:p>
        </p:txBody>
      </p:sp>
      <p:sp>
        <p:nvSpPr>
          <p:cNvPr id="119810" name="Rectangle 2"/>
          <p:cNvSpPr>
            <a:spLocks noGrp="1" noRot="1" noChangeArrowheads="1"/>
          </p:cNvSpPr>
          <p:nvPr>
            <p:ph type="title"/>
          </p:nvPr>
        </p:nvSpPr>
        <p:spPr/>
        <p:txBody>
          <a:bodyPr/>
          <a:lstStyle/>
          <a:p>
            <a:pPr eaLnBrk="1" hangingPunct="1"/>
            <a:r>
              <a:rPr lang="en-US" sz="4000" b="1" smtClean="0">
                <a:solidFill>
                  <a:srgbClr val="000099"/>
                </a:solidFill>
              </a:rPr>
              <a:t>Support for Youth with Developmental Disabilities</a:t>
            </a:r>
          </a:p>
        </p:txBody>
      </p:sp>
      <p:sp>
        <p:nvSpPr>
          <p:cNvPr id="58371" name="Rectangle 3"/>
          <p:cNvSpPr>
            <a:spLocks noGrp="1" noChangeArrowheads="1"/>
          </p:cNvSpPr>
          <p:nvPr>
            <p:ph type="body" idx="1"/>
          </p:nvPr>
        </p:nvSpPr>
        <p:spPr>
          <a:xfrm>
            <a:off x="228600" y="1905000"/>
            <a:ext cx="8839200" cy="4221163"/>
          </a:xfrm>
        </p:spPr>
        <p:txBody>
          <a:bodyPr/>
          <a:lstStyle/>
          <a:p>
            <a:pPr eaLnBrk="1" hangingPunct="1">
              <a:buClr>
                <a:schemeClr val="tx1"/>
              </a:buClr>
              <a:buFont typeface="Wingdings" pitchFamily="2" charset="2"/>
              <a:buNone/>
              <a:defRPr/>
            </a:pPr>
            <a:r>
              <a:rPr lang="en-US" sz="4000" dirty="0" smtClean="0">
                <a:solidFill>
                  <a:schemeClr val="accent1">
                    <a:lumMod val="25000"/>
                  </a:schemeClr>
                </a:solidFill>
              </a:rPr>
              <a:t>Below age 21</a:t>
            </a:r>
          </a:p>
          <a:p>
            <a:pPr eaLnBrk="1" hangingPunct="1">
              <a:buClr>
                <a:schemeClr val="tx1"/>
              </a:buClr>
              <a:buFont typeface="Wingdings" pitchFamily="2" charset="2"/>
              <a:buNone/>
              <a:defRPr/>
            </a:pPr>
            <a:r>
              <a:rPr lang="en-US" sz="4000" dirty="0" smtClean="0"/>
              <a:t>	</a:t>
            </a:r>
            <a:r>
              <a:rPr lang="en-US" sz="3500" dirty="0" smtClean="0"/>
              <a:t>– DCF Children’s System of Care</a:t>
            </a:r>
          </a:p>
          <a:p>
            <a:pPr eaLnBrk="1" hangingPunct="1">
              <a:buClr>
                <a:schemeClr val="tx1"/>
              </a:buClr>
              <a:buFont typeface="Wingdings" pitchFamily="2" charset="2"/>
              <a:buNone/>
              <a:defRPr/>
            </a:pPr>
            <a:endParaRPr lang="en-US" sz="2000" dirty="0" smtClean="0"/>
          </a:p>
          <a:p>
            <a:pPr eaLnBrk="1" hangingPunct="1">
              <a:buClr>
                <a:schemeClr val="tx1"/>
              </a:buClr>
              <a:buFont typeface="Wingdings" pitchFamily="2" charset="2"/>
              <a:buNone/>
              <a:defRPr/>
            </a:pPr>
            <a:r>
              <a:rPr lang="en-US" sz="4000" dirty="0" smtClean="0">
                <a:solidFill>
                  <a:schemeClr val="accent1">
                    <a:lumMod val="25000"/>
                  </a:schemeClr>
                </a:solidFill>
              </a:rPr>
              <a:t>Age 21 and older</a:t>
            </a:r>
            <a:br>
              <a:rPr lang="en-US" sz="4000" dirty="0" smtClean="0">
                <a:solidFill>
                  <a:schemeClr val="accent1">
                    <a:lumMod val="25000"/>
                  </a:schemeClr>
                </a:solidFill>
              </a:rPr>
            </a:br>
            <a:r>
              <a:rPr lang="en-US" dirty="0" smtClean="0"/>
              <a:t>– DHS Division of Developmental Disabilities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10A54EDC-97A2-4AFD-8E39-BF951679AF37}" type="slidenum">
              <a:rPr lang="en-US" sz="1400"/>
              <a:pPr algn="r"/>
              <a:t>33</a:t>
            </a:fld>
            <a:endParaRPr lang="en-US" sz="1400"/>
          </a:p>
        </p:txBody>
      </p:sp>
      <p:sp>
        <p:nvSpPr>
          <p:cNvPr id="120834" name="Rectangle 2"/>
          <p:cNvSpPr>
            <a:spLocks noGrp="1" noChangeArrowheads="1"/>
          </p:cNvSpPr>
          <p:nvPr>
            <p:ph type="body" idx="4294967295"/>
          </p:nvPr>
        </p:nvSpPr>
        <p:spPr>
          <a:xfrm>
            <a:off x="762000" y="1676400"/>
            <a:ext cx="7848600" cy="4038600"/>
          </a:xfrm>
        </p:spPr>
        <p:txBody>
          <a:bodyPr/>
          <a:lstStyle/>
          <a:p>
            <a:pPr marL="0" indent="0" algn="ctr">
              <a:buFontTx/>
              <a:buNone/>
            </a:pPr>
            <a:r>
              <a:rPr lang="en-US" b="1" smtClean="0"/>
              <a:t>As of July 1, 2013, PerformCare began to authorize youth, who meet specific criteria to receive substance use treatment services, for 15 service providers who are contracted with the Children’s System of Care. BPS with expanded Substance Abuse Module will be available mid August.</a:t>
            </a:r>
          </a:p>
        </p:txBody>
      </p:sp>
      <p:sp>
        <p:nvSpPr>
          <p:cNvPr id="120835" name="Line 4"/>
          <p:cNvSpPr>
            <a:spLocks noChangeShapeType="1"/>
          </p:cNvSpPr>
          <p:nvPr/>
        </p:nvSpPr>
        <p:spPr bwMode="auto">
          <a:xfrm>
            <a:off x="762000" y="1173163"/>
            <a:ext cx="7848600" cy="0"/>
          </a:xfrm>
          <a:prstGeom prst="line">
            <a:avLst/>
          </a:prstGeom>
          <a:noFill/>
          <a:ln w="9525">
            <a:solidFill>
              <a:schemeClr val="tx1"/>
            </a:solidFill>
            <a:round/>
            <a:headEnd/>
            <a:tailEnd/>
          </a:ln>
        </p:spPr>
        <p:txBody>
          <a:bodyPr/>
          <a:lstStyle/>
          <a:p>
            <a:endParaRPr lang="en-US"/>
          </a:p>
        </p:txBody>
      </p:sp>
      <p:sp>
        <p:nvSpPr>
          <p:cNvPr id="66565" name="Text Box 5"/>
          <p:cNvSpPr txBox="1">
            <a:spLocks noChangeArrowheads="1"/>
          </p:cNvSpPr>
          <p:nvPr/>
        </p:nvSpPr>
        <p:spPr bwMode="auto">
          <a:xfrm>
            <a:off x="0" y="0"/>
            <a:ext cx="9144000" cy="1169988"/>
          </a:xfrm>
          <a:prstGeom prst="rect">
            <a:avLst/>
          </a:prstGeom>
          <a:noFill/>
          <a:ln>
            <a:noFill/>
          </a:ln>
          <a:effectLst/>
          <a:extLst/>
        </p:spPr>
        <p:txBody>
          <a:bodyPr>
            <a:spAutoFit/>
          </a:bodyPr>
          <a:lstStyle/>
          <a:p>
            <a:pPr algn="ctr" eaLnBrk="0" hangingPunct="0">
              <a:spcBef>
                <a:spcPct val="50000"/>
              </a:spcBef>
              <a:defRPr/>
            </a:pPr>
            <a:r>
              <a:rPr lang="en-US" sz="4000" b="1" dirty="0">
                <a:solidFill>
                  <a:srgbClr val="000099"/>
                </a:solidFill>
                <a:effectLst>
                  <a:outerShdw blurRad="38100" dist="38100" dir="2700000" algn="tl">
                    <a:srgbClr val="C0C0C0"/>
                  </a:outerShdw>
                </a:effectLst>
              </a:rPr>
              <a:t>Children’s System of Care</a:t>
            </a:r>
          </a:p>
          <a:p>
            <a:pPr algn="ctr" eaLnBrk="0" hangingPunct="0">
              <a:spcBef>
                <a:spcPct val="50000"/>
              </a:spcBef>
              <a:defRPr/>
            </a:pPr>
            <a:r>
              <a:rPr lang="en-US" sz="2000" b="1" dirty="0">
                <a:solidFill>
                  <a:srgbClr val="0000FF"/>
                </a:solidFill>
                <a:effectLst>
                  <a:outerShdw blurRad="38100" dist="38100" dir="2700000" algn="tl">
                    <a:srgbClr val="C0C0C0"/>
                  </a:outerShdw>
                </a:effectLst>
              </a:rPr>
              <a:t>Substance Abuse Services for Children and Adolescents</a:t>
            </a:r>
          </a:p>
        </p:txBody>
      </p:sp>
      <p:pic>
        <p:nvPicPr>
          <p:cNvPr id="120837"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8A0A3D47-94EA-430D-B69D-1C68E4507346}" type="slidenum">
              <a:rPr lang="en-US" sz="1400"/>
              <a:pPr algn="r"/>
              <a:t>34</a:t>
            </a:fld>
            <a:endParaRPr lang="en-US" sz="1400"/>
          </a:p>
        </p:txBody>
      </p:sp>
      <p:sp>
        <p:nvSpPr>
          <p:cNvPr id="122882" name="Rectangle 2"/>
          <p:cNvSpPr>
            <a:spLocks noGrp="1" noChangeArrowheads="1"/>
          </p:cNvSpPr>
          <p:nvPr>
            <p:ph type="body" idx="4294967295"/>
          </p:nvPr>
        </p:nvSpPr>
        <p:spPr>
          <a:xfrm>
            <a:off x="609600" y="1427163"/>
            <a:ext cx="7924800" cy="4572000"/>
          </a:xfrm>
        </p:spPr>
        <p:txBody>
          <a:bodyPr/>
          <a:lstStyle/>
          <a:p>
            <a:pPr marL="0" indent="0">
              <a:lnSpc>
                <a:spcPct val="90000"/>
              </a:lnSpc>
              <a:buFontTx/>
              <a:buNone/>
            </a:pPr>
            <a:r>
              <a:rPr lang="en-US" sz="1800" b="1" smtClean="0"/>
              <a:t>Who is eligible?</a:t>
            </a:r>
          </a:p>
          <a:p>
            <a:pPr marL="0" indent="0">
              <a:lnSpc>
                <a:spcPct val="90000"/>
              </a:lnSpc>
              <a:buFontTx/>
              <a:buNone/>
            </a:pPr>
            <a:endParaRPr lang="en-US" sz="1000" smtClean="0"/>
          </a:p>
          <a:p>
            <a:pPr marL="0" indent="0">
              <a:lnSpc>
                <a:spcPct val="90000"/>
              </a:lnSpc>
            </a:pPr>
            <a:r>
              <a:rPr lang="en-US" sz="1900" smtClean="0"/>
              <a:t>Currently, the services managed by PerformCare are</a:t>
            </a:r>
            <a:r>
              <a:rPr lang="en-US" sz="1900" b="1" smtClean="0"/>
              <a:t> limited to youth ages 13 up until their 18</a:t>
            </a:r>
            <a:r>
              <a:rPr lang="en-US" sz="1900" b="1" baseline="30000" smtClean="0"/>
              <a:t>th</a:t>
            </a:r>
            <a:r>
              <a:rPr lang="en-US" sz="1900" b="1" smtClean="0"/>
              <a:t> </a:t>
            </a:r>
            <a:r>
              <a:rPr lang="en-US" sz="1900" smtClean="0"/>
              <a:t>birthday who meet clinical criteria for substance abuse treatment.  </a:t>
            </a:r>
          </a:p>
          <a:p>
            <a:pPr marL="0" indent="0">
              <a:lnSpc>
                <a:spcPct val="90000"/>
              </a:lnSpc>
            </a:pPr>
            <a:r>
              <a:rPr lang="en-US" sz="1900" smtClean="0"/>
              <a:t>Other means of available funding, including private insurance or county funding, should be exhausted prior to seeking substance abuse services through PerformCare.  </a:t>
            </a:r>
          </a:p>
          <a:p>
            <a:pPr marL="0" indent="0">
              <a:lnSpc>
                <a:spcPct val="90000"/>
              </a:lnSpc>
            </a:pPr>
            <a:r>
              <a:rPr lang="en-US" sz="1900" smtClean="0"/>
              <a:t>Youth can be referred</a:t>
            </a:r>
            <a:r>
              <a:rPr lang="en-US" sz="1900" b="1" smtClean="0"/>
              <a:t> </a:t>
            </a:r>
            <a:r>
              <a:rPr lang="en-US" sz="1900" smtClean="0"/>
              <a:t>by the Division of Child Protection &amp; Permanency (DCP&amp;P), Juvenile Court (identified Court/Probation agents), designated county substance abuse coordinators, Mobile Response &amp; Stabilization Services (MRSS), Care Management Organizations (CMO), or one of the contracted 15 substance abuse provider agencies.  </a:t>
            </a:r>
          </a:p>
          <a:p>
            <a:pPr marL="0" indent="0">
              <a:lnSpc>
                <a:spcPct val="90000"/>
              </a:lnSpc>
            </a:pPr>
            <a:r>
              <a:rPr lang="en-US" sz="1900" smtClean="0"/>
              <a:t>Families and youth may also contact us directly to confirm their eligibility for services</a:t>
            </a:r>
            <a:endParaRPr lang="en-US" sz="1900" b="1" smtClean="0"/>
          </a:p>
        </p:txBody>
      </p:sp>
      <p:sp>
        <p:nvSpPr>
          <p:cNvPr id="122883" name="Line 4"/>
          <p:cNvSpPr>
            <a:spLocks noChangeShapeType="1"/>
          </p:cNvSpPr>
          <p:nvPr/>
        </p:nvSpPr>
        <p:spPr bwMode="auto">
          <a:xfrm>
            <a:off x="762000" y="1173163"/>
            <a:ext cx="7848600" cy="0"/>
          </a:xfrm>
          <a:prstGeom prst="line">
            <a:avLst/>
          </a:prstGeom>
          <a:noFill/>
          <a:ln w="9525">
            <a:solidFill>
              <a:schemeClr val="tx1"/>
            </a:solidFill>
            <a:round/>
            <a:headEnd/>
            <a:tailEnd/>
          </a:ln>
        </p:spPr>
        <p:txBody>
          <a:bodyPr/>
          <a:lstStyle/>
          <a:p>
            <a:endParaRPr lang="en-US"/>
          </a:p>
        </p:txBody>
      </p:sp>
      <p:sp>
        <p:nvSpPr>
          <p:cNvPr id="66565" name="Text Box 5"/>
          <p:cNvSpPr txBox="1">
            <a:spLocks noChangeArrowheads="1"/>
          </p:cNvSpPr>
          <p:nvPr/>
        </p:nvSpPr>
        <p:spPr bwMode="auto">
          <a:xfrm>
            <a:off x="0" y="0"/>
            <a:ext cx="9144000" cy="1169988"/>
          </a:xfrm>
          <a:prstGeom prst="rect">
            <a:avLst/>
          </a:prstGeom>
          <a:noFill/>
          <a:ln>
            <a:noFill/>
          </a:ln>
          <a:effectLst/>
          <a:extLst/>
        </p:spPr>
        <p:txBody>
          <a:bodyPr>
            <a:spAutoFit/>
          </a:bodyPr>
          <a:lstStyle/>
          <a:p>
            <a:pPr algn="ctr" eaLnBrk="0" hangingPunct="0">
              <a:spcBef>
                <a:spcPct val="50000"/>
              </a:spcBef>
              <a:defRPr/>
            </a:pPr>
            <a:r>
              <a:rPr lang="en-US" sz="4000" b="1" dirty="0">
                <a:solidFill>
                  <a:srgbClr val="000099"/>
                </a:solidFill>
                <a:effectLst>
                  <a:outerShdw blurRad="38100" dist="38100" dir="2700000" algn="tl">
                    <a:srgbClr val="C0C0C0"/>
                  </a:outerShdw>
                </a:effectLst>
              </a:rPr>
              <a:t>Children’s System of Care</a:t>
            </a:r>
          </a:p>
          <a:p>
            <a:pPr algn="ctr" eaLnBrk="0" hangingPunct="0">
              <a:spcBef>
                <a:spcPct val="50000"/>
              </a:spcBef>
              <a:defRPr/>
            </a:pPr>
            <a:r>
              <a:rPr lang="en-US" sz="2000" b="1" dirty="0">
                <a:solidFill>
                  <a:srgbClr val="0000FF"/>
                </a:solidFill>
                <a:effectLst>
                  <a:outerShdw blurRad="38100" dist="38100" dir="2700000" algn="tl">
                    <a:srgbClr val="C0C0C0"/>
                  </a:outerShdw>
                </a:effectLst>
              </a:rPr>
              <a:t>Substance Abuse Services for Children and Adolescents</a:t>
            </a:r>
          </a:p>
        </p:txBody>
      </p:sp>
      <p:pic>
        <p:nvPicPr>
          <p:cNvPr id="122885"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6D1B9A52-81C9-4F27-9458-20E704382801}" type="slidenum">
              <a:rPr lang="en-US" sz="1400"/>
              <a:pPr algn="r"/>
              <a:t>35</a:t>
            </a:fld>
            <a:endParaRPr lang="en-US" sz="1400"/>
          </a:p>
        </p:txBody>
      </p:sp>
      <p:sp>
        <p:nvSpPr>
          <p:cNvPr id="66562" name="Rectangle 2"/>
          <p:cNvSpPr>
            <a:spLocks noGrp="1" noChangeArrowheads="1"/>
          </p:cNvSpPr>
          <p:nvPr>
            <p:ph type="body" idx="4294967295"/>
          </p:nvPr>
        </p:nvSpPr>
        <p:spPr>
          <a:xfrm>
            <a:off x="609600" y="1427163"/>
            <a:ext cx="7924800" cy="4572000"/>
          </a:xfrm>
        </p:spPr>
        <p:txBody>
          <a:bodyPr/>
          <a:lstStyle/>
          <a:p>
            <a:pPr marL="0" indent="0">
              <a:buFontTx/>
              <a:buNone/>
              <a:defRPr/>
            </a:pPr>
            <a:r>
              <a:rPr lang="en-US" sz="2500" b="1" dirty="0"/>
              <a:t>What type of substance use treatment services are authorized through PerformCare? </a:t>
            </a:r>
            <a:endParaRPr lang="en-US" sz="2500" b="1" dirty="0" smtClean="0"/>
          </a:p>
          <a:p>
            <a:pPr marL="0" indent="0">
              <a:buFontTx/>
              <a:buNone/>
              <a:defRPr/>
            </a:pPr>
            <a:endParaRPr lang="en-US" sz="2500" dirty="0"/>
          </a:p>
          <a:p>
            <a:pPr marL="917575">
              <a:defRPr/>
            </a:pPr>
            <a:r>
              <a:rPr lang="en-US" sz="2500" dirty="0" smtClean="0"/>
              <a:t>Outpatient</a:t>
            </a:r>
          </a:p>
          <a:p>
            <a:pPr marL="917575">
              <a:defRPr/>
            </a:pPr>
            <a:r>
              <a:rPr lang="en-US" sz="2500" dirty="0" smtClean="0"/>
              <a:t>Intensive </a:t>
            </a:r>
            <a:r>
              <a:rPr lang="en-US" sz="2500" dirty="0"/>
              <a:t>O</a:t>
            </a:r>
            <a:r>
              <a:rPr lang="en-US" sz="2500" dirty="0" smtClean="0"/>
              <a:t>utpatient</a:t>
            </a:r>
          </a:p>
          <a:p>
            <a:pPr marL="917575">
              <a:defRPr/>
            </a:pPr>
            <a:r>
              <a:rPr lang="en-US" sz="2500" dirty="0" smtClean="0"/>
              <a:t>Partial Care</a:t>
            </a:r>
          </a:p>
          <a:p>
            <a:pPr marL="917575">
              <a:defRPr/>
            </a:pPr>
            <a:r>
              <a:rPr lang="en-US" sz="2500" dirty="0" smtClean="0"/>
              <a:t>Short-Term Residential</a:t>
            </a:r>
          </a:p>
          <a:p>
            <a:pPr marL="917575">
              <a:defRPr/>
            </a:pPr>
            <a:r>
              <a:rPr lang="en-US" sz="2500" dirty="0" smtClean="0"/>
              <a:t>Long-Term </a:t>
            </a:r>
            <a:r>
              <a:rPr lang="en-US" sz="2500" dirty="0"/>
              <a:t>R</a:t>
            </a:r>
            <a:r>
              <a:rPr lang="en-US" sz="2500" dirty="0" smtClean="0"/>
              <a:t>esidential</a:t>
            </a:r>
          </a:p>
          <a:p>
            <a:pPr>
              <a:defRPr/>
            </a:pPr>
            <a:endParaRPr lang="en-US" sz="2500" dirty="0" smtClean="0"/>
          </a:p>
          <a:p>
            <a:pPr marL="0" indent="0">
              <a:buFontTx/>
              <a:buNone/>
              <a:defRPr/>
            </a:pPr>
            <a:r>
              <a:rPr lang="en-US" sz="2500" dirty="0" smtClean="0"/>
              <a:t>All services are authorized based on clinical criteria</a:t>
            </a:r>
          </a:p>
        </p:txBody>
      </p:sp>
      <p:sp>
        <p:nvSpPr>
          <p:cNvPr id="124931" name="Line 4"/>
          <p:cNvSpPr>
            <a:spLocks noChangeShapeType="1"/>
          </p:cNvSpPr>
          <p:nvPr/>
        </p:nvSpPr>
        <p:spPr bwMode="auto">
          <a:xfrm>
            <a:off x="762000" y="1173163"/>
            <a:ext cx="7848600" cy="0"/>
          </a:xfrm>
          <a:prstGeom prst="line">
            <a:avLst/>
          </a:prstGeom>
          <a:noFill/>
          <a:ln w="9525">
            <a:solidFill>
              <a:schemeClr val="tx1"/>
            </a:solidFill>
            <a:round/>
            <a:headEnd/>
            <a:tailEnd/>
          </a:ln>
        </p:spPr>
        <p:txBody>
          <a:bodyPr/>
          <a:lstStyle/>
          <a:p>
            <a:endParaRPr lang="en-US"/>
          </a:p>
        </p:txBody>
      </p:sp>
      <p:sp>
        <p:nvSpPr>
          <p:cNvPr id="66565" name="Text Box 5"/>
          <p:cNvSpPr txBox="1">
            <a:spLocks noChangeArrowheads="1"/>
          </p:cNvSpPr>
          <p:nvPr/>
        </p:nvSpPr>
        <p:spPr bwMode="auto">
          <a:xfrm>
            <a:off x="0" y="0"/>
            <a:ext cx="9144000" cy="1169988"/>
          </a:xfrm>
          <a:prstGeom prst="rect">
            <a:avLst/>
          </a:prstGeom>
          <a:noFill/>
          <a:ln>
            <a:noFill/>
          </a:ln>
          <a:effectLst/>
          <a:extLst/>
        </p:spPr>
        <p:txBody>
          <a:bodyPr>
            <a:spAutoFit/>
          </a:bodyPr>
          <a:lstStyle/>
          <a:p>
            <a:pPr algn="ctr" eaLnBrk="0" hangingPunct="0">
              <a:spcBef>
                <a:spcPct val="50000"/>
              </a:spcBef>
              <a:defRPr/>
            </a:pPr>
            <a:r>
              <a:rPr lang="en-US" sz="4000" b="1" dirty="0">
                <a:solidFill>
                  <a:srgbClr val="000099"/>
                </a:solidFill>
                <a:effectLst>
                  <a:outerShdw blurRad="38100" dist="38100" dir="2700000" algn="tl">
                    <a:srgbClr val="C0C0C0"/>
                  </a:outerShdw>
                </a:effectLst>
              </a:rPr>
              <a:t>Children’s System of Care</a:t>
            </a:r>
          </a:p>
          <a:p>
            <a:pPr algn="ctr" eaLnBrk="0" hangingPunct="0">
              <a:spcBef>
                <a:spcPct val="50000"/>
              </a:spcBef>
              <a:defRPr/>
            </a:pPr>
            <a:r>
              <a:rPr lang="en-US" sz="2000" b="1" dirty="0">
                <a:solidFill>
                  <a:srgbClr val="0000FF"/>
                </a:solidFill>
                <a:effectLst>
                  <a:outerShdw blurRad="38100" dist="38100" dir="2700000" algn="tl">
                    <a:srgbClr val="C0C0C0"/>
                  </a:outerShdw>
                </a:effectLst>
              </a:rPr>
              <a:t>Substance Abuse Services for Children and Adolescents</a:t>
            </a:r>
          </a:p>
        </p:txBody>
      </p:sp>
      <p:pic>
        <p:nvPicPr>
          <p:cNvPr id="124933"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87C57B02-619A-4A25-8580-35E9CCBB042B}" type="slidenum">
              <a:rPr lang="en-US" sz="1400"/>
              <a:pPr algn="r"/>
              <a:t>36</a:t>
            </a:fld>
            <a:endParaRPr lang="en-US" sz="1400"/>
          </a:p>
        </p:txBody>
      </p:sp>
      <p:sp>
        <p:nvSpPr>
          <p:cNvPr id="2" name="Title 1"/>
          <p:cNvSpPr>
            <a:spLocks noGrp="1"/>
          </p:cNvSpPr>
          <p:nvPr>
            <p:ph type="title"/>
          </p:nvPr>
        </p:nvSpPr>
        <p:spPr/>
        <p:txBody>
          <a:bodyPr/>
          <a:lstStyle/>
          <a:p>
            <a:pPr>
              <a:spcBef>
                <a:spcPct val="50000"/>
              </a:spcBef>
              <a:defRPr/>
            </a:pPr>
            <a:r>
              <a:rPr lang="en-US" sz="3200" b="1" dirty="0" smtClean="0">
                <a:solidFill>
                  <a:srgbClr val="003366"/>
                </a:solidFill>
                <a:effectLst>
                  <a:outerShdw blurRad="38100" dist="38100" dir="2700000" algn="tl">
                    <a:srgbClr val="C0C0C0"/>
                  </a:outerShdw>
                </a:effectLst>
              </a:rPr>
              <a:t>Substance Abuse Services for </a:t>
            </a:r>
            <a:br>
              <a:rPr lang="en-US" sz="3200" b="1" dirty="0" smtClean="0">
                <a:solidFill>
                  <a:srgbClr val="003366"/>
                </a:solidFill>
                <a:effectLst>
                  <a:outerShdw blurRad="38100" dist="38100" dir="2700000" algn="tl">
                    <a:srgbClr val="C0C0C0"/>
                  </a:outerShdw>
                </a:effectLst>
              </a:rPr>
            </a:br>
            <a:r>
              <a:rPr lang="en-US" sz="3200" b="1" dirty="0" smtClean="0">
                <a:solidFill>
                  <a:srgbClr val="003366"/>
                </a:solidFill>
                <a:effectLst>
                  <a:outerShdw blurRad="38100" dist="38100" dir="2700000" algn="tl">
                    <a:srgbClr val="C0C0C0"/>
                  </a:outerShdw>
                </a:effectLst>
              </a:rPr>
              <a:t>Children and Adolescents</a:t>
            </a:r>
            <a:endParaRPr lang="en-US" sz="3200" b="1" dirty="0">
              <a:solidFill>
                <a:srgbClr val="003366"/>
              </a:solidFill>
              <a:effectLst>
                <a:outerShdw blurRad="38100" dist="38100" dir="2700000" algn="tl">
                  <a:srgbClr val="C0C0C0"/>
                </a:outerShdw>
              </a:effectLst>
            </a:endParaRPr>
          </a:p>
        </p:txBody>
      </p:sp>
      <p:sp>
        <p:nvSpPr>
          <p:cNvPr id="126979" name="Content Placeholder 2"/>
          <p:cNvSpPr>
            <a:spLocks noGrp="1"/>
          </p:cNvSpPr>
          <p:nvPr>
            <p:ph sz="half" idx="2"/>
          </p:nvPr>
        </p:nvSpPr>
        <p:spPr>
          <a:xfrm>
            <a:off x="762000" y="1905000"/>
            <a:ext cx="7772400" cy="3951288"/>
          </a:xfrm>
        </p:spPr>
        <p:txBody>
          <a:bodyPr/>
          <a:lstStyle/>
          <a:p>
            <a:endParaRPr lang="en-US" sz="1500" smtClean="0"/>
          </a:p>
          <a:p>
            <a:endParaRPr lang="en-US" sz="1500" smtClean="0"/>
          </a:p>
        </p:txBody>
      </p:sp>
      <p:sp>
        <p:nvSpPr>
          <p:cNvPr id="126980" name="Line 4"/>
          <p:cNvSpPr>
            <a:spLocks noChangeShapeType="1"/>
          </p:cNvSpPr>
          <p:nvPr/>
        </p:nvSpPr>
        <p:spPr bwMode="auto">
          <a:xfrm>
            <a:off x="762000" y="1371600"/>
            <a:ext cx="7848600" cy="0"/>
          </a:xfrm>
          <a:prstGeom prst="line">
            <a:avLst/>
          </a:prstGeom>
          <a:noFill/>
          <a:ln w="9525">
            <a:solidFill>
              <a:schemeClr val="tx1"/>
            </a:solidFill>
            <a:round/>
            <a:headEnd/>
            <a:tailEnd/>
          </a:ln>
        </p:spPr>
        <p:txBody>
          <a:bodyPr/>
          <a:lstStyle/>
          <a:p>
            <a:endParaRPr lang="en-US"/>
          </a:p>
        </p:txBody>
      </p:sp>
      <p:pic>
        <p:nvPicPr>
          <p:cNvPr id="126981"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graphicFrame>
        <p:nvGraphicFramePr>
          <p:cNvPr id="8" name="Table 7"/>
          <p:cNvGraphicFramePr>
            <a:graphicFrameLocks noGrp="1"/>
          </p:cNvGraphicFramePr>
          <p:nvPr/>
        </p:nvGraphicFramePr>
        <p:xfrm>
          <a:off x="1536700" y="1676400"/>
          <a:ext cx="6057900" cy="3337560"/>
        </p:xfrm>
        <a:graphic>
          <a:graphicData uri="http://schemas.openxmlformats.org/drawingml/2006/table">
            <a:tbl>
              <a:tblPr firstRow="1" bandRow="1">
                <a:tableStyleId>{21E4AEA4-8DFA-4A89-87EB-49C32662AFE0}</a:tableStyleId>
              </a:tblPr>
              <a:tblGrid>
                <a:gridCol w="3028950"/>
                <a:gridCol w="3028950"/>
              </a:tblGrid>
              <a:tr h="370840">
                <a:tc gridSpan="2">
                  <a:txBody>
                    <a:bodyPr/>
                    <a:lstStyle/>
                    <a:p>
                      <a:pPr marL="0" indent="0">
                        <a:buFontTx/>
                        <a:buNone/>
                        <a:defRPr/>
                      </a:pPr>
                      <a:r>
                        <a:rPr lang="en-US" sz="1800" dirty="0" smtClean="0"/>
                        <a:t>Residential Providers:  Short and Long Term</a:t>
                      </a:r>
                      <a:endParaRPr lang="en-US" sz="1800" dirty="0"/>
                    </a:p>
                  </a:txBody>
                  <a:tcPr/>
                </a:tc>
                <a:tc hMerge="1">
                  <a:txBody>
                    <a:bodyPr/>
                    <a:lstStyle/>
                    <a:p>
                      <a:endParaRPr lang="en-US" dirty="0"/>
                    </a:p>
                  </a:txBody>
                  <a:tcPr/>
                </a:tc>
              </a:tr>
              <a:tr h="370840">
                <a:tc>
                  <a:txBody>
                    <a:bodyPr/>
                    <a:lstStyle/>
                    <a:p>
                      <a:r>
                        <a:rPr lang="en-US" sz="1600" b="1" dirty="0" smtClean="0"/>
                        <a:t>Agency</a:t>
                      </a:r>
                      <a:endParaRPr lang="en-US" sz="1600" b="1" dirty="0"/>
                    </a:p>
                  </a:txBody>
                  <a:tcPr/>
                </a:tc>
                <a:tc>
                  <a:txBody>
                    <a:bodyPr/>
                    <a:lstStyle/>
                    <a:p>
                      <a:r>
                        <a:rPr lang="en-US" sz="1600" b="1" dirty="0" smtClean="0"/>
                        <a:t>County</a:t>
                      </a:r>
                      <a:endParaRPr lang="en-US" sz="1600" b="1" dirty="0"/>
                    </a:p>
                  </a:txBody>
                  <a:tcPr/>
                </a:tc>
              </a:tr>
              <a:tr h="370840">
                <a:tc>
                  <a:txBody>
                    <a:bodyPr/>
                    <a:lstStyle/>
                    <a:p>
                      <a:r>
                        <a:rPr lang="en-US" sz="1600" dirty="0" smtClean="0"/>
                        <a:t>Bonnie Brae</a:t>
                      </a:r>
                    </a:p>
                  </a:txBody>
                  <a:tcPr/>
                </a:tc>
                <a:tc>
                  <a:txBody>
                    <a:bodyPr/>
                    <a:lstStyle/>
                    <a:p>
                      <a:r>
                        <a:rPr lang="en-US" sz="1600" dirty="0" smtClean="0"/>
                        <a:t>Somerset</a:t>
                      </a:r>
                    </a:p>
                  </a:txBody>
                  <a:tcPr/>
                </a:tc>
              </a:tr>
              <a:tr h="370840">
                <a:tc>
                  <a:txBody>
                    <a:bodyPr/>
                    <a:lstStyle/>
                    <a:p>
                      <a:r>
                        <a:rPr lang="en-US" sz="1600" dirty="0" err="1" smtClean="0"/>
                        <a:t>Daytop</a:t>
                      </a:r>
                      <a:r>
                        <a:rPr lang="en-US" sz="1600" dirty="0" smtClean="0"/>
                        <a:t> </a:t>
                      </a:r>
                    </a:p>
                  </a:txBody>
                  <a:tcPr/>
                </a:tc>
                <a:tc>
                  <a:txBody>
                    <a:bodyPr/>
                    <a:lstStyle/>
                    <a:p>
                      <a:r>
                        <a:rPr lang="en-US" sz="1600" dirty="0" smtClean="0"/>
                        <a:t>Morris / Salem</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Integrity House</a:t>
                      </a:r>
                    </a:p>
                  </a:txBody>
                  <a:tcPr/>
                </a:tc>
                <a:tc>
                  <a:txBody>
                    <a:bodyPr/>
                    <a:lstStyle/>
                    <a:p>
                      <a:r>
                        <a:rPr lang="en-US" sz="1600" dirty="0" smtClean="0"/>
                        <a:t>Essex</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Newark Renaissance House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Essex</a:t>
                      </a:r>
                    </a:p>
                  </a:txBody>
                  <a:tcPr/>
                </a:tc>
              </a:tr>
              <a:tr h="370840">
                <a:tc>
                  <a:txBody>
                    <a:bodyPr/>
                    <a:lstStyle/>
                    <a:p>
                      <a:r>
                        <a:rPr lang="en-US" sz="1600" dirty="0" smtClean="0"/>
                        <a:t>New Hope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Monmouth</a:t>
                      </a:r>
                    </a:p>
                  </a:txBody>
                  <a:tcPr/>
                </a:tc>
              </a:tr>
              <a:tr h="370840">
                <a:tc>
                  <a:txBody>
                    <a:bodyPr/>
                    <a:lstStyle/>
                    <a:p>
                      <a:r>
                        <a:rPr lang="en-US" sz="1600" dirty="0" smtClean="0"/>
                        <a:t>Straight &amp; Narrow</a:t>
                      </a:r>
                    </a:p>
                  </a:txBody>
                  <a:tcPr/>
                </a:tc>
                <a:tc>
                  <a:txBody>
                    <a:bodyPr/>
                    <a:lstStyle/>
                    <a:p>
                      <a:r>
                        <a:rPr lang="en-US" sz="1600" dirty="0" smtClean="0"/>
                        <a:t>Passaic / Hudson</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Vantage</a:t>
                      </a:r>
                    </a:p>
                  </a:txBody>
                  <a:tcPr/>
                </a:tc>
                <a:tc>
                  <a:txBody>
                    <a:bodyPr/>
                    <a:lstStyle/>
                    <a:p>
                      <a:r>
                        <a:rPr lang="en-US" sz="1600" dirty="0" smtClean="0"/>
                        <a:t>Bergen</a:t>
                      </a:r>
                      <a:endParaRPr lang="en-US" sz="1600" dirty="0"/>
                    </a:p>
                  </a:txBody>
                  <a:tcPr/>
                </a:tc>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88FB03D8-8FEA-45B8-BB2B-4FD39D0EE38D}" type="slidenum">
              <a:rPr lang="en-US" sz="1400"/>
              <a:pPr algn="r"/>
              <a:t>37</a:t>
            </a:fld>
            <a:endParaRPr lang="en-US" sz="1400"/>
          </a:p>
        </p:txBody>
      </p:sp>
      <p:sp>
        <p:nvSpPr>
          <p:cNvPr id="2" name="Title 1"/>
          <p:cNvSpPr>
            <a:spLocks noGrp="1"/>
          </p:cNvSpPr>
          <p:nvPr>
            <p:ph type="title"/>
          </p:nvPr>
        </p:nvSpPr>
        <p:spPr/>
        <p:txBody>
          <a:bodyPr/>
          <a:lstStyle/>
          <a:p>
            <a:pPr>
              <a:spcBef>
                <a:spcPct val="50000"/>
              </a:spcBef>
              <a:defRPr/>
            </a:pPr>
            <a:r>
              <a:rPr lang="en-US" sz="3200" b="1" dirty="0" smtClean="0">
                <a:solidFill>
                  <a:srgbClr val="003366"/>
                </a:solidFill>
                <a:effectLst>
                  <a:outerShdw blurRad="38100" dist="38100" dir="2700000" algn="tl">
                    <a:srgbClr val="C0C0C0"/>
                  </a:outerShdw>
                </a:effectLst>
              </a:rPr>
              <a:t>Substance Abuse Services for </a:t>
            </a:r>
            <a:br>
              <a:rPr lang="en-US" sz="3200" b="1" dirty="0" smtClean="0">
                <a:solidFill>
                  <a:srgbClr val="003366"/>
                </a:solidFill>
                <a:effectLst>
                  <a:outerShdw blurRad="38100" dist="38100" dir="2700000" algn="tl">
                    <a:srgbClr val="C0C0C0"/>
                  </a:outerShdw>
                </a:effectLst>
              </a:rPr>
            </a:br>
            <a:r>
              <a:rPr lang="en-US" sz="3200" b="1" dirty="0" smtClean="0">
                <a:solidFill>
                  <a:srgbClr val="003366"/>
                </a:solidFill>
                <a:effectLst>
                  <a:outerShdw blurRad="38100" dist="38100" dir="2700000" algn="tl">
                    <a:srgbClr val="C0C0C0"/>
                  </a:outerShdw>
                </a:effectLst>
              </a:rPr>
              <a:t>Children and Adolescents</a:t>
            </a:r>
            <a:endParaRPr lang="en-US" sz="3200" b="1" dirty="0">
              <a:solidFill>
                <a:srgbClr val="003366"/>
              </a:solidFill>
              <a:effectLst>
                <a:outerShdw blurRad="38100" dist="38100" dir="2700000" algn="tl">
                  <a:srgbClr val="C0C0C0"/>
                </a:outerShdw>
              </a:effectLst>
            </a:endParaRPr>
          </a:p>
        </p:txBody>
      </p:sp>
      <p:sp>
        <p:nvSpPr>
          <p:cNvPr id="129027" name="Content Placeholder 2"/>
          <p:cNvSpPr>
            <a:spLocks noGrp="1"/>
          </p:cNvSpPr>
          <p:nvPr>
            <p:ph sz="half" idx="2"/>
          </p:nvPr>
        </p:nvSpPr>
        <p:spPr>
          <a:xfrm>
            <a:off x="762000" y="1905000"/>
            <a:ext cx="7772400" cy="3951288"/>
          </a:xfrm>
        </p:spPr>
        <p:txBody>
          <a:bodyPr/>
          <a:lstStyle/>
          <a:p>
            <a:endParaRPr lang="en-US" sz="1500" smtClean="0"/>
          </a:p>
          <a:p>
            <a:endParaRPr lang="en-US" sz="1500" smtClean="0"/>
          </a:p>
        </p:txBody>
      </p:sp>
      <p:sp>
        <p:nvSpPr>
          <p:cNvPr id="129028" name="Line 4"/>
          <p:cNvSpPr>
            <a:spLocks noChangeShapeType="1"/>
          </p:cNvSpPr>
          <p:nvPr/>
        </p:nvSpPr>
        <p:spPr bwMode="auto">
          <a:xfrm>
            <a:off x="762000" y="1371600"/>
            <a:ext cx="7848600" cy="0"/>
          </a:xfrm>
          <a:prstGeom prst="line">
            <a:avLst/>
          </a:prstGeom>
          <a:noFill/>
          <a:ln w="9525">
            <a:solidFill>
              <a:schemeClr val="tx1"/>
            </a:solidFill>
            <a:round/>
            <a:headEnd/>
            <a:tailEnd/>
          </a:ln>
        </p:spPr>
        <p:txBody>
          <a:bodyPr/>
          <a:lstStyle/>
          <a:p>
            <a:endParaRPr lang="en-US"/>
          </a:p>
        </p:txBody>
      </p:sp>
      <p:pic>
        <p:nvPicPr>
          <p:cNvPr id="129029"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graphicFrame>
        <p:nvGraphicFramePr>
          <p:cNvPr id="8" name="Table 7"/>
          <p:cNvGraphicFramePr>
            <a:graphicFrameLocks noGrp="1"/>
          </p:cNvGraphicFramePr>
          <p:nvPr/>
        </p:nvGraphicFramePr>
        <p:xfrm>
          <a:off x="1143000" y="1676400"/>
          <a:ext cx="6781800" cy="3916680"/>
        </p:xfrm>
        <a:graphic>
          <a:graphicData uri="http://schemas.openxmlformats.org/drawingml/2006/table">
            <a:tbl>
              <a:tblPr firstRow="1" bandRow="1">
                <a:tableStyleId>{21E4AEA4-8DFA-4A89-87EB-49C32662AFE0}</a:tableStyleId>
              </a:tblPr>
              <a:tblGrid>
                <a:gridCol w="3390900"/>
                <a:gridCol w="3390900"/>
              </a:tblGrid>
              <a:tr h="370840">
                <a:tc gridSpan="2">
                  <a:txBody>
                    <a:bodyPr/>
                    <a:lstStyle/>
                    <a:p>
                      <a:pPr marL="0" indent="0">
                        <a:buFontTx/>
                        <a:buNone/>
                        <a:defRPr/>
                      </a:pPr>
                      <a:r>
                        <a:rPr lang="en-US" sz="1800" dirty="0" smtClean="0"/>
                        <a:t>Outpatient Providers</a:t>
                      </a:r>
                      <a:endParaRPr lang="en-US" sz="1800" dirty="0"/>
                    </a:p>
                  </a:txBody>
                  <a:tcPr/>
                </a:tc>
                <a:tc hMerge="1">
                  <a:txBody>
                    <a:bodyPr/>
                    <a:lstStyle/>
                    <a:p>
                      <a:endParaRPr lang="en-US" dirty="0"/>
                    </a:p>
                  </a:txBody>
                  <a:tcPr/>
                </a:tc>
              </a:tr>
              <a:tr h="370840">
                <a:tc>
                  <a:txBody>
                    <a:bodyPr/>
                    <a:lstStyle/>
                    <a:p>
                      <a:r>
                        <a:rPr lang="en-US" sz="1600" b="1" dirty="0" smtClean="0"/>
                        <a:t>Agency</a:t>
                      </a:r>
                      <a:endParaRPr lang="en-US" sz="1600" b="1" dirty="0"/>
                    </a:p>
                  </a:txBody>
                  <a:tcPr/>
                </a:tc>
                <a:tc>
                  <a:txBody>
                    <a:bodyPr/>
                    <a:lstStyle/>
                    <a:p>
                      <a:r>
                        <a:rPr lang="en-US" sz="1600" b="1" dirty="0" smtClean="0"/>
                        <a:t>County</a:t>
                      </a:r>
                      <a:endParaRPr lang="en-US" sz="1600" b="1" dirty="0"/>
                    </a:p>
                  </a:txBody>
                  <a:tcPr/>
                </a:tc>
              </a:tr>
              <a:tr h="370840">
                <a:tc>
                  <a:txBody>
                    <a:bodyPr/>
                    <a:lstStyle/>
                    <a:p>
                      <a:r>
                        <a:rPr lang="en-US" sz="1600" b="0" i="0" u="none" strike="noStrike" kern="1200" baseline="0" dirty="0" smtClean="0">
                          <a:solidFill>
                            <a:schemeClr val="dk1"/>
                          </a:solidFill>
                          <a:latin typeface="+mn-lt"/>
                          <a:ea typeface="+mn-ea"/>
                          <a:cs typeface="+mn-cs"/>
                        </a:rPr>
                        <a:t>Catholic Charities </a:t>
                      </a:r>
                    </a:p>
                  </a:txBody>
                  <a:tcPr/>
                </a:tc>
                <a:tc>
                  <a:txBody>
                    <a:bodyPr/>
                    <a:lstStyle/>
                    <a:p>
                      <a:r>
                        <a:rPr lang="en-US" sz="1600" b="0" i="0" u="none" strike="noStrike" kern="1200" baseline="0" dirty="0" smtClean="0">
                          <a:solidFill>
                            <a:schemeClr val="dk1"/>
                          </a:solidFill>
                          <a:latin typeface="+mn-lt"/>
                          <a:ea typeface="+mn-ea"/>
                          <a:cs typeface="+mn-cs"/>
                        </a:rPr>
                        <a:t>Burlington, Mercer, Monmouth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baseline="0" dirty="0" smtClean="0">
                          <a:solidFill>
                            <a:schemeClr val="dk1"/>
                          </a:solidFill>
                          <a:latin typeface="+mn-lt"/>
                          <a:ea typeface="+mn-ea"/>
                          <a:cs typeface="+mn-cs"/>
                        </a:rPr>
                        <a:t>COPE</a:t>
                      </a:r>
                    </a:p>
                  </a:txBody>
                  <a:tcPr/>
                </a:tc>
                <a:tc>
                  <a:txBody>
                    <a:bodyPr/>
                    <a:lstStyle/>
                    <a:p>
                      <a:r>
                        <a:rPr lang="en-US" sz="1600" dirty="0" smtClean="0"/>
                        <a:t>Essex</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CPC Behavioral</a:t>
                      </a:r>
                      <a:r>
                        <a:rPr lang="en-US" sz="1600" baseline="0" dirty="0" smtClean="0"/>
                        <a:t> Health, Inc.</a:t>
                      </a:r>
                      <a:endParaRPr lang="en-US" sz="1600" dirty="0" smtClean="0"/>
                    </a:p>
                  </a:txBody>
                  <a:tcPr/>
                </a:tc>
                <a:tc>
                  <a:txBody>
                    <a:bodyPr/>
                    <a:lstStyle/>
                    <a:p>
                      <a:r>
                        <a:rPr lang="en-US" sz="1600" dirty="0" smtClean="0"/>
                        <a:t>Monmouth</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Family</a:t>
                      </a:r>
                      <a:r>
                        <a:rPr lang="en-US" sz="1600" baseline="0" dirty="0" smtClean="0"/>
                        <a:t> Connections</a:t>
                      </a:r>
                      <a:endParaRPr lang="en-US" sz="16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Essex</a:t>
                      </a:r>
                    </a:p>
                  </a:txBody>
                  <a:tcPr/>
                </a:tc>
              </a:tr>
              <a:tr h="370840">
                <a:tc>
                  <a:txBody>
                    <a:bodyPr/>
                    <a:lstStyle/>
                    <a:p>
                      <a:r>
                        <a:rPr lang="en-US" sz="1600" dirty="0" smtClean="0"/>
                        <a:t>Father’s House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Camden</a:t>
                      </a:r>
                    </a:p>
                  </a:txBody>
                  <a:tcPr/>
                </a:tc>
              </a:tr>
              <a:tr h="370840">
                <a:tc>
                  <a:txBody>
                    <a:bodyPr/>
                    <a:lstStyle/>
                    <a:p>
                      <a:r>
                        <a:rPr lang="en-US" sz="1600" dirty="0" smtClean="0"/>
                        <a:t>Genesis</a:t>
                      </a:r>
                      <a:r>
                        <a:rPr lang="en-US" sz="1600" baseline="0" dirty="0" smtClean="0"/>
                        <a:t> Counseling</a:t>
                      </a:r>
                      <a:endParaRPr lang="en-US" sz="1600" dirty="0" smtClean="0"/>
                    </a:p>
                  </a:txBody>
                  <a:tcPr/>
                </a:tc>
                <a:tc>
                  <a:txBody>
                    <a:bodyPr/>
                    <a:lstStyle/>
                    <a:p>
                      <a:r>
                        <a:rPr lang="en-US" sz="1600" dirty="0" smtClean="0"/>
                        <a:t>Camden</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Seashore Family</a:t>
                      </a:r>
                      <a:r>
                        <a:rPr lang="en-US" sz="1600" baseline="0" dirty="0" smtClean="0"/>
                        <a:t> Services</a:t>
                      </a:r>
                      <a:endParaRPr lang="en-US" sz="1600" dirty="0" smtClean="0"/>
                    </a:p>
                  </a:txBody>
                  <a:tcPr/>
                </a:tc>
                <a:tc>
                  <a:txBody>
                    <a:bodyPr/>
                    <a:lstStyle/>
                    <a:p>
                      <a:r>
                        <a:rPr lang="en-US" sz="1600" dirty="0" smtClean="0"/>
                        <a:t>Ocean</a:t>
                      </a:r>
                      <a:endParaRPr lang="en-US"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SODAT</a:t>
                      </a:r>
                    </a:p>
                  </a:txBody>
                  <a:tcPr/>
                </a:tc>
                <a:tc>
                  <a:txBody>
                    <a:bodyPr/>
                    <a:lstStyle/>
                    <a:p>
                      <a:r>
                        <a:rPr lang="en-US" sz="1600" dirty="0" smtClean="0"/>
                        <a:t>Gloucester, Atlantic, Burlington,</a:t>
                      </a:r>
                      <a:r>
                        <a:rPr lang="en-US" sz="1600" baseline="0" dirty="0" smtClean="0"/>
                        <a:t> Camden, Cumberland, Salem</a:t>
                      </a:r>
                      <a:endParaRPr lang="en-US" sz="1600" dirty="0"/>
                    </a:p>
                  </a:txBody>
                  <a:tcPr/>
                </a:tc>
              </a:tr>
            </a:tbl>
          </a:graphicData>
        </a:graphic>
      </p:graphicFrame>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AF787C6E-047F-4A4D-AF5F-0220C70B31FD}" type="slidenum">
              <a:rPr lang="en-US" sz="1400"/>
              <a:pPr algn="r"/>
              <a:t>38</a:t>
            </a:fld>
            <a:endParaRPr lang="en-US" sz="1400"/>
          </a:p>
        </p:txBody>
      </p:sp>
      <p:sp>
        <p:nvSpPr>
          <p:cNvPr id="131074"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A97C9BC4-4D9F-4DF0-A77C-DAE8ED550DA8}" type="slidenum">
              <a:rPr lang="en-US" sz="1400"/>
              <a:pPr algn="r"/>
              <a:t>38</a:t>
            </a:fld>
            <a:endParaRPr lang="en-US" sz="1400"/>
          </a:p>
        </p:txBody>
      </p:sp>
      <p:grpSp>
        <p:nvGrpSpPr>
          <p:cNvPr id="2" name="Group 2"/>
          <p:cNvGrpSpPr>
            <a:grpSpLocks/>
          </p:cNvGrpSpPr>
          <p:nvPr/>
        </p:nvGrpSpPr>
        <p:grpSpPr bwMode="auto">
          <a:xfrm>
            <a:off x="217488" y="71438"/>
            <a:ext cx="8709025" cy="571500"/>
            <a:chOff x="144" y="89"/>
            <a:chExt cx="5760" cy="384"/>
          </a:xfrm>
        </p:grpSpPr>
        <p:sp>
          <p:nvSpPr>
            <p:cNvPr id="131087" name="Rectangle 3"/>
            <p:cNvSpPr>
              <a:spLocks noChangeArrowheads="1"/>
            </p:cNvSpPr>
            <p:nvPr/>
          </p:nvSpPr>
          <p:spPr bwMode="auto">
            <a:xfrm>
              <a:off x="387" y="89"/>
              <a:ext cx="5517" cy="384"/>
            </a:xfrm>
            <a:prstGeom prst="rect">
              <a:avLst/>
            </a:prstGeom>
            <a:noFill/>
            <a:ln w="9525">
              <a:noFill/>
              <a:miter lim="800000"/>
              <a:headEnd/>
              <a:tailEnd/>
            </a:ln>
          </p:spPr>
          <p:txBody>
            <a:bodyPr lIns="86470" tIns="86470" rIns="86470" bIns="86470" anchor="ctr"/>
            <a:lstStyle/>
            <a:p>
              <a:r>
                <a:rPr lang="en-US" sz="2700" b="1">
                  <a:solidFill>
                    <a:srgbClr val="990000"/>
                  </a:solidFill>
                </a:rPr>
                <a:t>Problem Solving for CSOC Court-involved Youth</a:t>
              </a:r>
            </a:p>
          </p:txBody>
        </p:sp>
        <p:sp>
          <p:nvSpPr>
            <p:cNvPr id="131088" name="Oval 4">
              <a:hlinkClick r:id="rId3" action="ppaction://hlinksldjump"/>
            </p:cNvPr>
            <p:cNvSpPr>
              <a:spLocks noChangeArrowheads="1"/>
            </p:cNvSpPr>
            <p:nvPr/>
          </p:nvSpPr>
          <p:spPr bwMode="auto">
            <a:xfrm>
              <a:off x="144" y="161"/>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70" tIns="43235" rIns="86470" bIns="43235" anchor="ctr"/>
            <a:lstStyle/>
            <a:p>
              <a:pPr algn="ctr"/>
              <a:endParaRPr lang="en-US" sz="1400" b="1">
                <a:solidFill>
                  <a:srgbClr val="000066"/>
                </a:solidFill>
              </a:endParaRPr>
            </a:p>
          </p:txBody>
        </p:sp>
      </p:grpSp>
      <p:sp>
        <p:nvSpPr>
          <p:cNvPr id="167941" name="Rectangle 5"/>
          <p:cNvSpPr>
            <a:spLocks noChangeArrowheads="1"/>
          </p:cNvSpPr>
          <p:nvPr/>
        </p:nvSpPr>
        <p:spPr bwMode="auto">
          <a:xfrm>
            <a:off x="508000" y="714375"/>
            <a:ext cx="3048000" cy="5572125"/>
          </a:xfrm>
          <a:prstGeom prst="rect">
            <a:avLst/>
          </a:prstGeom>
          <a:solidFill>
            <a:schemeClr val="accent1">
              <a:alpha val="30196"/>
            </a:schemeClr>
          </a:solidFill>
          <a:ln w="9525">
            <a:noFill/>
            <a:miter lim="800000"/>
            <a:headEnd/>
            <a:tailEnd/>
          </a:ln>
        </p:spPr>
        <p:txBody>
          <a:bodyPr wrap="none" lIns="86493" tIns="43247" rIns="86493" bIns="43247"/>
          <a:lstStyle/>
          <a:p>
            <a:pPr algn="ctr"/>
            <a:r>
              <a:rPr lang="en-US" sz="2600" b="1">
                <a:solidFill>
                  <a:schemeClr val="accent2"/>
                </a:solidFill>
              </a:rPr>
              <a:t>Issues Regarding:</a:t>
            </a:r>
          </a:p>
        </p:txBody>
      </p:sp>
      <p:sp>
        <p:nvSpPr>
          <p:cNvPr id="167942" name="Rectangle 6"/>
          <p:cNvSpPr>
            <a:spLocks noChangeArrowheads="1"/>
          </p:cNvSpPr>
          <p:nvPr/>
        </p:nvSpPr>
        <p:spPr bwMode="auto">
          <a:xfrm>
            <a:off x="3773488" y="714375"/>
            <a:ext cx="4935537" cy="5838825"/>
          </a:xfrm>
          <a:prstGeom prst="rect">
            <a:avLst/>
          </a:prstGeom>
          <a:solidFill>
            <a:schemeClr val="accent1">
              <a:alpha val="30196"/>
            </a:schemeClr>
          </a:solidFill>
          <a:ln w="9525">
            <a:noFill/>
            <a:miter lim="800000"/>
            <a:headEnd/>
            <a:tailEnd/>
          </a:ln>
        </p:spPr>
        <p:txBody>
          <a:bodyPr wrap="none" lIns="86493" tIns="43247" rIns="86493" bIns="43247"/>
          <a:lstStyle/>
          <a:p>
            <a:pPr algn="ctr"/>
            <a:r>
              <a:rPr lang="en-US" sz="2600" b="1">
                <a:solidFill>
                  <a:schemeClr val="accent2"/>
                </a:solidFill>
              </a:rPr>
              <a:t>Contact:</a:t>
            </a:r>
          </a:p>
        </p:txBody>
      </p:sp>
      <p:sp>
        <p:nvSpPr>
          <p:cNvPr id="167943" name="Rectangle 7"/>
          <p:cNvSpPr>
            <a:spLocks noChangeArrowheads="1"/>
          </p:cNvSpPr>
          <p:nvPr/>
        </p:nvSpPr>
        <p:spPr bwMode="auto">
          <a:xfrm>
            <a:off x="228600" y="1219200"/>
            <a:ext cx="8709025" cy="2743200"/>
          </a:xfrm>
          <a:prstGeom prst="rect">
            <a:avLst/>
          </a:prstGeom>
          <a:solidFill>
            <a:srgbClr val="FFFF99">
              <a:alpha val="39999"/>
            </a:srgbClr>
          </a:solidFill>
          <a:ln w="9525">
            <a:noFill/>
            <a:miter lim="800000"/>
            <a:headEnd/>
            <a:tailEnd/>
          </a:ln>
        </p:spPr>
        <p:txBody>
          <a:bodyPr wrap="none" anchor="ctr"/>
          <a:lstStyle/>
          <a:p>
            <a:endParaRPr lang="en-US"/>
          </a:p>
        </p:txBody>
      </p:sp>
      <p:sp>
        <p:nvSpPr>
          <p:cNvPr id="167944" name="Text Box 8"/>
          <p:cNvSpPr txBox="1">
            <a:spLocks noChangeArrowheads="1"/>
          </p:cNvSpPr>
          <p:nvPr/>
        </p:nvSpPr>
        <p:spPr bwMode="auto">
          <a:xfrm>
            <a:off x="381000" y="2667000"/>
            <a:ext cx="2830513" cy="681038"/>
          </a:xfrm>
          <a:prstGeom prst="rect">
            <a:avLst/>
          </a:prstGeom>
          <a:noFill/>
          <a:ln w="9525">
            <a:noFill/>
            <a:miter lim="800000"/>
            <a:headEnd/>
            <a:tailEnd/>
          </a:ln>
        </p:spPr>
        <p:txBody>
          <a:bodyPr lIns="86493" tIns="43247" rIns="86493" bIns="43247">
            <a:spAutoFit/>
          </a:bodyPr>
          <a:lstStyle/>
          <a:p>
            <a:pPr algn="ctr">
              <a:spcBef>
                <a:spcPct val="50000"/>
              </a:spcBef>
            </a:pPr>
            <a:r>
              <a:rPr lang="en-US" sz="1300">
                <a:solidFill>
                  <a:srgbClr val="FF0000"/>
                </a:solidFill>
              </a:rPr>
              <a:t>(For DCP&amp;P involved youth, be sure to contact and coordinate with assigned DCPP Case Worker.)</a:t>
            </a:r>
          </a:p>
        </p:txBody>
      </p:sp>
      <p:sp>
        <p:nvSpPr>
          <p:cNvPr id="167945" name="Text Box 9"/>
          <p:cNvSpPr txBox="1">
            <a:spLocks noChangeArrowheads="1"/>
          </p:cNvSpPr>
          <p:nvPr/>
        </p:nvSpPr>
        <p:spPr bwMode="auto">
          <a:xfrm>
            <a:off x="3733800" y="1219200"/>
            <a:ext cx="5141913" cy="1038225"/>
          </a:xfrm>
          <a:prstGeom prst="rect">
            <a:avLst/>
          </a:prstGeom>
          <a:noFill/>
          <a:ln w="9525">
            <a:noFill/>
            <a:miter lim="800000"/>
            <a:headEnd/>
            <a:tailEnd/>
          </a:ln>
        </p:spPr>
        <p:txBody>
          <a:bodyPr lIns="86493" tIns="43247" rIns="86493" bIns="43247">
            <a:spAutoFit/>
          </a:bodyPr>
          <a:lstStyle/>
          <a:p>
            <a:pPr>
              <a:spcBef>
                <a:spcPct val="50000"/>
              </a:spcBef>
            </a:pPr>
            <a:r>
              <a:rPr lang="en-US" sz="2400" b="1">
                <a:solidFill>
                  <a:schemeClr val="accent2"/>
                </a:solidFill>
              </a:rPr>
              <a:t>Treatment Service Provider</a:t>
            </a:r>
          </a:p>
          <a:p>
            <a:pPr>
              <a:spcBef>
                <a:spcPct val="50000"/>
              </a:spcBef>
            </a:pPr>
            <a:r>
              <a:rPr lang="en-US" sz="2400" b="1">
                <a:solidFill>
                  <a:schemeClr val="accent2"/>
                </a:solidFill>
              </a:rPr>
              <a:t>Case Management Entity</a:t>
            </a:r>
          </a:p>
        </p:txBody>
      </p:sp>
      <p:sp>
        <p:nvSpPr>
          <p:cNvPr id="167946" name="Text Box 10"/>
          <p:cNvSpPr txBox="1">
            <a:spLocks noChangeArrowheads="1"/>
          </p:cNvSpPr>
          <p:nvPr/>
        </p:nvSpPr>
        <p:spPr bwMode="auto">
          <a:xfrm>
            <a:off x="4419600" y="2286000"/>
            <a:ext cx="3962400" cy="1577975"/>
          </a:xfrm>
          <a:prstGeom prst="rect">
            <a:avLst/>
          </a:prstGeom>
          <a:noFill/>
          <a:ln w="9525">
            <a:noFill/>
            <a:miter lim="800000"/>
            <a:headEnd/>
            <a:tailEnd/>
          </a:ln>
        </p:spPr>
        <p:txBody>
          <a:bodyPr lIns="86493" tIns="43247" rIns="86493" bIns="43247">
            <a:spAutoFit/>
          </a:bodyPr>
          <a:lstStyle/>
          <a:p>
            <a:pPr indent="230188">
              <a:spcBef>
                <a:spcPct val="15000"/>
              </a:spcBef>
              <a:buFontTx/>
              <a:buChar char="•"/>
            </a:pPr>
            <a:r>
              <a:rPr lang="en-US" sz="2200" b="1">
                <a:solidFill>
                  <a:schemeClr val="accent2"/>
                </a:solidFill>
              </a:rPr>
              <a:t>Care Manager</a:t>
            </a:r>
          </a:p>
          <a:p>
            <a:pPr indent="230188">
              <a:spcBef>
                <a:spcPct val="15000"/>
              </a:spcBef>
              <a:buFontTx/>
              <a:buChar char="•"/>
            </a:pPr>
            <a:r>
              <a:rPr lang="en-US" sz="2200" b="1">
                <a:solidFill>
                  <a:schemeClr val="accent2"/>
                </a:solidFill>
              </a:rPr>
              <a:t>Supervisor</a:t>
            </a:r>
          </a:p>
          <a:p>
            <a:pPr indent="230188">
              <a:spcBef>
                <a:spcPct val="15000"/>
              </a:spcBef>
              <a:buFontTx/>
              <a:buChar char="•"/>
            </a:pPr>
            <a:r>
              <a:rPr lang="en-US" sz="2200" b="1">
                <a:solidFill>
                  <a:schemeClr val="accent2"/>
                </a:solidFill>
              </a:rPr>
              <a:t>Clinical Director</a:t>
            </a:r>
          </a:p>
          <a:p>
            <a:pPr indent="230188">
              <a:spcBef>
                <a:spcPct val="15000"/>
              </a:spcBef>
              <a:buFontTx/>
              <a:buChar char="•"/>
            </a:pPr>
            <a:r>
              <a:rPr lang="en-US" sz="2200" b="1">
                <a:solidFill>
                  <a:schemeClr val="accent2"/>
                </a:solidFill>
              </a:rPr>
              <a:t>Executive Director/CEO</a:t>
            </a:r>
          </a:p>
        </p:txBody>
      </p:sp>
      <p:sp>
        <p:nvSpPr>
          <p:cNvPr id="167950" name="Rectangle 14"/>
          <p:cNvSpPr>
            <a:spLocks noChangeArrowheads="1"/>
          </p:cNvSpPr>
          <p:nvPr/>
        </p:nvSpPr>
        <p:spPr bwMode="auto">
          <a:xfrm>
            <a:off x="228600" y="4114800"/>
            <a:ext cx="8709025" cy="1966913"/>
          </a:xfrm>
          <a:prstGeom prst="rect">
            <a:avLst/>
          </a:prstGeom>
          <a:solidFill>
            <a:srgbClr val="FFFF99">
              <a:alpha val="39999"/>
            </a:srgbClr>
          </a:solidFill>
          <a:ln w="9525">
            <a:noFill/>
            <a:miter lim="800000"/>
            <a:headEnd/>
            <a:tailEnd/>
          </a:ln>
        </p:spPr>
        <p:txBody>
          <a:bodyPr wrap="none" anchor="ctr"/>
          <a:lstStyle/>
          <a:p>
            <a:endParaRPr lang="en-US"/>
          </a:p>
        </p:txBody>
      </p:sp>
      <p:sp>
        <p:nvSpPr>
          <p:cNvPr id="167953" name="Text Box 17"/>
          <p:cNvSpPr txBox="1">
            <a:spLocks noChangeArrowheads="1"/>
          </p:cNvSpPr>
          <p:nvPr/>
        </p:nvSpPr>
        <p:spPr bwMode="auto">
          <a:xfrm>
            <a:off x="3810000" y="4557713"/>
            <a:ext cx="4876800" cy="1081087"/>
          </a:xfrm>
          <a:prstGeom prst="rect">
            <a:avLst/>
          </a:prstGeom>
          <a:noFill/>
          <a:ln w="9525">
            <a:noFill/>
            <a:miter lim="800000"/>
            <a:headEnd/>
            <a:tailEnd/>
          </a:ln>
        </p:spPr>
        <p:txBody>
          <a:bodyPr lIns="86493" tIns="43247" rIns="86493" bIns="43247">
            <a:spAutoFit/>
          </a:bodyPr>
          <a:lstStyle/>
          <a:p>
            <a:endParaRPr lang="en-US" sz="500" b="1">
              <a:solidFill>
                <a:schemeClr val="accent2"/>
              </a:solidFill>
            </a:endParaRPr>
          </a:p>
          <a:p>
            <a:pPr>
              <a:spcBef>
                <a:spcPct val="50000"/>
              </a:spcBef>
            </a:pPr>
            <a:r>
              <a:rPr lang="en-US" sz="1700" b="1">
                <a:solidFill>
                  <a:schemeClr val="accent2"/>
                </a:solidFill>
              </a:rPr>
              <a:t>Mike Higginbotham, LCSW</a:t>
            </a:r>
          </a:p>
          <a:p>
            <a:r>
              <a:rPr lang="en-US" sz="1700" b="1">
                <a:solidFill>
                  <a:schemeClr val="accent2"/>
                </a:solidFill>
              </a:rPr>
              <a:t>Liaison to the Judiciary </a:t>
            </a:r>
            <a:r>
              <a:rPr lang="en-US" sz="1700">
                <a:hlinkClick r:id="rId4"/>
              </a:rPr>
              <a:t>michael.higginbotham@dcf.state.nj.us</a:t>
            </a:r>
            <a:endParaRPr lang="en-US" sz="1700"/>
          </a:p>
        </p:txBody>
      </p:sp>
      <p:sp>
        <p:nvSpPr>
          <p:cNvPr id="167954" name="Text Box 18"/>
          <p:cNvSpPr txBox="1">
            <a:spLocks noChangeArrowheads="1"/>
          </p:cNvSpPr>
          <p:nvPr/>
        </p:nvSpPr>
        <p:spPr bwMode="auto">
          <a:xfrm>
            <a:off x="533400" y="4872038"/>
            <a:ext cx="2830513" cy="450850"/>
          </a:xfrm>
          <a:prstGeom prst="rect">
            <a:avLst/>
          </a:prstGeom>
          <a:noFill/>
          <a:ln w="9525">
            <a:noFill/>
            <a:miter lim="800000"/>
            <a:headEnd/>
            <a:tailEnd/>
          </a:ln>
        </p:spPr>
        <p:txBody>
          <a:bodyPr lIns="86493" tIns="43247" rIns="86493" bIns="43247">
            <a:spAutoFit/>
          </a:bodyPr>
          <a:lstStyle/>
          <a:p>
            <a:pPr>
              <a:spcBef>
                <a:spcPct val="50000"/>
              </a:spcBef>
            </a:pPr>
            <a:r>
              <a:rPr lang="en-US" sz="2400" b="1">
                <a:solidFill>
                  <a:schemeClr val="accent2"/>
                </a:solidFill>
              </a:rPr>
              <a:t>System Issues</a:t>
            </a:r>
          </a:p>
        </p:txBody>
      </p:sp>
      <p:sp>
        <p:nvSpPr>
          <p:cNvPr id="3" name="Text Box 8"/>
          <p:cNvSpPr txBox="1">
            <a:spLocks noChangeArrowheads="1"/>
          </p:cNvSpPr>
          <p:nvPr/>
        </p:nvSpPr>
        <p:spPr bwMode="auto">
          <a:xfrm>
            <a:off x="609600" y="2209800"/>
            <a:ext cx="2830513" cy="450850"/>
          </a:xfrm>
          <a:prstGeom prst="rect">
            <a:avLst/>
          </a:prstGeom>
          <a:noFill/>
          <a:ln w="9525">
            <a:noFill/>
            <a:miter lim="800000"/>
            <a:headEnd/>
            <a:tailEnd/>
          </a:ln>
        </p:spPr>
        <p:txBody>
          <a:bodyPr lIns="86493" tIns="43247" rIns="86493" bIns="43247">
            <a:spAutoFit/>
          </a:bodyPr>
          <a:lstStyle/>
          <a:p>
            <a:pPr>
              <a:spcBef>
                <a:spcPct val="50000"/>
              </a:spcBef>
            </a:pPr>
            <a:r>
              <a:rPr lang="en-US" sz="2400" b="1">
                <a:solidFill>
                  <a:schemeClr val="accent2"/>
                </a:solidFill>
              </a:rPr>
              <a:t>Specific Youth</a:t>
            </a:r>
          </a:p>
        </p:txBody>
      </p:sp>
      <p:sp>
        <p:nvSpPr>
          <p:cNvPr id="4" name="Slide Number Placeholder 3"/>
          <p:cNvSpPr>
            <a:spLocks noGrp="1"/>
          </p:cNvSpPr>
          <p:nvPr>
            <p:ph type="sldNum" sz="quarter" idx="11"/>
          </p:nvPr>
        </p:nvSpPr>
        <p:spPr/>
        <p:txBody>
          <a:bodyPr/>
          <a:lstStyle/>
          <a:p>
            <a:pPr>
              <a:defRPr/>
            </a:pPr>
            <a:fld id="{F5D72393-E3DB-47C8-B5D7-A6E26DF705BC}" type="slidenum">
              <a:rPr lang="en-US" smtClean="0"/>
              <a:pPr>
                <a:defRPr/>
              </a:pPr>
              <a:t>38</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decel="50000" fill="hold" grpId="0" nodeType="afterEffect">
                                  <p:stCondLst>
                                    <p:cond delay="0"/>
                                  </p:stCondLst>
                                  <p:childTnLst>
                                    <p:set>
                                      <p:cBhvr>
                                        <p:cTn id="11" dur="1" fill="hold">
                                          <p:stCondLst>
                                            <p:cond delay="0"/>
                                          </p:stCondLst>
                                        </p:cTn>
                                        <p:tgtEl>
                                          <p:spTgt spid="167941"/>
                                        </p:tgtEl>
                                        <p:attrNameLst>
                                          <p:attrName>style.visibility</p:attrName>
                                        </p:attrNameLst>
                                      </p:cBhvr>
                                      <p:to>
                                        <p:strVal val="visible"/>
                                      </p:to>
                                    </p:set>
                                    <p:anim calcmode="lin" valueType="num">
                                      <p:cBhvr additive="base">
                                        <p:cTn id="12" dur="500" fill="hold"/>
                                        <p:tgtEl>
                                          <p:spTgt spid="167941"/>
                                        </p:tgtEl>
                                        <p:attrNameLst>
                                          <p:attrName>ppt_x</p:attrName>
                                        </p:attrNameLst>
                                      </p:cBhvr>
                                      <p:tavLst>
                                        <p:tav tm="0">
                                          <p:val>
                                            <p:strVal val="#ppt_x"/>
                                          </p:val>
                                        </p:tav>
                                        <p:tav tm="100000">
                                          <p:val>
                                            <p:strVal val="#ppt_x"/>
                                          </p:val>
                                        </p:tav>
                                      </p:tavLst>
                                    </p:anim>
                                    <p:anim calcmode="lin" valueType="num">
                                      <p:cBhvr additive="base">
                                        <p:cTn id="13" dur="500" fill="hold"/>
                                        <p:tgtEl>
                                          <p:spTgt spid="167941"/>
                                        </p:tgtEl>
                                        <p:attrNameLst>
                                          <p:attrName>ppt_y</p:attrName>
                                        </p:attrNameLst>
                                      </p:cBhvr>
                                      <p:tavLst>
                                        <p:tav tm="0">
                                          <p:val>
                                            <p:strVal val="1+#ppt_h/2"/>
                                          </p:val>
                                        </p:tav>
                                        <p:tav tm="100000">
                                          <p:val>
                                            <p:strVal val="#ppt_y"/>
                                          </p:val>
                                        </p:tav>
                                      </p:tavLst>
                                    </p:anim>
                                  </p:childTnLst>
                                </p:cTn>
                              </p:par>
                              <p:par>
                                <p:cTn id="14" presetID="2" presetClass="entr" presetSubtype="4" decel="50000" fill="hold" nodeType="withEffect">
                                  <p:stCondLst>
                                    <p:cond delay="0"/>
                                  </p:stCondLst>
                                  <p:childTnLst>
                                    <p:set>
                                      <p:cBhvr>
                                        <p:cTn id="15" dur="1" fill="hold">
                                          <p:stCondLst>
                                            <p:cond delay="0"/>
                                          </p:stCondLst>
                                        </p:cTn>
                                        <p:tgtEl>
                                          <p:spTgt spid="167942"/>
                                        </p:tgtEl>
                                        <p:attrNameLst>
                                          <p:attrName>style.visibility</p:attrName>
                                        </p:attrNameLst>
                                      </p:cBhvr>
                                      <p:to>
                                        <p:strVal val="visible"/>
                                      </p:to>
                                    </p:set>
                                    <p:anim calcmode="lin" valueType="num">
                                      <p:cBhvr additive="base">
                                        <p:cTn id="16" dur="500" fill="hold"/>
                                        <p:tgtEl>
                                          <p:spTgt spid="167942"/>
                                        </p:tgtEl>
                                        <p:attrNameLst>
                                          <p:attrName>ppt_x</p:attrName>
                                        </p:attrNameLst>
                                      </p:cBhvr>
                                      <p:tavLst>
                                        <p:tav tm="0">
                                          <p:val>
                                            <p:strVal val="#ppt_x"/>
                                          </p:val>
                                        </p:tav>
                                        <p:tav tm="100000">
                                          <p:val>
                                            <p:strVal val="#ppt_x"/>
                                          </p:val>
                                        </p:tav>
                                      </p:tavLst>
                                    </p:anim>
                                    <p:anim calcmode="lin" valueType="num">
                                      <p:cBhvr additive="base">
                                        <p:cTn id="17" dur="500" fill="hold"/>
                                        <p:tgtEl>
                                          <p:spTgt spid="167942"/>
                                        </p:tgtEl>
                                        <p:attrNameLst>
                                          <p:attrName>ppt_y</p:attrName>
                                        </p:attrNameLst>
                                      </p:cBhvr>
                                      <p:tavLst>
                                        <p:tav tm="0">
                                          <p:val>
                                            <p:strVal val="1+#ppt_h/2"/>
                                          </p:val>
                                        </p:tav>
                                        <p:tav tm="100000">
                                          <p:val>
                                            <p:strVal val="#ppt_y"/>
                                          </p:val>
                                        </p:tav>
                                      </p:tavLst>
                                    </p:anim>
                                  </p:childTnLst>
                                </p:cTn>
                              </p:par>
                              <p:par>
                                <p:cTn id="18" presetID="2" presetClass="entr" presetSubtype="8" decel="50000" fill="hold" grpId="0" nodeType="withEffect">
                                  <p:stCondLst>
                                    <p:cond delay="0"/>
                                  </p:stCondLst>
                                  <p:childTnLst>
                                    <p:set>
                                      <p:cBhvr>
                                        <p:cTn id="19" dur="1" fill="hold">
                                          <p:stCondLst>
                                            <p:cond delay="0"/>
                                          </p:stCondLst>
                                        </p:cTn>
                                        <p:tgtEl>
                                          <p:spTgt spid="167943"/>
                                        </p:tgtEl>
                                        <p:attrNameLst>
                                          <p:attrName>style.visibility</p:attrName>
                                        </p:attrNameLst>
                                      </p:cBhvr>
                                      <p:to>
                                        <p:strVal val="visible"/>
                                      </p:to>
                                    </p:set>
                                    <p:anim calcmode="lin" valueType="num">
                                      <p:cBhvr additive="base">
                                        <p:cTn id="20" dur="500" fill="hold"/>
                                        <p:tgtEl>
                                          <p:spTgt spid="167943"/>
                                        </p:tgtEl>
                                        <p:attrNameLst>
                                          <p:attrName>ppt_x</p:attrName>
                                        </p:attrNameLst>
                                      </p:cBhvr>
                                      <p:tavLst>
                                        <p:tav tm="0">
                                          <p:val>
                                            <p:strVal val="0-#ppt_w/2"/>
                                          </p:val>
                                        </p:tav>
                                        <p:tav tm="100000">
                                          <p:val>
                                            <p:strVal val="#ppt_x"/>
                                          </p:val>
                                        </p:tav>
                                      </p:tavLst>
                                    </p:anim>
                                    <p:anim calcmode="lin" valueType="num">
                                      <p:cBhvr additive="base">
                                        <p:cTn id="21" dur="500" fill="hold"/>
                                        <p:tgtEl>
                                          <p:spTgt spid="167943"/>
                                        </p:tgtEl>
                                        <p:attrNameLst>
                                          <p:attrName>ppt_y</p:attrName>
                                        </p:attrNameLst>
                                      </p:cBhvr>
                                      <p:tavLst>
                                        <p:tav tm="0">
                                          <p:val>
                                            <p:strVal val="#ppt_y"/>
                                          </p:val>
                                        </p:tav>
                                        <p:tav tm="100000">
                                          <p:val>
                                            <p:strVal val="#ppt_y"/>
                                          </p:val>
                                        </p:tav>
                                      </p:tavLst>
                                    </p:anim>
                                  </p:childTnLst>
                                </p:cTn>
                              </p:par>
                              <p:par>
                                <p:cTn id="22" presetID="2" presetClass="entr" presetSubtype="8" decel="50000" fill="hold" grpId="0" nodeType="withEffect">
                                  <p:stCondLst>
                                    <p:cond delay="0"/>
                                  </p:stCondLst>
                                  <p:childTnLst>
                                    <p:set>
                                      <p:cBhvr>
                                        <p:cTn id="23" dur="1" fill="hold">
                                          <p:stCondLst>
                                            <p:cond delay="0"/>
                                          </p:stCondLst>
                                        </p:cTn>
                                        <p:tgtEl>
                                          <p:spTgt spid="167950"/>
                                        </p:tgtEl>
                                        <p:attrNameLst>
                                          <p:attrName>style.visibility</p:attrName>
                                        </p:attrNameLst>
                                      </p:cBhvr>
                                      <p:to>
                                        <p:strVal val="visible"/>
                                      </p:to>
                                    </p:set>
                                    <p:anim calcmode="lin" valueType="num">
                                      <p:cBhvr additive="base">
                                        <p:cTn id="24" dur="500" fill="hold"/>
                                        <p:tgtEl>
                                          <p:spTgt spid="167950"/>
                                        </p:tgtEl>
                                        <p:attrNameLst>
                                          <p:attrName>ppt_x</p:attrName>
                                        </p:attrNameLst>
                                      </p:cBhvr>
                                      <p:tavLst>
                                        <p:tav tm="0">
                                          <p:val>
                                            <p:strVal val="0-#ppt_w/2"/>
                                          </p:val>
                                        </p:tav>
                                        <p:tav tm="100000">
                                          <p:val>
                                            <p:strVal val="#ppt_x"/>
                                          </p:val>
                                        </p:tav>
                                      </p:tavLst>
                                    </p:anim>
                                    <p:anim calcmode="lin" valueType="num">
                                      <p:cBhvr additive="base">
                                        <p:cTn id="25" dur="500" fill="hold"/>
                                        <p:tgtEl>
                                          <p:spTgt spid="167950"/>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000"/>
                            </p:stCondLst>
                            <p:childTnLst>
                              <p:par>
                                <p:cTn id="27" presetID="10" presetClass="entr" presetSubtype="0" fill="hold" grpId="0" nodeType="afterEffect">
                                  <p:stCondLst>
                                    <p:cond delay="500"/>
                                  </p:stCondLst>
                                  <p:childTnLst>
                                    <p:set>
                                      <p:cBhvr>
                                        <p:cTn id="28" dur="1" fill="hold">
                                          <p:stCondLst>
                                            <p:cond delay="0"/>
                                          </p:stCondLst>
                                        </p:cTn>
                                        <p:tgtEl>
                                          <p:spTgt spid="167944"/>
                                        </p:tgtEl>
                                        <p:attrNameLst>
                                          <p:attrName>style.visibility</p:attrName>
                                        </p:attrNameLst>
                                      </p:cBhvr>
                                      <p:to>
                                        <p:strVal val="visible"/>
                                      </p:to>
                                    </p:set>
                                    <p:animEffect transition="in" filter="fade">
                                      <p:cBhvr>
                                        <p:cTn id="29" dur="500"/>
                                        <p:tgtEl>
                                          <p:spTgt spid="167944"/>
                                        </p:tgtEl>
                                      </p:cBhvr>
                                    </p:animEffect>
                                  </p:childTnLst>
                                </p:cTn>
                              </p:par>
                            </p:childTnLst>
                          </p:cTn>
                        </p:par>
                        <p:par>
                          <p:cTn id="30" fill="hold" nodeType="afterGroup">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67945"/>
                                        </p:tgtEl>
                                        <p:attrNameLst>
                                          <p:attrName>style.visibility</p:attrName>
                                        </p:attrNameLst>
                                      </p:cBhvr>
                                      <p:to>
                                        <p:strVal val="visible"/>
                                      </p:to>
                                    </p:set>
                                    <p:animEffect transition="in" filter="fade">
                                      <p:cBhvr>
                                        <p:cTn id="33" dur="500"/>
                                        <p:tgtEl>
                                          <p:spTgt spid="1679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7946"/>
                                        </p:tgtEl>
                                        <p:attrNameLst>
                                          <p:attrName>style.visibility</p:attrName>
                                        </p:attrNameLst>
                                      </p:cBhvr>
                                      <p:to>
                                        <p:strVal val="visible"/>
                                      </p:to>
                                    </p:set>
                                    <p:animEffect transition="in" filter="fade">
                                      <p:cBhvr>
                                        <p:cTn id="36" dur="500"/>
                                        <p:tgtEl>
                                          <p:spTgt spid="167946"/>
                                        </p:tgtEl>
                                      </p:cBhvr>
                                    </p:animEffect>
                                  </p:childTnLst>
                                </p:cTn>
                              </p:par>
                            </p:childTnLst>
                          </p:cTn>
                        </p:par>
                        <p:par>
                          <p:cTn id="37" fill="hold" nodeType="afterGroup">
                            <p:stCondLst>
                              <p:cond delay="2500"/>
                            </p:stCondLst>
                            <p:childTnLst>
                              <p:par>
                                <p:cTn id="38" presetID="10" presetClass="entr" presetSubtype="0" fill="hold" grpId="0" nodeType="afterEffect">
                                  <p:stCondLst>
                                    <p:cond delay="500"/>
                                  </p:stCondLst>
                                  <p:childTnLst>
                                    <p:set>
                                      <p:cBhvr>
                                        <p:cTn id="39" dur="1" fill="hold">
                                          <p:stCondLst>
                                            <p:cond delay="0"/>
                                          </p:stCondLst>
                                        </p:cTn>
                                        <p:tgtEl>
                                          <p:spTgt spid="167953"/>
                                        </p:tgtEl>
                                        <p:attrNameLst>
                                          <p:attrName>style.visibility</p:attrName>
                                        </p:attrNameLst>
                                      </p:cBhvr>
                                      <p:to>
                                        <p:strVal val="visible"/>
                                      </p:to>
                                    </p:set>
                                    <p:animEffect transition="in" filter="fade">
                                      <p:cBhvr>
                                        <p:cTn id="40" dur="500"/>
                                        <p:tgtEl>
                                          <p:spTgt spid="167953"/>
                                        </p:tgtEl>
                                      </p:cBhvr>
                                    </p:animEffect>
                                  </p:childTnLst>
                                </p:cTn>
                              </p:par>
                            </p:childTnLst>
                          </p:cTn>
                        </p:par>
                        <p:par>
                          <p:cTn id="41" fill="hold" nodeType="afterGroup">
                            <p:stCondLst>
                              <p:cond delay="3500"/>
                            </p:stCondLst>
                            <p:childTnLst>
                              <p:par>
                                <p:cTn id="42" presetID="10" presetClass="entr" presetSubtype="0" fill="hold" grpId="0" nodeType="afterEffect">
                                  <p:stCondLst>
                                    <p:cond delay="500"/>
                                  </p:stCondLst>
                                  <p:childTnLst>
                                    <p:set>
                                      <p:cBhvr>
                                        <p:cTn id="43" dur="1" fill="hold">
                                          <p:stCondLst>
                                            <p:cond delay="0"/>
                                          </p:stCondLst>
                                        </p:cTn>
                                        <p:tgtEl>
                                          <p:spTgt spid="167954"/>
                                        </p:tgtEl>
                                        <p:attrNameLst>
                                          <p:attrName>style.visibility</p:attrName>
                                        </p:attrNameLst>
                                      </p:cBhvr>
                                      <p:to>
                                        <p:strVal val="visible"/>
                                      </p:to>
                                    </p:set>
                                    <p:animEffect transition="in" filter="fade">
                                      <p:cBhvr>
                                        <p:cTn id="44" dur="500"/>
                                        <p:tgtEl>
                                          <p:spTgt spid="167954"/>
                                        </p:tgtEl>
                                      </p:cBhvr>
                                    </p:animEffect>
                                  </p:childTnLst>
                                </p:cTn>
                              </p:par>
                            </p:childTnLst>
                          </p:cTn>
                        </p:par>
                        <p:par>
                          <p:cTn id="45" fill="hold" nodeType="afterGroup">
                            <p:stCondLst>
                              <p:cond delay="4500"/>
                            </p:stCondLst>
                            <p:childTnLst>
                              <p:par>
                                <p:cTn id="46" presetID="10" presetClass="entr" presetSubtype="0" fill="hold" grpId="0" nodeType="afterEffect">
                                  <p:stCondLst>
                                    <p:cond delay="5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1" grpId="0" animBg="1"/>
      <p:bldP spid="167943" grpId="0" animBg="1"/>
      <p:bldP spid="167944" grpId="0"/>
      <p:bldP spid="167945" grpId="0"/>
      <p:bldP spid="167946" grpId="0"/>
      <p:bldP spid="167950" grpId="0" animBg="1"/>
      <p:bldP spid="167953" grpId="0"/>
      <p:bldP spid="167954"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Number Placeholder 4"/>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6B164F05-AD43-435F-B29F-E81434CE4138}" type="slidenum">
              <a:rPr lang="en-US" sz="1400"/>
              <a:pPr algn="r"/>
              <a:t>39</a:t>
            </a:fld>
            <a:endParaRPr lang="en-US" sz="1400"/>
          </a:p>
        </p:txBody>
      </p:sp>
      <p:sp>
        <p:nvSpPr>
          <p:cNvPr id="133122" name="Rectangle 2"/>
          <p:cNvSpPr>
            <a:spLocks noGrp="1" noChangeArrowheads="1"/>
          </p:cNvSpPr>
          <p:nvPr>
            <p:ph type="title" idx="4294967295"/>
          </p:nvPr>
        </p:nvSpPr>
        <p:spPr/>
        <p:txBody>
          <a:bodyPr/>
          <a:lstStyle/>
          <a:p>
            <a:pPr eaLnBrk="1" hangingPunct="1"/>
            <a:r>
              <a:rPr lang="en-US" sz="3600" b="1" smtClean="0">
                <a:solidFill>
                  <a:srgbClr val="000099"/>
                </a:solidFill>
              </a:rPr>
              <a:t>Glossary of Acronyms and Terms</a:t>
            </a:r>
            <a:endParaRPr lang="en-US" smtClean="0">
              <a:solidFill>
                <a:srgbClr val="000099"/>
              </a:solidFill>
            </a:endParaRPr>
          </a:p>
        </p:txBody>
      </p:sp>
      <p:sp>
        <p:nvSpPr>
          <p:cNvPr id="133123" name="Rectangle 3"/>
          <p:cNvSpPr>
            <a:spLocks noGrp="1" noChangeArrowheads="1"/>
          </p:cNvSpPr>
          <p:nvPr>
            <p:ph type="body" idx="4294967295"/>
          </p:nvPr>
        </p:nvSpPr>
        <p:spPr>
          <a:xfrm>
            <a:off x="762000" y="1524000"/>
            <a:ext cx="8229600" cy="4525963"/>
          </a:xfrm>
        </p:spPr>
        <p:txBody>
          <a:bodyPr/>
          <a:lstStyle/>
          <a:p>
            <a:pPr algn="just"/>
            <a:r>
              <a:rPr lang="en-US" sz="1400" b="1" smtClean="0"/>
              <a:t>ABS-HSRS </a:t>
            </a:r>
            <a:r>
              <a:rPr lang="en-US" sz="1400" smtClean="0"/>
              <a:t>(Adaptive Behavior/Health/Safety/Risk Summary ) – A tool intended to capture information that accurately reflects an individual’s functional abilities and health, safety and/or risk concerns. It can be used for an individual applying for DDD eligibility or as necessary for an individual who is eligible to receive DDD services. It should be completed by someone who knows the individual, such as a family member, caregiver or case manager.</a:t>
            </a:r>
          </a:p>
          <a:p>
            <a:pPr algn="just"/>
            <a:r>
              <a:rPr lang="en-US" sz="1400" b="1" smtClean="0"/>
              <a:t>ASAM </a:t>
            </a:r>
            <a:r>
              <a:rPr lang="en-US" sz="1400" smtClean="0"/>
              <a:t>(American Society of Addiction Medicine) – ASAM is the most widely used and comprehensive set of guidelines for treatment, continued stay, and transfer/discharge of individuals with addiction and co-occurring conditions.</a:t>
            </a:r>
          </a:p>
          <a:p>
            <a:pPr algn="just"/>
            <a:r>
              <a:rPr lang="en-US" sz="1400" b="1" smtClean="0"/>
              <a:t>CSA</a:t>
            </a:r>
            <a:r>
              <a:rPr lang="en-US" sz="1400" smtClean="0"/>
              <a:t> (Contracted System Administrator - </a:t>
            </a:r>
            <a:r>
              <a:rPr lang="en-US" sz="1400" i="1" smtClean="0"/>
              <a:t>PerformCare</a:t>
            </a:r>
            <a:r>
              <a:rPr lang="en-US" sz="1400" smtClean="0"/>
              <a:t>) - An administrative organization contracted by DCF - CSOC to provide utilization management, care coordination, quality management, and information management for the Children’s System of Care that provides mental and/or behavioral health services and supports to eligible children, youth, and young adults. </a:t>
            </a:r>
            <a:endParaRPr lang="en-US" sz="1400" b="1" smtClean="0"/>
          </a:p>
          <a:p>
            <a:pPr algn="just"/>
            <a:r>
              <a:rPr lang="en-US" sz="1400" b="1" smtClean="0"/>
              <a:t>CSOC</a:t>
            </a:r>
            <a:r>
              <a:rPr lang="en-US" sz="1400" smtClean="0"/>
              <a:t> (Children’s System of Care) - The Division within DCF that serves children and adolescents with emotional and behavioral health care challenges and their families; and children with developmental disabilities.</a:t>
            </a:r>
          </a:p>
          <a:p>
            <a:pPr algn="just"/>
            <a:r>
              <a:rPr lang="en-US" sz="1400" b="1" smtClean="0"/>
              <a:t>CYBER </a:t>
            </a:r>
            <a:r>
              <a:rPr lang="en-US" sz="1400" smtClean="0"/>
              <a:t>(Child Youth Behavioral Health Electronic Record) is a fully functional, multi-system electronic medical record. The protected health information (PHI) contained in CYBER is protected by HIPAA regulations and should be accessed only on a need to know basis. Please review HIPAA regulations and address any questions with your supervisor to ensure compliance. </a:t>
            </a:r>
          </a:p>
        </p:txBody>
      </p:sp>
      <p:sp>
        <p:nvSpPr>
          <p:cNvPr id="133124" name="Line 5"/>
          <p:cNvSpPr>
            <a:spLocks noChangeShapeType="1"/>
          </p:cNvSpPr>
          <p:nvPr/>
        </p:nvSpPr>
        <p:spPr bwMode="auto">
          <a:xfrm>
            <a:off x="914400" y="1371600"/>
            <a:ext cx="7162800" cy="0"/>
          </a:xfrm>
          <a:prstGeom prst="line">
            <a:avLst/>
          </a:prstGeom>
          <a:noFill/>
          <a:ln w="9525">
            <a:solidFill>
              <a:schemeClr val="tx1"/>
            </a:solidFill>
            <a:round/>
            <a:headEnd/>
            <a:tailEnd/>
          </a:ln>
        </p:spPr>
        <p:txBody>
          <a:bodyPr/>
          <a:lstStyle/>
          <a:p>
            <a:endParaRPr lang="en-US"/>
          </a:p>
        </p:txBody>
      </p:sp>
      <p:sp>
        <p:nvSpPr>
          <p:cNvPr id="2" name="Slide Number Placeholder 1"/>
          <p:cNvSpPr>
            <a:spLocks noGrp="1"/>
          </p:cNvSpPr>
          <p:nvPr>
            <p:ph type="sldNum" sz="quarter" idx="11"/>
          </p:nvPr>
        </p:nvSpPr>
        <p:spPr/>
        <p:txBody>
          <a:bodyPr/>
          <a:lstStyle/>
          <a:p>
            <a:pPr>
              <a:defRPr/>
            </a:pPr>
            <a:fld id="{D678D067-994A-4897-AFEA-1A900376464E}" type="slidenum">
              <a:rPr lang="en-US" smtClean="0"/>
              <a:pPr>
                <a:defRPr/>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Number Placeholder 4"/>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BC07806D-B355-4D78-BCA1-DF7B5A5AE42F}" type="slidenum">
              <a:rPr lang="en-US" sz="1400"/>
              <a:pPr algn="r"/>
              <a:t>40</a:t>
            </a:fld>
            <a:endParaRPr lang="en-US" sz="1400"/>
          </a:p>
        </p:txBody>
      </p:sp>
      <p:sp>
        <p:nvSpPr>
          <p:cNvPr id="134146" name="Rectangle 2"/>
          <p:cNvSpPr>
            <a:spLocks noGrp="1" noChangeArrowheads="1"/>
          </p:cNvSpPr>
          <p:nvPr>
            <p:ph type="title" idx="4294967295"/>
          </p:nvPr>
        </p:nvSpPr>
        <p:spPr/>
        <p:txBody>
          <a:bodyPr/>
          <a:lstStyle/>
          <a:p>
            <a:pPr eaLnBrk="1" hangingPunct="1"/>
            <a:r>
              <a:rPr lang="en-US" sz="3600" b="1" smtClean="0">
                <a:solidFill>
                  <a:srgbClr val="000099"/>
                </a:solidFill>
              </a:rPr>
              <a:t>Glossary of Acronyms and Terms</a:t>
            </a:r>
            <a:endParaRPr lang="en-US" smtClean="0">
              <a:solidFill>
                <a:srgbClr val="000099"/>
              </a:solidFill>
            </a:endParaRPr>
          </a:p>
        </p:txBody>
      </p:sp>
      <p:sp>
        <p:nvSpPr>
          <p:cNvPr id="134147" name="Rectangle 3"/>
          <p:cNvSpPr>
            <a:spLocks noGrp="1" noChangeArrowheads="1"/>
          </p:cNvSpPr>
          <p:nvPr>
            <p:ph type="body" idx="4294967295"/>
          </p:nvPr>
        </p:nvSpPr>
        <p:spPr>
          <a:xfrm>
            <a:off x="762000" y="1600200"/>
            <a:ext cx="8229600" cy="4525963"/>
          </a:xfrm>
        </p:spPr>
        <p:txBody>
          <a:bodyPr/>
          <a:lstStyle/>
          <a:p>
            <a:pPr algn="just"/>
            <a:r>
              <a:rPr lang="en-US" sz="1400" b="1" smtClean="0"/>
              <a:t>DCF</a:t>
            </a:r>
            <a:r>
              <a:rPr lang="en-US" sz="1400" smtClean="0"/>
              <a:t> (Department of Children and Families) - The Department that includes the Children’s System of Care (CSOC), Division of Children Protection and Permanency (DCP&amp;P), and the Division of Family and Community Partnerships (DFCP).</a:t>
            </a:r>
          </a:p>
          <a:p>
            <a:pPr algn="just"/>
            <a:r>
              <a:rPr lang="en-US" sz="1400" b="1" smtClean="0"/>
              <a:t>DD </a:t>
            </a:r>
            <a:r>
              <a:rPr lang="en-US" sz="1400" smtClean="0"/>
              <a:t>(Developmental Disability) – Is attributable to a mental or physical impairment or combination of mental or physical impairments; manifests before 22 years of age; is likely to continue indefinitely; causes substantial functional limitations in at least three of the following life activities: self-care, communication, learning, mobility, self-direction, capacity for independent living, and economic self-sufficiency; reflects the need for care, treatment, or other services, which are of lifelong or extended duration and are individually planned and coordinated. </a:t>
            </a:r>
          </a:p>
          <a:p>
            <a:pPr algn="just"/>
            <a:r>
              <a:rPr lang="en-US" sz="1400" b="1" smtClean="0"/>
              <a:t>IOS</a:t>
            </a:r>
            <a:r>
              <a:rPr lang="en-US" sz="1400" smtClean="0"/>
              <a:t> (Intensity of Service) – Frequency, intensity, and duration of treatment services.</a:t>
            </a:r>
          </a:p>
          <a:p>
            <a:pPr algn="just"/>
            <a:r>
              <a:rPr lang="en-US" sz="1400" b="1" smtClean="0"/>
              <a:t>OOH </a:t>
            </a:r>
            <a:r>
              <a:rPr lang="en-US" sz="1400" smtClean="0"/>
              <a:t>– Out-of-Home treatment.</a:t>
            </a:r>
          </a:p>
          <a:p>
            <a:pPr algn="just"/>
            <a:r>
              <a:rPr lang="en-US" sz="1400" b="1" smtClean="0"/>
              <a:t>SRTU </a:t>
            </a:r>
            <a:r>
              <a:rPr lang="en-US" sz="1400" smtClean="0"/>
              <a:t>- Specialized Residential Treatment Unit is a part of CSOC. It works toward quality OOH programming and provides consultation to case managers for youth determined to be in need of SPEC IOS, PCH IOS, and Special Needs Homes.</a:t>
            </a:r>
          </a:p>
          <a:p>
            <a:pPr algn="just"/>
            <a:r>
              <a:rPr lang="en-US" sz="1400" b="1" smtClean="0"/>
              <a:t>Youth Link</a:t>
            </a:r>
            <a:r>
              <a:rPr lang="en-US" sz="1400" smtClean="0"/>
              <a:t> – The technology in CYBER by which both case managers and OOH treatment providers manage referrals, admissions, and discharges. It is a dynamic real-time process.</a:t>
            </a:r>
          </a:p>
          <a:p>
            <a:pPr algn="just"/>
            <a:endParaRPr lang="en-US" sz="1400" smtClean="0"/>
          </a:p>
        </p:txBody>
      </p:sp>
      <p:sp>
        <p:nvSpPr>
          <p:cNvPr id="134148" name="Line 5"/>
          <p:cNvSpPr>
            <a:spLocks noChangeShapeType="1"/>
          </p:cNvSpPr>
          <p:nvPr/>
        </p:nvSpPr>
        <p:spPr bwMode="auto">
          <a:xfrm>
            <a:off x="914400" y="1371600"/>
            <a:ext cx="7162800" cy="0"/>
          </a:xfrm>
          <a:prstGeom prst="line">
            <a:avLst/>
          </a:prstGeom>
          <a:noFill/>
          <a:ln w="9525">
            <a:solidFill>
              <a:schemeClr val="tx1"/>
            </a:solidFill>
            <a:round/>
            <a:headEnd/>
            <a:tailEnd/>
          </a:ln>
        </p:spPr>
        <p:txBody>
          <a:bodyPr/>
          <a:lstStyle/>
          <a:p>
            <a:endParaRPr lang="en-US"/>
          </a:p>
        </p:txBody>
      </p:sp>
      <p:sp>
        <p:nvSpPr>
          <p:cNvPr id="2" name="Slide Number Placeholder 1"/>
          <p:cNvSpPr>
            <a:spLocks noGrp="1"/>
          </p:cNvSpPr>
          <p:nvPr>
            <p:ph type="sldNum" sz="quarter" idx="11"/>
          </p:nvPr>
        </p:nvSpPr>
        <p:spPr/>
        <p:txBody>
          <a:bodyPr/>
          <a:lstStyle/>
          <a:p>
            <a:pPr>
              <a:defRPr/>
            </a:pPr>
            <a:fld id="{C173434B-9C00-4A6D-A415-CCC1A67FD915}" type="slidenum">
              <a:rPr lang="en-US" smtClean="0"/>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FBF72944-2265-4815-A1FD-2ABD7297A72E}" type="slidenum">
              <a:rPr lang="en-US" sz="1400"/>
              <a:pPr algn="r"/>
              <a:t>41</a:t>
            </a:fld>
            <a:endParaRPr lang="en-US" sz="1400"/>
          </a:p>
        </p:txBody>
      </p:sp>
      <p:sp>
        <p:nvSpPr>
          <p:cNvPr id="135170" name="Slide Number Placeholder 4"/>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DE1D2CF9-D08E-4FA2-A612-AEE2CD920589}" type="slidenum">
              <a:rPr lang="en-US" sz="1400"/>
              <a:pPr algn="r"/>
              <a:t>41</a:t>
            </a:fld>
            <a:endParaRPr lang="en-US" sz="1400"/>
          </a:p>
        </p:txBody>
      </p:sp>
      <p:sp>
        <p:nvSpPr>
          <p:cNvPr id="135171" name="Rectangle 2"/>
          <p:cNvSpPr>
            <a:spLocks noGrp="1" noChangeArrowheads="1"/>
          </p:cNvSpPr>
          <p:nvPr>
            <p:ph type="title" idx="4294967295"/>
          </p:nvPr>
        </p:nvSpPr>
        <p:spPr/>
        <p:txBody>
          <a:bodyPr/>
          <a:lstStyle/>
          <a:p>
            <a:pPr eaLnBrk="1" hangingPunct="1"/>
            <a:r>
              <a:rPr lang="en-US" b="1" smtClean="0"/>
              <a:t>For more information…</a:t>
            </a:r>
          </a:p>
        </p:txBody>
      </p:sp>
      <p:sp>
        <p:nvSpPr>
          <p:cNvPr id="135172" name="Rectangle 3"/>
          <p:cNvSpPr>
            <a:spLocks noGrp="1" noChangeArrowheads="1"/>
          </p:cNvSpPr>
          <p:nvPr>
            <p:ph type="body" idx="4294967295"/>
          </p:nvPr>
        </p:nvSpPr>
        <p:spPr/>
        <p:txBody>
          <a:bodyPr/>
          <a:lstStyle/>
          <a:p>
            <a:pPr eaLnBrk="1" hangingPunct="1">
              <a:buFontTx/>
              <a:buNone/>
            </a:pPr>
            <a:r>
              <a:rPr lang="en-US" sz="100" smtClean="0"/>
              <a:t>1</a:t>
            </a:r>
          </a:p>
          <a:p>
            <a:pPr eaLnBrk="1" hangingPunct="1">
              <a:buFontTx/>
              <a:buNone/>
            </a:pPr>
            <a:endParaRPr lang="en-US" sz="100" smtClean="0"/>
          </a:p>
          <a:p>
            <a:pPr eaLnBrk="1" hangingPunct="1">
              <a:buFontTx/>
              <a:buNone/>
            </a:pPr>
            <a:r>
              <a:rPr lang="en-US" sz="3800" smtClean="0"/>
              <a:t>Children’s System of Care</a:t>
            </a:r>
          </a:p>
          <a:p>
            <a:pPr eaLnBrk="1" hangingPunct="1">
              <a:buFontTx/>
              <a:buNone/>
            </a:pPr>
            <a:r>
              <a:rPr lang="en-US" sz="3600" smtClean="0">
                <a:solidFill>
                  <a:srgbClr val="800080"/>
                </a:solidFill>
                <a:hlinkClick r:id="rId3"/>
              </a:rPr>
              <a:t>http://www.state.nj.us/dcf/providers/csc/</a:t>
            </a:r>
            <a:endParaRPr lang="en-US" sz="3600" smtClean="0">
              <a:solidFill>
                <a:srgbClr val="800080"/>
              </a:solidFill>
            </a:endParaRPr>
          </a:p>
          <a:p>
            <a:pPr eaLnBrk="1" hangingPunct="1">
              <a:buFontTx/>
              <a:buNone/>
            </a:pPr>
            <a:endParaRPr lang="en-US" sz="1500" smtClean="0">
              <a:solidFill>
                <a:srgbClr val="800080"/>
              </a:solidFill>
            </a:endParaRPr>
          </a:p>
          <a:p>
            <a:pPr eaLnBrk="1" hangingPunct="1">
              <a:buFontTx/>
              <a:buNone/>
            </a:pPr>
            <a:endParaRPr lang="en-US" sz="1500" smtClean="0">
              <a:solidFill>
                <a:srgbClr val="800080"/>
              </a:solidFill>
            </a:endParaRPr>
          </a:p>
          <a:p>
            <a:pPr eaLnBrk="1" hangingPunct="1">
              <a:buFontTx/>
              <a:buNone/>
            </a:pPr>
            <a:r>
              <a:rPr lang="en-US" sz="3800" smtClean="0"/>
              <a:t>PerformCare Member Services:         877-652-7624</a:t>
            </a:r>
          </a:p>
          <a:p>
            <a:pPr eaLnBrk="1" hangingPunct="1">
              <a:spcBef>
                <a:spcPct val="0"/>
              </a:spcBef>
              <a:buFontTx/>
              <a:buNone/>
            </a:pPr>
            <a:r>
              <a:rPr lang="en-US" sz="4000" smtClean="0">
                <a:solidFill>
                  <a:srgbClr val="800080"/>
                </a:solidFill>
                <a:hlinkClick r:id="rId4"/>
              </a:rPr>
              <a:t>www.performcarenj.org</a:t>
            </a:r>
            <a:endParaRPr lang="en-US" sz="4000" smtClean="0"/>
          </a:p>
        </p:txBody>
      </p:sp>
      <p:sp>
        <p:nvSpPr>
          <p:cNvPr id="2" name="Slide Number Placeholder 1"/>
          <p:cNvSpPr>
            <a:spLocks noGrp="1"/>
          </p:cNvSpPr>
          <p:nvPr>
            <p:ph type="sldNum" sz="quarter" idx="11"/>
          </p:nvPr>
        </p:nvSpPr>
        <p:spPr/>
        <p:txBody>
          <a:bodyPr/>
          <a:lstStyle/>
          <a:p>
            <a:pPr>
              <a:defRPr/>
            </a:pPr>
            <a:fld id="{CCB87DAB-91E1-4770-AC8A-FDE3F50DA5B3}" type="slidenum">
              <a:rPr lang="en-US" smtClean="0"/>
              <a:pPr>
                <a:defRPr/>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D4C73449-2DF4-4585-88EE-90C5C421DEE2}" type="slidenum">
              <a:rPr lang="en-US" smtClean="0"/>
              <a:pPr>
                <a:defRPr/>
              </a:pPr>
              <a:t>42</a:t>
            </a:fld>
            <a:endParaRPr lang="en-US" dirty="0"/>
          </a:p>
        </p:txBody>
      </p:sp>
      <p:pic>
        <p:nvPicPr>
          <p:cNvPr id="137218" name="Picture 2"/>
          <p:cNvPicPr>
            <a:picLocks noChangeAspect="1" noChangeArrowheads="1"/>
          </p:cNvPicPr>
          <p:nvPr/>
        </p:nvPicPr>
        <p:blipFill>
          <a:blip r:embed="rId2" cstate="print"/>
          <a:srcRect/>
          <a:stretch>
            <a:fillRect/>
          </a:stretch>
        </p:blipFill>
        <p:spPr bwMode="auto">
          <a:xfrm>
            <a:off x="508000" y="177800"/>
            <a:ext cx="8128000" cy="6502400"/>
          </a:xfrm>
          <a:prstGeom prst="rect">
            <a:avLst/>
          </a:prstGeom>
          <a:noFill/>
          <a:ln w="9525">
            <a:noFill/>
            <a:miter lim="800000"/>
            <a:headEnd/>
            <a:tailEnd/>
          </a:ln>
        </p:spPr>
      </p:pic>
      <p:cxnSp>
        <p:nvCxnSpPr>
          <p:cNvPr id="5" name="Straight Arrow Connector 4"/>
          <p:cNvCxnSpPr/>
          <p:nvPr/>
        </p:nvCxnSpPr>
        <p:spPr>
          <a:xfrm flipH="1">
            <a:off x="6553200" y="1828800"/>
            <a:ext cx="762000" cy="17526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030BD647-C4DB-457E-807D-92CBFF0B15AF}" type="slidenum">
              <a:rPr lang="en-US" smtClean="0"/>
              <a:pPr>
                <a:defRPr/>
              </a:pPr>
              <a:t>43</a:t>
            </a:fld>
            <a:endParaRPr lang="en-US" dirty="0"/>
          </a:p>
        </p:txBody>
      </p:sp>
      <p:pic>
        <p:nvPicPr>
          <p:cNvPr id="138242" name="Picture 2"/>
          <p:cNvPicPr>
            <a:picLocks noChangeAspect="1" noChangeArrowheads="1"/>
          </p:cNvPicPr>
          <p:nvPr/>
        </p:nvPicPr>
        <p:blipFill>
          <a:blip r:embed="rId2" cstate="print"/>
          <a:srcRect/>
          <a:stretch>
            <a:fillRect/>
          </a:stretch>
        </p:blipFill>
        <p:spPr bwMode="auto">
          <a:xfrm>
            <a:off x="508000" y="177800"/>
            <a:ext cx="8128000" cy="65024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813F81B1-F9A2-4B1C-A5A9-A692FB28C90F}" type="slidenum">
              <a:rPr lang="en-US" smtClean="0"/>
              <a:pPr>
                <a:defRPr/>
              </a:pPr>
              <a:t>44</a:t>
            </a:fld>
            <a:endParaRPr lang="en-US" dirty="0"/>
          </a:p>
        </p:txBody>
      </p:sp>
      <p:pic>
        <p:nvPicPr>
          <p:cNvPr id="139266" name="Picture 2"/>
          <p:cNvPicPr>
            <a:picLocks noChangeAspect="1" noChangeArrowheads="1"/>
          </p:cNvPicPr>
          <p:nvPr/>
        </p:nvPicPr>
        <p:blipFill>
          <a:blip r:embed="rId2" cstate="print"/>
          <a:srcRect/>
          <a:stretch>
            <a:fillRect/>
          </a:stretch>
        </p:blipFill>
        <p:spPr bwMode="auto">
          <a:xfrm>
            <a:off x="508000" y="177800"/>
            <a:ext cx="8128000" cy="65024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8229600" cy="1066800"/>
          </a:xfrm>
        </p:spPr>
        <p:txBody>
          <a:bodyPr/>
          <a:lstStyle/>
          <a:p>
            <a:r>
              <a:rPr lang="en-US" smtClean="0"/>
              <a:t>Contact Us </a:t>
            </a:r>
          </a:p>
        </p:txBody>
      </p:sp>
      <p:sp>
        <p:nvSpPr>
          <p:cNvPr id="33795" name="Rectangle 3"/>
          <p:cNvSpPr>
            <a:spLocks noGrp="1" noChangeArrowheads="1"/>
          </p:cNvSpPr>
          <p:nvPr>
            <p:ph type="body" idx="1"/>
          </p:nvPr>
        </p:nvSpPr>
        <p:spPr>
          <a:xfrm>
            <a:off x="457200" y="1371600"/>
            <a:ext cx="8229600" cy="4754563"/>
          </a:xfrm>
        </p:spPr>
        <p:txBody>
          <a:bodyPr/>
          <a:lstStyle/>
          <a:p>
            <a:pPr>
              <a:defRPr/>
            </a:pPr>
            <a:r>
              <a:rPr lang="en-US" sz="1800" i="1" dirty="0"/>
              <a:t>Perform </a:t>
            </a:r>
            <a:r>
              <a:rPr lang="en-US" sz="1800" i="1" dirty="0" smtClean="0"/>
              <a:t>Care   </a:t>
            </a:r>
            <a:r>
              <a:rPr lang="en-US" sz="1800" b="1" dirty="0" smtClean="0"/>
              <a:t>1-877-652-7624</a:t>
            </a:r>
            <a:r>
              <a:rPr lang="en-US" sz="1800" dirty="0" smtClean="0"/>
              <a:t> </a:t>
            </a:r>
            <a:endParaRPr lang="en-US" sz="1800" dirty="0"/>
          </a:p>
          <a:p>
            <a:pPr>
              <a:defRPr/>
            </a:pPr>
            <a:r>
              <a:rPr lang="en-US" sz="1800" i="1" dirty="0" smtClean="0"/>
              <a:t>Mobile </a:t>
            </a:r>
            <a:r>
              <a:rPr lang="en-US" sz="1800" i="1" dirty="0"/>
              <a:t>Response </a:t>
            </a:r>
            <a:r>
              <a:rPr lang="en-US" sz="1800" i="1" dirty="0" smtClean="0"/>
              <a:t>, CMRSS </a:t>
            </a:r>
          </a:p>
          <a:p>
            <a:pPr marL="0" indent="0">
              <a:buFontTx/>
              <a:buNone/>
              <a:defRPr/>
            </a:pPr>
            <a:r>
              <a:rPr lang="en-US" sz="1800" b="1" i="1" dirty="0" smtClean="0"/>
              <a:t>      </a:t>
            </a:r>
            <a:r>
              <a:rPr lang="en-US" sz="1800" b="1" i="1" u="sng" dirty="0" smtClean="0"/>
              <a:t>Patricia Valdivia, LCSW  </a:t>
            </a:r>
            <a:r>
              <a:rPr lang="en-US" sz="1800" i="1" dirty="0" smtClean="0"/>
              <a:t>201-798-7452</a:t>
            </a:r>
            <a:endParaRPr lang="en-US" sz="1800" b="1" i="1" u="sng" dirty="0"/>
          </a:p>
          <a:p>
            <a:pPr>
              <a:defRPr/>
            </a:pPr>
            <a:r>
              <a:rPr lang="en-US" sz="1800" i="1" dirty="0" smtClean="0"/>
              <a:t>Hudson </a:t>
            </a:r>
            <a:r>
              <a:rPr lang="en-US" sz="1800" i="1" dirty="0"/>
              <a:t>Partnership </a:t>
            </a:r>
            <a:r>
              <a:rPr lang="en-US" sz="1800" i="1" dirty="0" smtClean="0"/>
              <a:t>CMO </a:t>
            </a:r>
          </a:p>
          <a:p>
            <a:pPr marL="0" indent="0">
              <a:buFontTx/>
              <a:buNone/>
              <a:defRPr/>
            </a:pPr>
            <a:r>
              <a:rPr lang="en-US" sz="1800" b="1" i="1" dirty="0" smtClean="0"/>
              <a:t>      </a:t>
            </a:r>
            <a:r>
              <a:rPr lang="en-US" sz="1800" b="1" i="1" u="sng" dirty="0" smtClean="0"/>
              <a:t> Steven Campos</a:t>
            </a:r>
            <a:r>
              <a:rPr lang="en-US" sz="1800" i="1" dirty="0"/>
              <a:t> 201 537 1429 </a:t>
            </a:r>
            <a:endParaRPr lang="en-US" sz="1800" b="1" i="1" u="sng" dirty="0" smtClean="0"/>
          </a:p>
          <a:p>
            <a:pPr marL="457200" lvl="1" indent="0">
              <a:buFontTx/>
              <a:buNone/>
              <a:defRPr/>
            </a:pPr>
            <a:r>
              <a:rPr lang="en-US" sz="1800" b="1" i="1" u="sng" dirty="0" smtClean="0"/>
              <a:t>Hudsonservicenetwork.org</a:t>
            </a:r>
            <a:endParaRPr lang="en-US" sz="1800" b="1" i="1" u="sng" dirty="0"/>
          </a:p>
          <a:p>
            <a:pPr lvl="4">
              <a:buFontTx/>
              <a:buNone/>
              <a:defRPr/>
            </a:pPr>
            <a:endParaRPr lang="en-US" sz="1800" dirty="0"/>
          </a:p>
          <a:p>
            <a:pPr>
              <a:defRPr/>
            </a:pPr>
            <a:r>
              <a:rPr lang="en-US" sz="1800" dirty="0" smtClean="0"/>
              <a:t>Family Partners Hudson County FSO</a:t>
            </a:r>
            <a:r>
              <a:rPr lang="en-US" sz="1800" i="1" dirty="0" smtClean="0"/>
              <a:t>&amp;</a:t>
            </a:r>
            <a:endParaRPr lang="en-US" sz="1800" i="1" dirty="0"/>
          </a:p>
          <a:p>
            <a:pPr>
              <a:buFont typeface="Wingdings" pitchFamily="2" charset="2"/>
              <a:buNone/>
              <a:defRPr/>
            </a:pPr>
            <a:r>
              <a:rPr lang="en-US" sz="1800" i="1" dirty="0" smtClean="0"/>
              <a:t>	Youth Partnership of Hudson County</a:t>
            </a:r>
          </a:p>
          <a:p>
            <a:pPr marL="342900" lvl="1" indent="-342900">
              <a:buClr>
                <a:schemeClr val="hlink"/>
              </a:buClr>
              <a:buFontTx/>
              <a:buNone/>
              <a:defRPr/>
            </a:pPr>
            <a:r>
              <a:rPr lang="en-US" sz="1800" b="1" i="1" dirty="0" smtClean="0"/>
              <a:t>	</a:t>
            </a:r>
            <a:r>
              <a:rPr lang="en-US" sz="1800" b="1" i="1" u="sng" dirty="0" smtClean="0"/>
              <a:t>Gloria Rivera </a:t>
            </a:r>
            <a:r>
              <a:rPr lang="en-US" sz="1800" b="1" i="1" u="sng" dirty="0"/>
              <a:t> </a:t>
            </a:r>
            <a:r>
              <a:rPr lang="en-US" sz="1800" b="1" dirty="0" smtClean="0"/>
              <a:t>201-915-5140</a:t>
            </a:r>
          </a:p>
          <a:p>
            <a:pPr marL="342900" lvl="1" indent="-342900">
              <a:buClr>
                <a:schemeClr val="hlink"/>
              </a:buClr>
              <a:defRPr/>
            </a:pPr>
            <a:r>
              <a:rPr lang="en-US" sz="1800" b="1" dirty="0" smtClean="0"/>
              <a:t>CIACC  Coordinator</a:t>
            </a:r>
          </a:p>
          <a:p>
            <a:pPr marL="342900" lvl="1" indent="-342900">
              <a:buClr>
                <a:schemeClr val="hlink"/>
              </a:buClr>
              <a:buFontTx/>
              <a:buNone/>
              <a:defRPr/>
            </a:pPr>
            <a:r>
              <a:rPr lang="en-US" sz="1800" b="1" dirty="0" smtClean="0"/>
              <a:t>      </a:t>
            </a:r>
            <a:r>
              <a:rPr lang="en-US" sz="1800" dirty="0" smtClean="0"/>
              <a:t>Phone: 201-369-5280 ext. 4238</a:t>
            </a:r>
          </a:p>
          <a:p>
            <a:pPr marL="342900" lvl="1" indent="-342900" algn="ctr">
              <a:buClr>
                <a:schemeClr val="hlink"/>
              </a:buClr>
              <a:buFontTx/>
              <a:buNone/>
              <a:defRPr/>
            </a:pPr>
            <a:endParaRPr lang="en-US" sz="1800" b="1" dirty="0" smtClean="0"/>
          </a:p>
          <a:p>
            <a:pPr marL="342900" lvl="1" indent="-342900">
              <a:buClr>
                <a:schemeClr val="hlink"/>
              </a:buClr>
              <a:buFontTx/>
              <a:buNone/>
              <a:defRPr/>
            </a:pPr>
            <a:endParaRPr lang="en-US" sz="1800" b="1" dirty="0" smtClean="0"/>
          </a:p>
          <a:p>
            <a:pPr lvl="4">
              <a:defRPr/>
            </a:pPr>
            <a:endParaRPr lang="en-US" sz="3200" dirty="0"/>
          </a:p>
          <a:p>
            <a:pPr lvl="4">
              <a:defRPr/>
            </a:pPr>
            <a:endParaRPr lang="en-US"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1000"/>
                                        <p:tgtEl>
                                          <p:spTgt spid="33794"/>
                                        </p:tgtEl>
                                      </p:cBhvr>
                                    </p:animEffect>
                                    <p:anim calcmode="lin" valueType="num">
                                      <p:cBhvr>
                                        <p:cTn id="8" dur="1000" fill="hold"/>
                                        <p:tgtEl>
                                          <p:spTgt spid="33794"/>
                                        </p:tgtEl>
                                        <p:attrNameLst>
                                          <p:attrName>ppt_x</p:attrName>
                                        </p:attrNameLst>
                                      </p:cBhvr>
                                      <p:tavLst>
                                        <p:tav tm="0">
                                          <p:val>
                                            <p:strVal val="#ppt_x"/>
                                          </p:val>
                                        </p:tav>
                                        <p:tav tm="100000">
                                          <p:val>
                                            <p:strVal val="#ppt_x"/>
                                          </p:val>
                                        </p:tav>
                                      </p:tavLst>
                                    </p:anim>
                                    <p:anim calcmode="lin" valueType="num">
                                      <p:cBhvr>
                                        <p:cTn id="9" dur="898" decel="100000" fill="hold"/>
                                        <p:tgtEl>
                                          <p:spTgt spid="3379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379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3795">
                                            <p:txEl>
                                              <p:pRg st="0" end="0"/>
                                            </p:txEl>
                                          </p:spTgt>
                                        </p:tgtEl>
                                        <p:attrNameLst>
                                          <p:attrName>style.visibility</p:attrName>
                                        </p:attrNameLst>
                                      </p:cBhvr>
                                      <p:to>
                                        <p:strVal val="visible"/>
                                      </p:to>
                                    </p:set>
                                    <p:animEffect transition="in" filter="fade">
                                      <p:cBhvr>
                                        <p:cTn id="15" dur="1000"/>
                                        <p:tgtEl>
                                          <p:spTgt spid="33795">
                                            <p:txEl>
                                              <p:pRg st="0" end="0"/>
                                            </p:txEl>
                                          </p:spTgt>
                                        </p:tgtEl>
                                      </p:cBhvr>
                                    </p:animEffect>
                                    <p:anim calcmode="lin" valueType="num">
                                      <p:cBhvr>
                                        <p:cTn id="16"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379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3795">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3795">
                                            <p:txEl>
                                              <p:pRg st="1" end="1"/>
                                            </p:txEl>
                                          </p:spTgt>
                                        </p:tgtEl>
                                        <p:attrNameLst>
                                          <p:attrName>style.visibility</p:attrName>
                                        </p:attrNameLst>
                                      </p:cBhvr>
                                      <p:to>
                                        <p:strVal val="visible"/>
                                      </p:to>
                                    </p:set>
                                    <p:animEffect transition="in" filter="fade">
                                      <p:cBhvr>
                                        <p:cTn id="23" dur="1000"/>
                                        <p:tgtEl>
                                          <p:spTgt spid="33795">
                                            <p:txEl>
                                              <p:pRg st="1" end="1"/>
                                            </p:txEl>
                                          </p:spTgt>
                                        </p:tgtEl>
                                      </p:cBhvr>
                                    </p:animEffect>
                                    <p:anim calcmode="lin" valueType="num">
                                      <p:cBhvr>
                                        <p:cTn id="24"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33795">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3379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3795">
                                            <p:txEl>
                                              <p:pRg st="2" end="2"/>
                                            </p:txEl>
                                          </p:spTgt>
                                        </p:tgtEl>
                                        <p:attrNameLst>
                                          <p:attrName>style.visibility</p:attrName>
                                        </p:attrNameLst>
                                      </p:cBhvr>
                                      <p:to>
                                        <p:strVal val="visible"/>
                                      </p:to>
                                    </p:set>
                                    <p:animEffect transition="in" filter="fade">
                                      <p:cBhvr>
                                        <p:cTn id="31" dur="1000"/>
                                        <p:tgtEl>
                                          <p:spTgt spid="33795">
                                            <p:txEl>
                                              <p:pRg st="2" end="2"/>
                                            </p:txEl>
                                          </p:spTgt>
                                        </p:tgtEl>
                                      </p:cBhvr>
                                    </p:animEffect>
                                    <p:anim calcmode="lin" valueType="num">
                                      <p:cBhvr>
                                        <p:cTn id="32"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33795">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33795">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3795">
                                            <p:txEl>
                                              <p:pRg st="3" end="3"/>
                                            </p:txEl>
                                          </p:spTgt>
                                        </p:tgtEl>
                                        <p:attrNameLst>
                                          <p:attrName>style.visibility</p:attrName>
                                        </p:attrNameLst>
                                      </p:cBhvr>
                                      <p:to>
                                        <p:strVal val="visible"/>
                                      </p:to>
                                    </p:set>
                                    <p:animEffect transition="in" filter="fade">
                                      <p:cBhvr>
                                        <p:cTn id="39" dur="1000"/>
                                        <p:tgtEl>
                                          <p:spTgt spid="33795">
                                            <p:txEl>
                                              <p:pRg st="3" end="3"/>
                                            </p:txEl>
                                          </p:spTgt>
                                        </p:tgtEl>
                                      </p:cBhvr>
                                    </p:animEffect>
                                    <p:anim calcmode="lin" valueType="num">
                                      <p:cBhvr>
                                        <p:cTn id="40"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33795">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3379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33795">
                                            <p:txEl>
                                              <p:pRg st="4" end="4"/>
                                            </p:txEl>
                                          </p:spTgt>
                                        </p:tgtEl>
                                        <p:attrNameLst>
                                          <p:attrName>style.visibility</p:attrName>
                                        </p:attrNameLst>
                                      </p:cBhvr>
                                      <p:to>
                                        <p:strVal val="visible"/>
                                      </p:to>
                                    </p:set>
                                    <p:animEffect transition="in" filter="fade">
                                      <p:cBhvr>
                                        <p:cTn id="47" dur="1000"/>
                                        <p:tgtEl>
                                          <p:spTgt spid="33795">
                                            <p:txEl>
                                              <p:pRg st="4" end="4"/>
                                            </p:txEl>
                                          </p:spTgt>
                                        </p:tgtEl>
                                      </p:cBhvr>
                                    </p:animEffect>
                                    <p:anim calcmode="lin" valueType="num">
                                      <p:cBhvr>
                                        <p:cTn id="48"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33795">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33795">
                                            <p:txEl>
                                              <p:pRg st="4" end="4"/>
                                            </p:txEl>
                                          </p:spTgt>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0"/>
                                  </p:stCondLst>
                                  <p:childTnLst>
                                    <p:set>
                                      <p:cBhvr>
                                        <p:cTn id="52" dur="1" fill="hold">
                                          <p:stCondLst>
                                            <p:cond delay="0"/>
                                          </p:stCondLst>
                                        </p:cTn>
                                        <p:tgtEl>
                                          <p:spTgt spid="33795">
                                            <p:txEl>
                                              <p:pRg st="5" end="5"/>
                                            </p:txEl>
                                          </p:spTgt>
                                        </p:tgtEl>
                                        <p:attrNameLst>
                                          <p:attrName>style.visibility</p:attrName>
                                        </p:attrNameLst>
                                      </p:cBhvr>
                                      <p:to>
                                        <p:strVal val="visible"/>
                                      </p:to>
                                    </p:set>
                                    <p:animEffect transition="in" filter="fade">
                                      <p:cBhvr>
                                        <p:cTn id="53" dur="1000"/>
                                        <p:tgtEl>
                                          <p:spTgt spid="33795">
                                            <p:txEl>
                                              <p:pRg st="5" end="5"/>
                                            </p:txEl>
                                          </p:spTgt>
                                        </p:tgtEl>
                                      </p:cBhvr>
                                    </p:animEffect>
                                    <p:anim calcmode="lin" valueType="num">
                                      <p:cBhvr>
                                        <p:cTn id="54"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55" dur="898" decel="100000" fill="hold"/>
                                        <p:tgtEl>
                                          <p:spTgt spid="33795">
                                            <p:txEl>
                                              <p:pRg st="5" end="5"/>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898"/>
                                          </p:stCondLst>
                                        </p:cTn>
                                        <p:tgtEl>
                                          <p:spTgt spid="3379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grpId="0" nodeType="clickEffect">
                                  <p:stCondLst>
                                    <p:cond delay="0"/>
                                  </p:stCondLst>
                                  <p:childTnLst>
                                    <p:set>
                                      <p:cBhvr>
                                        <p:cTn id="60" dur="1" fill="hold">
                                          <p:stCondLst>
                                            <p:cond delay="0"/>
                                          </p:stCondLst>
                                        </p:cTn>
                                        <p:tgtEl>
                                          <p:spTgt spid="33795">
                                            <p:txEl>
                                              <p:pRg st="7" end="7"/>
                                            </p:txEl>
                                          </p:spTgt>
                                        </p:tgtEl>
                                        <p:attrNameLst>
                                          <p:attrName>style.visibility</p:attrName>
                                        </p:attrNameLst>
                                      </p:cBhvr>
                                      <p:to>
                                        <p:strVal val="visible"/>
                                      </p:to>
                                    </p:set>
                                    <p:animEffect transition="in" filter="fade">
                                      <p:cBhvr>
                                        <p:cTn id="61" dur="1000"/>
                                        <p:tgtEl>
                                          <p:spTgt spid="33795">
                                            <p:txEl>
                                              <p:pRg st="7" end="7"/>
                                            </p:txEl>
                                          </p:spTgt>
                                        </p:tgtEl>
                                      </p:cBhvr>
                                    </p:animEffect>
                                    <p:anim calcmode="lin" valueType="num">
                                      <p:cBhvr>
                                        <p:cTn id="62" dur="10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p:cTn id="63" dur="898" decel="100000" fill="hold"/>
                                        <p:tgtEl>
                                          <p:spTgt spid="33795">
                                            <p:txEl>
                                              <p:pRg st="7" end="7"/>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898"/>
                                          </p:stCondLst>
                                        </p:cTn>
                                        <p:tgtEl>
                                          <p:spTgt spid="33795">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7" presetClass="entr" presetSubtype="0" fill="hold" grpId="0" nodeType="clickEffect">
                                  <p:stCondLst>
                                    <p:cond delay="0"/>
                                  </p:stCondLst>
                                  <p:childTnLst>
                                    <p:set>
                                      <p:cBhvr>
                                        <p:cTn id="68" dur="1" fill="hold">
                                          <p:stCondLst>
                                            <p:cond delay="0"/>
                                          </p:stCondLst>
                                        </p:cTn>
                                        <p:tgtEl>
                                          <p:spTgt spid="33795">
                                            <p:txEl>
                                              <p:pRg st="8" end="8"/>
                                            </p:txEl>
                                          </p:spTgt>
                                        </p:tgtEl>
                                        <p:attrNameLst>
                                          <p:attrName>style.visibility</p:attrName>
                                        </p:attrNameLst>
                                      </p:cBhvr>
                                      <p:to>
                                        <p:strVal val="visible"/>
                                      </p:to>
                                    </p:set>
                                    <p:animEffect transition="in" filter="fade">
                                      <p:cBhvr>
                                        <p:cTn id="69" dur="1000"/>
                                        <p:tgtEl>
                                          <p:spTgt spid="33795">
                                            <p:txEl>
                                              <p:pRg st="8" end="8"/>
                                            </p:txEl>
                                          </p:spTgt>
                                        </p:tgtEl>
                                      </p:cBhvr>
                                    </p:animEffect>
                                    <p:anim calcmode="lin" valueType="num">
                                      <p:cBhvr>
                                        <p:cTn id="70" dur="1000" fill="hold"/>
                                        <p:tgtEl>
                                          <p:spTgt spid="33795">
                                            <p:txEl>
                                              <p:pRg st="8" end="8"/>
                                            </p:txEl>
                                          </p:spTgt>
                                        </p:tgtEl>
                                        <p:attrNameLst>
                                          <p:attrName>ppt_x</p:attrName>
                                        </p:attrNameLst>
                                      </p:cBhvr>
                                      <p:tavLst>
                                        <p:tav tm="0">
                                          <p:val>
                                            <p:strVal val="#ppt_x"/>
                                          </p:val>
                                        </p:tav>
                                        <p:tav tm="100000">
                                          <p:val>
                                            <p:strVal val="#ppt_x"/>
                                          </p:val>
                                        </p:tav>
                                      </p:tavLst>
                                    </p:anim>
                                    <p:anim calcmode="lin" valueType="num">
                                      <p:cBhvr>
                                        <p:cTn id="71" dur="898" decel="100000" fill="hold"/>
                                        <p:tgtEl>
                                          <p:spTgt spid="33795">
                                            <p:txEl>
                                              <p:pRg st="8" end="8"/>
                                            </p:txEl>
                                          </p:spTgt>
                                        </p:tgtEl>
                                        <p:attrNameLst>
                                          <p:attrName>ppt_y</p:attrName>
                                        </p:attrNameLst>
                                      </p:cBhvr>
                                      <p:tavLst>
                                        <p:tav tm="0">
                                          <p:val>
                                            <p:strVal val="#ppt_y+1"/>
                                          </p:val>
                                        </p:tav>
                                        <p:tav tm="100000">
                                          <p:val>
                                            <p:strVal val="#ppt_y-.03"/>
                                          </p:val>
                                        </p:tav>
                                      </p:tavLst>
                                    </p:anim>
                                    <p:anim calcmode="lin" valueType="num">
                                      <p:cBhvr>
                                        <p:cTn id="72" dur="100" accel="100000" fill="hold">
                                          <p:stCondLst>
                                            <p:cond delay="898"/>
                                          </p:stCondLst>
                                        </p:cTn>
                                        <p:tgtEl>
                                          <p:spTgt spid="33795">
                                            <p:txEl>
                                              <p:pRg st="8" end="8"/>
                                            </p:txEl>
                                          </p:spTgt>
                                        </p:tgtEl>
                                        <p:attrNameLst>
                                          <p:attrName>ppt_y</p:attrName>
                                        </p:attrNameLst>
                                      </p:cBhvr>
                                      <p:tavLst>
                                        <p:tav tm="0">
                                          <p:val>
                                            <p:strVal val="#ppt_y-.03"/>
                                          </p:val>
                                        </p:tav>
                                        <p:tav tm="100000">
                                          <p:val>
                                            <p:strVal val="#ppt_y"/>
                                          </p:val>
                                        </p:tav>
                                      </p:tavLst>
                                    </p:anim>
                                  </p:childTnLst>
                                </p:cTn>
                              </p:par>
                              <p:par>
                                <p:cTn id="73" presetID="37" presetClass="entr" presetSubtype="0" fill="hold" grpId="0" nodeType="withEffect">
                                  <p:stCondLst>
                                    <p:cond delay="0"/>
                                  </p:stCondLst>
                                  <p:childTnLst>
                                    <p:set>
                                      <p:cBhvr>
                                        <p:cTn id="74" dur="1" fill="hold">
                                          <p:stCondLst>
                                            <p:cond delay="0"/>
                                          </p:stCondLst>
                                        </p:cTn>
                                        <p:tgtEl>
                                          <p:spTgt spid="33795">
                                            <p:txEl>
                                              <p:pRg st="9" end="9"/>
                                            </p:txEl>
                                          </p:spTgt>
                                        </p:tgtEl>
                                        <p:attrNameLst>
                                          <p:attrName>style.visibility</p:attrName>
                                        </p:attrNameLst>
                                      </p:cBhvr>
                                      <p:to>
                                        <p:strVal val="visible"/>
                                      </p:to>
                                    </p:set>
                                    <p:animEffect transition="in" filter="fade">
                                      <p:cBhvr>
                                        <p:cTn id="75" dur="1000"/>
                                        <p:tgtEl>
                                          <p:spTgt spid="33795">
                                            <p:txEl>
                                              <p:pRg st="9" end="9"/>
                                            </p:txEl>
                                          </p:spTgt>
                                        </p:tgtEl>
                                      </p:cBhvr>
                                    </p:animEffect>
                                    <p:anim calcmode="lin" valueType="num">
                                      <p:cBhvr>
                                        <p:cTn id="76" dur="1000" fill="hold"/>
                                        <p:tgtEl>
                                          <p:spTgt spid="33795">
                                            <p:txEl>
                                              <p:pRg st="9" end="9"/>
                                            </p:txEl>
                                          </p:spTgt>
                                        </p:tgtEl>
                                        <p:attrNameLst>
                                          <p:attrName>ppt_x</p:attrName>
                                        </p:attrNameLst>
                                      </p:cBhvr>
                                      <p:tavLst>
                                        <p:tav tm="0">
                                          <p:val>
                                            <p:strVal val="#ppt_x"/>
                                          </p:val>
                                        </p:tav>
                                        <p:tav tm="100000">
                                          <p:val>
                                            <p:strVal val="#ppt_x"/>
                                          </p:val>
                                        </p:tav>
                                      </p:tavLst>
                                    </p:anim>
                                    <p:anim calcmode="lin" valueType="num">
                                      <p:cBhvr>
                                        <p:cTn id="77" dur="898" decel="100000" fill="hold"/>
                                        <p:tgtEl>
                                          <p:spTgt spid="33795">
                                            <p:txEl>
                                              <p:pRg st="9" end="9"/>
                                            </p:txEl>
                                          </p:spTgt>
                                        </p:tgtEl>
                                        <p:attrNameLst>
                                          <p:attrName>ppt_y</p:attrName>
                                        </p:attrNameLst>
                                      </p:cBhvr>
                                      <p:tavLst>
                                        <p:tav tm="0">
                                          <p:val>
                                            <p:strVal val="#ppt_y+1"/>
                                          </p:val>
                                        </p:tav>
                                        <p:tav tm="100000">
                                          <p:val>
                                            <p:strVal val="#ppt_y-.03"/>
                                          </p:val>
                                        </p:tav>
                                      </p:tavLst>
                                    </p:anim>
                                    <p:anim calcmode="lin" valueType="num">
                                      <p:cBhvr>
                                        <p:cTn id="78" dur="100" accel="100000" fill="hold">
                                          <p:stCondLst>
                                            <p:cond delay="898"/>
                                          </p:stCondLst>
                                        </p:cTn>
                                        <p:tgtEl>
                                          <p:spTgt spid="33795">
                                            <p:txEl>
                                              <p:pRg st="9" end="9"/>
                                            </p:txEl>
                                          </p:spTgt>
                                        </p:tgtEl>
                                        <p:attrNameLst>
                                          <p:attrName>ppt_y</p:attrName>
                                        </p:attrNameLst>
                                      </p:cBhvr>
                                      <p:tavLst>
                                        <p:tav tm="0">
                                          <p:val>
                                            <p:strVal val="#ppt_y-.03"/>
                                          </p:val>
                                        </p:tav>
                                        <p:tav tm="100000">
                                          <p:val>
                                            <p:strVal val="#ppt_y"/>
                                          </p:val>
                                        </p:tav>
                                      </p:tavLst>
                                    </p:anim>
                                  </p:childTnLst>
                                </p:cTn>
                              </p:par>
                              <p:par>
                                <p:cTn id="79" presetID="37" presetClass="entr" presetSubtype="0" fill="hold" grpId="0" nodeType="withEffect">
                                  <p:stCondLst>
                                    <p:cond delay="0"/>
                                  </p:stCondLst>
                                  <p:childTnLst>
                                    <p:set>
                                      <p:cBhvr>
                                        <p:cTn id="80" dur="1" fill="hold">
                                          <p:stCondLst>
                                            <p:cond delay="0"/>
                                          </p:stCondLst>
                                        </p:cTn>
                                        <p:tgtEl>
                                          <p:spTgt spid="33795">
                                            <p:txEl>
                                              <p:pRg st="10" end="10"/>
                                            </p:txEl>
                                          </p:spTgt>
                                        </p:tgtEl>
                                        <p:attrNameLst>
                                          <p:attrName>style.visibility</p:attrName>
                                        </p:attrNameLst>
                                      </p:cBhvr>
                                      <p:to>
                                        <p:strVal val="visible"/>
                                      </p:to>
                                    </p:set>
                                    <p:animEffect transition="in" filter="fade">
                                      <p:cBhvr>
                                        <p:cTn id="81" dur="1000"/>
                                        <p:tgtEl>
                                          <p:spTgt spid="33795">
                                            <p:txEl>
                                              <p:pRg st="10" end="10"/>
                                            </p:txEl>
                                          </p:spTgt>
                                        </p:tgtEl>
                                      </p:cBhvr>
                                    </p:animEffect>
                                    <p:anim calcmode="lin" valueType="num">
                                      <p:cBhvr>
                                        <p:cTn id="82" dur="1000" fill="hold"/>
                                        <p:tgtEl>
                                          <p:spTgt spid="33795">
                                            <p:txEl>
                                              <p:pRg st="10" end="10"/>
                                            </p:txEl>
                                          </p:spTgt>
                                        </p:tgtEl>
                                        <p:attrNameLst>
                                          <p:attrName>ppt_x</p:attrName>
                                        </p:attrNameLst>
                                      </p:cBhvr>
                                      <p:tavLst>
                                        <p:tav tm="0">
                                          <p:val>
                                            <p:strVal val="#ppt_x"/>
                                          </p:val>
                                        </p:tav>
                                        <p:tav tm="100000">
                                          <p:val>
                                            <p:strVal val="#ppt_x"/>
                                          </p:val>
                                        </p:tav>
                                      </p:tavLst>
                                    </p:anim>
                                    <p:anim calcmode="lin" valueType="num">
                                      <p:cBhvr>
                                        <p:cTn id="83" dur="898" decel="100000" fill="hold"/>
                                        <p:tgtEl>
                                          <p:spTgt spid="33795">
                                            <p:txEl>
                                              <p:pRg st="10" end="10"/>
                                            </p:txEl>
                                          </p:spTgt>
                                        </p:tgtEl>
                                        <p:attrNameLst>
                                          <p:attrName>ppt_y</p:attrName>
                                        </p:attrNameLst>
                                      </p:cBhvr>
                                      <p:tavLst>
                                        <p:tav tm="0">
                                          <p:val>
                                            <p:strVal val="#ppt_y+1"/>
                                          </p:val>
                                        </p:tav>
                                        <p:tav tm="100000">
                                          <p:val>
                                            <p:strVal val="#ppt_y-.03"/>
                                          </p:val>
                                        </p:tav>
                                      </p:tavLst>
                                    </p:anim>
                                    <p:anim calcmode="lin" valueType="num">
                                      <p:cBhvr>
                                        <p:cTn id="84" dur="100" accel="100000" fill="hold">
                                          <p:stCondLst>
                                            <p:cond delay="898"/>
                                          </p:stCondLst>
                                        </p:cTn>
                                        <p:tgtEl>
                                          <p:spTgt spid="33795">
                                            <p:txEl>
                                              <p:pRg st="10" end="10"/>
                                            </p:txEl>
                                          </p:spTgt>
                                        </p:tgtEl>
                                        <p:attrNameLst>
                                          <p:attrName>ppt_y</p:attrName>
                                        </p:attrNameLst>
                                      </p:cBhvr>
                                      <p:tavLst>
                                        <p:tav tm="0">
                                          <p:val>
                                            <p:strVal val="#ppt_y-.03"/>
                                          </p:val>
                                        </p:tav>
                                        <p:tav tm="100000">
                                          <p:val>
                                            <p:strVal val="#ppt_y"/>
                                          </p:val>
                                        </p:tav>
                                      </p:tavLst>
                                    </p:anim>
                                  </p:childTnLst>
                                </p:cTn>
                              </p:par>
                              <p:par>
                                <p:cTn id="85" presetID="37" presetClass="entr" presetSubtype="0" fill="hold" grpId="0" nodeType="withEffect">
                                  <p:stCondLst>
                                    <p:cond delay="0"/>
                                  </p:stCondLst>
                                  <p:childTnLst>
                                    <p:set>
                                      <p:cBhvr>
                                        <p:cTn id="86" dur="1" fill="hold">
                                          <p:stCondLst>
                                            <p:cond delay="0"/>
                                          </p:stCondLst>
                                        </p:cTn>
                                        <p:tgtEl>
                                          <p:spTgt spid="33795">
                                            <p:txEl>
                                              <p:pRg st="11" end="11"/>
                                            </p:txEl>
                                          </p:spTgt>
                                        </p:tgtEl>
                                        <p:attrNameLst>
                                          <p:attrName>style.visibility</p:attrName>
                                        </p:attrNameLst>
                                      </p:cBhvr>
                                      <p:to>
                                        <p:strVal val="visible"/>
                                      </p:to>
                                    </p:set>
                                    <p:animEffect transition="in" filter="fade">
                                      <p:cBhvr>
                                        <p:cTn id="87" dur="1000"/>
                                        <p:tgtEl>
                                          <p:spTgt spid="33795">
                                            <p:txEl>
                                              <p:pRg st="11" end="11"/>
                                            </p:txEl>
                                          </p:spTgt>
                                        </p:tgtEl>
                                      </p:cBhvr>
                                    </p:animEffect>
                                    <p:anim calcmode="lin" valueType="num">
                                      <p:cBhvr>
                                        <p:cTn id="88" dur="1000" fill="hold"/>
                                        <p:tgtEl>
                                          <p:spTgt spid="33795">
                                            <p:txEl>
                                              <p:pRg st="11" end="11"/>
                                            </p:txEl>
                                          </p:spTgt>
                                        </p:tgtEl>
                                        <p:attrNameLst>
                                          <p:attrName>ppt_x</p:attrName>
                                        </p:attrNameLst>
                                      </p:cBhvr>
                                      <p:tavLst>
                                        <p:tav tm="0">
                                          <p:val>
                                            <p:strVal val="#ppt_x"/>
                                          </p:val>
                                        </p:tav>
                                        <p:tav tm="100000">
                                          <p:val>
                                            <p:strVal val="#ppt_x"/>
                                          </p:val>
                                        </p:tav>
                                      </p:tavLst>
                                    </p:anim>
                                    <p:anim calcmode="lin" valueType="num">
                                      <p:cBhvr>
                                        <p:cTn id="89" dur="898" decel="100000" fill="hold"/>
                                        <p:tgtEl>
                                          <p:spTgt spid="33795">
                                            <p:txEl>
                                              <p:pRg st="11" end="11"/>
                                            </p:txEl>
                                          </p:spTgt>
                                        </p:tgtEl>
                                        <p:attrNameLst>
                                          <p:attrName>ppt_y</p:attrName>
                                        </p:attrNameLst>
                                      </p:cBhvr>
                                      <p:tavLst>
                                        <p:tav tm="0">
                                          <p:val>
                                            <p:strVal val="#ppt_y+1"/>
                                          </p:val>
                                        </p:tav>
                                        <p:tav tm="100000">
                                          <p:val>
                                            <p:strVal val="#ppt_y-.03"/>
                                          </p:val>
                                        </p:tav>
                                      </p:tavLst>
                                    </p:anim>
                                    <p:anim calcmode="lin" valueType="num">
                                      <p:cBhvr>
                                        <p:cTn id="90" dur="100" accel="100000" fill="hold">
                                          <p:stCondLst>
                                            <p:cond delay="898"/>
                                          </p:stCondLst>
                                        </p:cTn>
                                        <p:tgtEl>
                                          <p:spTgt spid="33795">
                                            <p:txEl>
                                              <p:pRg st="11" end="1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DA7"/>
        </a:lt1>
        <a:dk2>
          <a:srgbClr val="000000"/>
        </a:dk2>
        <a:lt2>
          <a:srgbClr val="808080"/>
        </a:lt2>
        <a:accent1>
          <a:srgbClr val="BBE0E3"/>
        </a:accent1>
        <a:accent2>
          <a:srgbClr val="333399"/>
        </a:accent2>
        <a:accent3>
          <a:srgbClr val="FFFED0"/>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2138</TotalTime>
  <Words>1986</Words>
  <Application>Microsoft Office PowerPoint</Application>
  <PresentationFormat>On-screen Show (4:3)</PresentationFormat>
  <Paragraphs>433</Paragraphs>
  <Slides>45</Slides>
  <Notes>24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5" baseType="lpstr">
      <vt:lpstr>Arial</vt:lpstr>
      <vt:lpstr>Tempus Sans ITC</vt:lpstr>
      <vt:lpstr>Garamond</vt:lpstr>
      <vt:lpstr>Wingdings</vt:lpstr>
      <vt:lpstr>Arial Black</vt:lpstr>
      <vt:lpstr>Tahoma</vt:lpstr>
      <vt:lpstr>Symbol</vt:lpstr>
      <vt:lpstr>Calibri</vt:lpstr>
      <vt:lpstr>Default Design</vt:lpstr>
      <vt:lpstr>Clip</vt:lpstr>
      <vt:lpstr>Slide 1</vt:lpstr>
      <vt:lpstr>Children’s System of Care</vt:lpstr>
      <vt:lpstr>Slide 3</vt:lpstr>
      <vt:lpstr>Slide 4</vt:lpstr>
      <vt:lpstr>Slide 5</vt:lpstr>
      <vt:lpstr>Slide 6</vt:lpstr>
      <vt:lpstr>Slide 7</vt:lpstr>
      <vt:lpstr>Slide 8</vt:lpstr>
      <vt:lpstr>Slide 9</vt:lpstr>
      <vt:lpstr>Slide 10</vt:lpstr>
      <vt:lpstr>Children’s Mobile Response &amp;  Stabilization Services CMRSS</vt:lpstr>
      <vt:lpstr>CMRSS</vt:lpstr>
      <vt:lpstr>Psychiatric ER Services</vt:lpstr>
      <vt:lpstr>Children’s Mobile Crisis Outreach</vt:lpstr>
      <vt:lpstr>Care Management Organization  (CMO) Hudson Partnership CMO</vt:lpstr>
      <vt:lpstr>Wraparound IS . . .</vt:lpstr>
      <vt:lpstr>Family Centered</vt:lpstr>
      <vt:lpstr>Slide 18</vt:lpstr>
      <vt:lpstr>Strengths as Strategies</vt:lpstr>
      <vt:lpstr>Formal Services Local Mental Heath Providers</vt:lpstr>
      <vt:lpstr>Natural / Informal Supports and Community Resources</vt:lpstr>
      <vt:lpstr>Hudson County System of Care </vt:lpstr>
      <vt:lpstr>Slide 23</vt:lpstr>
      <vt:lpstr>Family Support Organization  (FSO)</vt:lpstr>
      <vt:lpstr>Benefits of the FSO</vt:lpstr>
      <vt:lpstr>Our Mission</vt:lpstr>
      <vt:lpstr>The Way Forward: Becoming a Comprehensive Child and Family Service Agency </vt:lpstr>
      <vt:lpstr>Slide 28</vt:lpstr>
      <vt:lpstr>Slide 29</vt:lpstr>
      <vt:lpstr>Slide 30</vt:lpstr>
      <vt:lpstr>Slide 31</vt:lpstr>
      <vt:lpstr>Support for Youth with Developmental Disabilities</vt:lpstr>
      <vt:lpstr>Slide 33</vt:lpstr>
      <vt:lpstr>Slide 34</vt:lpstr>
      <vt:lpstr>Slide 35</vt:lpstr>
      <vt:lpstr>Substance Abuse Services for  Children and Adolescents</vt:lpstr>
      <vt:lpstr>Substance Abuse Services for  Children and Adolescents</vt:lpstr>
      <vt:lpstr>Slide 38</vt:lpstr>
      <vt:lpstr>Glossary of Acronyms and Terms</vt:lpstr>
      <vt:lpstr>Glossary of Acronyms and Terms</vt:lpstr>
      <vt:lpstr>For more information…</vt:lpstr>
      <vt:lpstr>Slide 42</vt:lpstr>
      <vt:lpstr>Slide 43</vt:lpstr>
      <vt:lpstr>Slide 44</vt:lpstr>
      <vt:lpstr>Contact Us </vt:lpstr>
    </vt:vector>
  </TitlesOfParts>
  <Company>New Jersey Department of Children and Families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REQUEST FOR PROPOSALS FOR New Jersey Task Force on Child Abuse and Neglect OJJDP FY10 Byrne Congressionally Mandated Earmark Programs</dc:title>
  <dc:creator>Catherine Schafer</dc:creator>
  <cp:lastModifiedBy> </cp:lastModifiedBy>
  <cp:revision>166</cp:revision>
  <cp:lastPrinted>2013-07-15T18:53:06Z</cp:lastPrinted>
  <dcterms:created xsi:type="dcterms:W3CDTF">2010-10-06T17:07:34Z</dcterms:created>
  <dcterms:modified xsi:type="dcterms:W3CDTF">2013-12-05T16:38:23Z</dcterms:modified>
</cp:coreProperties>
</file>