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41"/>
  </p:notesMasterIdLst>
  <p:handoutMasterIdLst>
    <p:handoutMasterId r:id="rId42"/>
  </p:handoutMasterIdLst>
  <p:sldIdLst>
    <p:sldId id="267" r:id="rId2"/>
    <p:sldId id="401" r:id="rId3"/>
    <p:sldId id="402" r:id="rId4"/>
    <p:sldId id="323" r:id="rId5"/>
    <p:sldId id="382" r:id="rId6"/>
    <p:sldId id="318" r:id="rId7"/>
    <p:sldId id="432" r:id="rId8"/>
    <p:sldId id="444" r:id="rId9"/>
    <p:sldId id="443" r:id="rId10"/>
    <p:sldId id="400" r:id="rId11"/>
    <p:sldId id="447" r:id="rId12"/>
    <p:sldId id="430" r:id="rId13"/>
    <p:sldId id="451" r:id="rId14"/>
    <p:sldId id="434" r:id="rId15"/>
    <p:sldId id="461" r:id="rId16"/>
    <p:sldId id="460" r:id="rId17"/>
    <p:sldId id="456" r:id="rId18"/>
    <p:sldId id="457" r:id="rId19"/>
    <p:sldId id="458" r:id="rId20"/>
    <p:sldId id="459" r:id="rId21"/>
    <p:sldId id="454" r:id="rId22"/>
    <p:sldId id="449" r:id="rId23"/>
    <p:sldId id="452" r:id="rId24"/>
    <p:sldId id="453" r:id="rId25"/>
    <p:sldId id="433" r:id="rId26"/>
    <p:sldId id="442" r:id="rId27"/>
    <p:sldId id="377" r:id="rId28"/>
    <p:sldId id="380" r:id="rId29"/>
    <p:sldId id="426" r:id="rId30"/>
    <p:sldId id="412" r:id="rId31"/>
    <p:sldId id="399" r:id="rId32"/>
    <p:sldId id="427" r:id="rId33"/>
    <p:sldId id="428" r:id="rId34"/>
    <p:sldId id="363" r:id="rId35"/>
    <p:sldId id="440" r:id="rId36"/>
    <p:sldId id="448" r:id="rId37"/>
    <p:sldId id="438" r:id="rId38"/>
    <p:sldId id="439" r:id="rId39"/>
    <p:sldId id="441" r:id="rId4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800000"/>
    <a:srgbClr val="336699"/>
    <a:srgbClr val="990000"/>
    <a:srgbClr val="FFFF99"/>
    <a:srgbClr val="993300"/>
    <a:srgbClr val="FFFF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64" autoAdjust="0"/>
    <p:restoredTop sz="95803" autoAdjust="0"/>
  </p:normalViewPr>
  <p:slideViewPr>
    <p:cSldViewPr>
      <p:cViewPr varScale="1">
        <p:scale>
          <a:sx n="102" d="100"/>
          <a:sy n="102" d="100"/>
        </p:scale>
        <p:origin x="174" y="102"/>
      </p:cViewPr>
      <p:guideLst>
        <p:guide orient="horz" pos="2160"/>
        <p:guide pos="2880"/>
      </p:guideLst>
    </p:cSldViewPr>
  </p:slideViewPr>
  <p:outlineViewPr>
    <p:cViewPr>
      <p:scale>
        <a:sx n="33" d="100"/>
        <a:sy n="33" d="100"/>
      </p:scale>
      <p:origin x="0" y="495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8" d="100"/>
          <a:sy n="78" d="100"/>
        </p:scale>
        <p:origin x="-3096"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AB8FB1-4240-4117-9A3D-B50DDD8EB1E3}" type="doc">
      <dgm:prSet loTypeId="urn:microsoft.com/office/officeart/2005/8/layout/radial1" loCatId="relationship" qsTypeId="urn:microsoft.com/office/officeart/2005/8/quickstyle/3d1" qsCatId="3D" csTypeId="urn:microsoft.com/office/officeart/2005/8/colors/accent1_2#1" csCatId="accent1" phldr="1"/>
      <dgm:spPr/>
      <dgm:t>
        <a:bodyPr/>
        <a:lstStyle/>
        <a:p>
          <a:endParaRPr lang="en-US"/>
        </a:p>
      </dgm:t>
    </dgm:pt>
    <dgm:pt modelId="{494B6F8A-184B-4220-AADC-42E460E7705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1" u="sng" strike="noStrike" cap="none" normalizeH="0" baseline="0" dirty="0" smtClean="0">
              <a:ln/>
              <a:effectLst/>
              <a:latin typeface="Arial" charset="0"/>
              <a:cs typeface="Arial" charset="0"/>
            </a:rPr>
            <a:t>FAMILY</a:t>
          </a:r>
        </a:p>
      </dgm:t>
    </dgm:pt>
    <dgm:pt modelId="{9010AD4D-5C4F-4DA9-8FD4-AE1C1D2CD29B}" type="parTrans" cxnId="{AEA645E6-7734-48AA-B9D0-A315752ED93E}">
      <dgm:prSet/>
      <dgm:spPr/>
      <dgm:t>
        <a:bodyPr/>
        <a:lstStyle/>
        <a:p>
          <a:endParaRPr lang="en-US"/>
        </a:p>
      </dgm:t>
    </dgm:pt>
    <dgm:pt modelId="{353CE92D-1C18-4060-802F-91D2660445AD}" type="sibTrans" cxnId="{AEA645E6-7734-48AA-B9D0-A315752ED93E}">
      <dgm:prSet/>
      <dgm:spPr/>
      <dgm:t>
        <a:bodyPr/>
        <a:lstStyle/>
        <a:p>
          <a:endParaRPr lang="en-US"/>
        </a:p>
      </dgm:t>
    </dgm:pt>
    <dgm:pt modelId="{170D47D4-7AFF-417D-9D8D-FC99D552AA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DCP&amp;P</a:t>
          </a:r>
        </a:p>
      </dgm:t>
    </dgm:pt>
    <dgm:pt modelId="{DA6A04F5-900D-4D50-8675-8166CDDE53A6}" type="parTrans" cxnId="{1E0572EC-5232-4865-A963-463AAAAE1D2D}">
      <dgm:prSet/>
      <dgm:spPr/>
      <dgm:t>
        <a:bodyPr/>
        <a:lstStyle/>
        <a:p>
          <a:endParaRPr lang="en-US"/>
        </a:p>
      </dgm:t>
    </dgm:pt>
    <dgm:pt modelId="{CBB90071-46E2-42B1-8E56-5FDD6B495E0B}" type="sibTrans" cxnId="{1E0572EC-5232-4865-A963-463AAAAE1D2D}">
      <dgm:prSet/>
      <dgm:spPr/>
      <dgm:t>
        <a:bodyPr/>
        <a:lstStyle/>
        <a:p>
          <a:endParaRPr lang="en-US"/>
        </a:p>
      </dgm:t>
    </dgm:pt>
    <dgm:pt modelId="{7D112A0B-06F3-4F87-B92A-EEFA261A02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Mobile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Response</a:t>
          </a:r>
        </a:p>
      </dgm:t>
    </dgm:pt>
    <dgm:pt modelId="{72AF0BDB-8C95-4F75-B931-7B03C29922A1}" type="parTrans" cxnId="{05BCD40B-490B-4E85-B962-96A8D8C33AEC}">
      <dgm:prSet/>
      <dgm:spPr/>
      <dgm:t>
        <a:bodyPr/>
        <a:lstStyle/>
        <a:p>
          <a:endParaRPr lang="en-US"/>
        </a:p>
      </dgm:t>
    </dgm:pt>
    <dgm:pt modelId="{4BFD8FDC-58BD-474B-AD7C-0BF785984FB2}" type="sibTrans" cxnId="{05BCD40B-490B-4E85-B962-96A8D8C33AEC}">
      <dgm:prSet/>
      <dgm:spPr/>
      <dgm:t>
        <a:bodyPr/>
        <a:lstStyle/>
        <a:p>
          <a:endParaRPr lang="en-US"/>
        </a:p>
      </dgm:t>
    </dgm:pt>
    <dgm:pt modelId="{1DEF308F-2676-4C1E-B597-4FB168BFD71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Community Programs/Groups</a:t>
          </a:r>
          <a:endParaRPr kumimoji="0" lang="en-US" b="0" i="0" u="none" strike="noStrike" cap="none" normalizeH="0" baseline="0" dirty="0" smtClean="0">
            <a:ln/>
            <a:effectLst/>
            <a:latin typeface="Arial" charset="0"/>
            <a:cs typeface="Arial" charset="0"/>
          </a:endParaRPr>
        </a:p>
      </dgm:t>
    </dgm:pt>
    <dgm:pt modelId="{ABA95DC5-7D98-4EB5-A316-10A1DB6515C6}" type="parTrans" cxnId="{13EAFD2E-19F8-44A2-BF44-06A02DC351E6}">
      <dgm:prSet/>
      <dgm:spPr/>
      <dgm:t>
        <a:bodyPr/>
        <a:lstStyle/>
        <a:p>
          <a:endParaRPr lang="en-US"/>
        </a:p>
      </dgm:t>
    </dgm:pt>
    <dgm:pt modelId="{0F1D9FF8-77EE-4104-8086-EC1D8C9BE1E9}" type="sibTrans" cxnId="{13EAFD2E-19F8-44A2-BF44-06A02DC351E6}">
      <dgm:prSet/>
      <dgm:spPr/>
      <dgm:t>
        <a:bodyPr/>
        <a:lstStyle/>
        <a:p>
          <a:endParaRPr lang="en-US"/>
        </a:p>
      </dgm:t>
    </dgm:pt>
    <dgm:pt modelId="{F35147E0-C6FD-45B5-B17A-AAC307CBDA8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Care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Management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Organization</a:t>
          </a:r>
        </a:p>
      </dgm:t>
    </dgm:pt>
    <dgm:pt modelId="{69623317-4B8D-41AC-8AF0-8B460EEF1438}" type="parTrans" cxnId="{6630915D-707B-468E-9C69-607A7A8A3265}">
      <dgm:prSet/>
      <dgm:spPr/>
      <dgm:t>
        <a:bodyPr/>
        <a:lstStyle/>
        <a:p>
          <a:endParaRPr lang="en-US"/>
        </a:p>
      </dgm:t>
    </dgm:pt>
    <dgm:pt modelId="{C2F60CF1-0B5F-4E18-9B6F-FDC5BFE18509}" type="sibTrans" cxnId="{6630915D-707B-468E-9C69-607A7A8A3265}">
      <dgm:prSet/>
      <dgm:spPr/>
      <dgm:t>
        <a:bodyPr/>
        <a:lstStyle/>
        <a:p>
          <a:endParaRPr lang="en-US"/>
        </a:p>
      </dgm:t>
    </dgm:pt>
    <dgm:pt modelId="{D621E872-C1C6-4CF4-A1B0-92D1793A2BA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Family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Support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Organization</a:t>
          </a:r>
        </a:p>
      </dgm:t>
    </dgm:pt>
    <dgm:pt modelId="{621E8406-61E4-4F3D-BC6F-92199ECEA635}" type="parTrans" cxnId="{55E6DAC4-BF1E-41AF-BE80-F81CAAA51AD0}">
      <dgm:prSet/>
      <dgm:spPr/>
      <dgm:t>
        <a:bodyPr/>
        <a:lstStyle/>
        <a:p>
          <a:endParaRPr lang="en-US"/>
        </a:p>
      </dgm:t>
    </dgm:pt>
    <dgm:pt modelId="{80F213DD-8AFC-4CD3-A7C9-019BA9F362BB}" type="sibTrans" cxnId="{55E6DAC4-BF1E-41AF-BE80-F81CAAA51AD0}">
      <dgm:prSet/>
      <dgm:spPr/>
      <dgm:t>
        <a:bodyPr/>
        <a:lstStyle/>
        <a:p>
          <a:endParaRPr lang="en-US"/>
        </a:p>
      </dgm:t>
    </dgm:pt>
    <dgm:pt modelId="{3060E4CC-AD30-4BD6-A6A7-CCD6C390671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Youth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Partnership</a:t>
          </a:r>
        </a:p>
      </dgm:t>
    </dgm:pt>
    <dgm:pt modelId="{5300F87D-F32B-49C2-9F83-879071DD9FDE}" type="parTrans" cxnId="{E958C12D-A865-4309-A089-8521B1DFF5D7}">
      <dgm:prSet/>
      <dgm:spPr/>
      <dgm:t>
        <a:bodyPr/>
        <a:lstStyle/>
        <a:p>
          <a:endParaRPr lang="en-US"/>
        </a:p>
      </dgm:t>
    </dgm:pt>
    <dgm:pt modelId="{F3135685-7B22-4CBA-A2D5-FB99385B3D41}" type="sibTrans" cxnId="{E958C12D-A865-4309-A089-8521B1DFF5D7}">
      <dgm:prSet/>
      <dgm:spPr/>
      <dgm:t>
        <a:bodyPr/>
        <a:lstStyle/>
        <a:p>
          <a:endParaRPr lang="en-US"/>
        </a:p>
      </dgm:t>
    </dgm:pt>
    <dgm:pt modelId="{FD77306F-7B35-4C1A-AD19-7BDE8823381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Providers </a:t>
          </a:r>
        </a:p>
      </dgm:t>
    </dgm:pt>
    <dgm:pt modelId="{C288DE9F-A9D4-43F2-824D-2CA61C45A8BF}" type="parTrans" cxnId="{95001007-3749-43E0-8443-40E580A0F6E3}">
      <dgm:prSet/>
      <dgm:spPr/>
      <dgm:t>
        <a:bodyPr/>
        <a:lstStyle/>
        <a:p>
          <a:endParaRPr lang="en-US"/>
        </a:p>
      </dgm:t>
    </dgm:pt>
    <dgm:pt modelId="{44A0365D-CF41-46B4-8C1C-095E87523127}" type="sibTrans" cxnId="{95001007-3749-43E0-8443-40E580A0F6E3}">
      <dgm:prSet/>
      <dgm:spPr/>
      <dgm:t>
        <a:bodyPr/>
        <a:lstStyle/>
        <a:p>
          <a:endParaRPr lang="en-US"/>
        </a:p>
      </dgm:t>
    </dgm:pt>
    <dgm:pt modelId="{C4A547E1-6947-4D5F-96C7-7DC724F249F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effectLst/>
              <a:latin typeface="Arial" charset="0"/>
              <a:cs typeface="Arial" charset="0"/>
            </a:rPr>
            <a:t>Schools</a:t>
          </a:r>
        </a:p>
      </dgm:t>
    </dgm:pt>
    <dgm:pt modelId="{B9D66EC6-E954-4E74-A6DA-6CF78AE3F2E9}" type="parTrans" cxnId="{3519BAD2-2A42-4647-8B11-65C5C0DC81E4}">
      <dgm:prSet/>
      <dgm:spPr/>
      <dgm:t>
        <a:bodyPr/>
        <a:lstStyle/>
        <a:p>
          <a:endParaRPr lang="en-US"/>
        </a:p>
      </dgm:t>
    </dgm:pt>
    <dgm:pt modelId="{C1AAC54E-D30B-47B6-91F4-439BF7239E76}" type="sibTrans" cxnId="{3519BAD2-2A42-4647-8B11-65C5C0DC81E4}">
      <dgm:prSet/>
      <dgm:spPr/>
      <dgm:t>
        <a:bodyPr/>
        <a:lstStyle/>
        <a:p>
          <a:endParaRPr lang="en-US"/>
        </a:p>
      </dgm:t>
    </dgm:pt>
    <dgm:pt modelId="{FF68A073-8473-4BAC-BFD3-01DBAECC3523}">
      <dgm:prSet/>
      <dgm:spPr/>
      <dgm:t>
        <a:bodyPr/>
        <a:lstStyle/>
        <a:p>
          <a:endParaRPr lang="en-US" dirty="0"/>
        </a:p>
      </dgm:t>
    </dgm:pt>
    <dgm:pt modelId="{268E23ED-3915-456D-8350-8ADE658C247C}" type="parTrans" cxnId="{BE8CEDC7-651F-465A-8EEC-06485BB0DACB}">
      <dgm:prSet/>
      <dgm:spPr/>
      <dgm:t>
        <a:bodyPr/>
        <a:lstStyle/>
        <a:p>
          <a:endParaRPr lang="en-US"/>
        </a:p>
      </dgm:t>
    </dgm:pt>
    <dgm:pt modelId="{D7F21996-70A3-4999-9E88-BC5779BC0E44}" type="sibTrans" cxnId="{BE8CEDC7-651F-465A-8EEC-06485BB0DACB}">
      <dgm:prSet/>
      <dgm:spPr/>
      <dgm:t>
        <a:bodyPr/>
        <a:lstStyle/>
        <a:p>
          <a:endParaRPr lang="en-US"/>
        </a:p>
      </dgm:t>
    </dgm:pt>
    <dgm:pt modelId="{5DD7EC79-9243-4C1E-9B8A-6A35DDDFC3C5}">
      <dgm:prSet/>
      <dgm:spPr/>
      <dgm:t>
        <a:bodyPr/>
        <a:lstStyle/>
        <a:p>
          <a:r>
            <a:rPr lang="en-US" dirty="0" smtClean="0"/>
            <a:t>Family Court</a:t>
          </a:r>
          <a:endParaRPr lang="en-US" dirty="0"/>
        </a:p>
      </dgm:t>
    </dgm:pt>
    <dgm:pt modelId="{38ADCC67-F406-4A77-B675-3D5AAF30F995}" type="parTrans" cxnId="{C967034D-41A5-4502-A4EE-7434C364AE28}">
      <dgm:prSet/>
      <dgm:spPr/>
      <dgm:t>
        <a:bodyPr/>
        <a:lstStyle/>
        <a:p>
          <a:endParaRPr lang="en-US"/>
        </a:p>
      </dgm:t>
    </dgm:pt>
    <dgm:pt modelId="{4B8F56B7-BAC7-470C-8E36-8220B8E0587C}" type="sibTrans" cxnId="{C967034D-41A5-4502-A4EE-7434C364AE28}">
      <dgm:prSet/>
      <dgm:spPr/>
      <dgm:t>
        <a:bodyPr/>
        <a:lstStyle/>
        <a:p>
          <a:endParaRPr lang="en-US"/>
        </a:p>
      </dgm:t>
    </dgm:pt>
    <dgm:pt modelId="{3ABBBF1C-C1A7-4320-891B-526A9C085D05}" type="pres">
      <dgm:prSet presAssocID="{69AB8FB1-4240-4117-9A3D-B50DDD8EB1E3}" presName="cycle" presStyleCnt="0">
        <dgm:presLayoutVars>
          <dgm:chMax val="1"/>
          <dgm:dir/>
          <dgm:animLvl val="ctr"/>
          <dgm:resizeHandles val="exact"/>
        </dgm:presLayoutVars>
      </dgm:prSet>
      <dgm:spPr/>
      <dgm:t>
        <a:bodyPr/>
        <a:lstStyle/>
        <a:p>
          <a:endParaRPr lang="en-US"/>
        </a:p>
      </dgm:t>
    </dgm:pt>
    <dgm:pt modelId="{F8E93AF0-AB93-4666-A3EF-6F5EFEC11D67}" type="pres">
      <dgm:prSet presAssocID="{494B6F8A-184B-4220-AADC-42E460E77055}" presName="centerShape" presStyleLbl="node0" presStyleIdx="0" presStyleCnt="1" custLinFactNeighborX="306" custLinFactNeighborY="306"/>
      <dgm:spPr/>
      <dgm:t>
        <a:bodyPr/>
        <a:lstStyle/>
        <a:p>
          <a:endParaRPr lang="en-US"/>
        </a:p>
      </dgm:t>
    </dgm:pt>
    <dgm:pt modelId="{E7728D85-A84C-4378-87A5-F3DED9749480}" type="pres">
      <dgm:prSet presAssocID="{DA6A04F5-900D-4D50-8675-8166CDDE53A6}" presName="Name9" presStyleLbl="parChTrans1D2" presStyleIdx="0" presStyleCnt="9"/>
      <dgm:spPr/>
      <dgm:t>
        <a:bodyPr/>
        <a:lstStyle/>
        <a:p>
          <a:endParaRPr lang="en-US"/>
        </a:p>
      </dgm:t>
    </dgm:pt>
    <dgm:pt modelId="{60AA812E-0A70-408B-9A01-29F08DCCB1A8}" type="pres">
      <dgm:prSet presAssocID="{DA6A04F5-900D-4D50-8675-8166CDDE53A6}" presName="connTx" presStyleLbl="parChTrans1D2" presStyleIdx="0" presStyleCnt="9"/>
      <dgm:spPr/>
      <dgm:t>
        <a:bodyPr/>
        <a:lstStyle/>
        <a:p>
          <a:endParaRPr lang="en-US"/>
        </a:p>
      </dgm:t>
    </dgm:pt>
    <dgm:pt modelId="{A3052971-E4A6-422D-8808-53C2B07022F8}" type="pres">
      <dgm:prSet presAssocID="{170D47D4-7AFF-417D-9D8D-FC99D552AA2C}" presName="node" presStyleLbl="node1" presStyleIdx="0" presStyleCnt="9" custRadScaleRad="72359" custRadScaleInc="-5814">
        <dgm:presLayoutVars>
          <dgm:bulletEnabled val="1"/>
        </dgm:presLayoutVars>
      </dgm:prSet>
      <dgm:spPr/>
      <dgm:t>
        <a:bodyPr/>
        <a:lstStyle/>
        <a:p>
          <a:endParaRPr lang="en-US"/>
        </a:p>
      </dgm:t>
    </dgm:pt>
    <dgm:pt modelId="{1FF4B05D-1841-41B3-9D42-40A7946456F3}" type="pres">
      <dgm:prSet presAssocID="{72AF0BDB-8C95-4F75-B931-7B03C29922A1}" presName="Name9" presStyleLbl="parChTrans1D2" presStyleIdx="1" presStyleCnt="9"/>
      <dgm:spPr/>
      <dgm:t>
        <a:bodyPr/>
        <a:lstStyle/>
        <a:p>
          <a:endParaRPr lang="en-US"/>
        </a:p>
      </dgm:t>
    </dgm:pt>
    <dgm:pt modelId="{C67A29CE-76B0-4D6C-BDF3-4647360F3639}" type="pres">
      <dgm:prSet presAssocID="{72AF0BDB-8C95-4F75-B931-7B03C29922A1}" presName="connTx" presStyleLbl="parChTrans1D2" presStyleIdx="1" presStyleCnt="9"/>
      <dgm:spPr/>
      <dgm:t>
        <a:bodyPr/>
        <a:lstStyle/>
        <a:p>
          <a:endParaRPr lang="en-US"/>
        </a:p>
      </dgm:t>
    </dgm:pt>
    <dgm:pt modelId="{1C654D6B-9FAE-4D93-A669-C3B1280F06D5}" type="pres">
      <dgm:prSet presAssocID="{7D112A0B-06F3-4F87-B92A-EEFA261A0253}" presName="node" presStyleLbl="node1" presStyleIdx="1" presStyleCnt="9" custRadScaleRad="89433" custRadScaleInc="7570">
        <dgm:presLayoutVars>
          <dgm:bulletEnabled val="1"/>
        </dgm:presLayoutVars>
      </dgm:prSet>
      <dgm:spPr/>
      <dgm:t>
        <a:bodyPr/>
        <a:lstStyle/>
        <a:p>
          <a:endParaRPr lang="en-US"/>
        </a:p>
      </dgm:t>
    </dgm:pt>
    <dgm:pt modelId="{B96722D2-942B-48AE-A050-756AE6A2C904}" type="pres">
      <dgm:prSet presAssocID="{ABA95DC5-7D98-4EB5-A316-10A1DB6515C6}" presName="Name9" presStyleLbl="parChTrans1D2" presStyleIdx="2" presStyleCnt="9"/>
      <dgm:spPr/>
      <dgm:t>
        <a:bodyPr/>
        <a:lstStyle/>
        <a:p>
          <a:endParaRPr lang="en-US"/>
        </a:p>
      </dgm:t>
    </dgm:pt>
    <dgm:pt modelId="{C62AAEF2-EBB5-4B56-8DBF-79A4F2C5839A}" type="pres">
      <dgm:prSet presAssocID="{ABA95DC5-7D98-4EB5-A316-10A1DB6515C6}" presName="connTx" presStyleLbl="parChTrans1D2" presStyleIdx="2" presStyleCnt="9"/>
      <dgm:spPr/>
      <dgm:t>
        <a:bodyPr/>
        <a:lstStyle/>
        <a:p>
          <a:endParaRPr lang="en-US"/>
        </a:p>
      </dgm:t>
    </dgm:pt>
    <dgm:pt modelId="{8BAB442E-29D7-41A8-829C-7030DFB0ACEC}" type="pres">
      <dgm:prSet presAssocID="{1DEF308F-2676-4C1E-B597-4FB168BFD719}" presName="node" presStyleLbl="node1" presStyleIdx="2" presStyleCnt="9" custRadScaleRad="91023" custRadScaleInc="724">
        <dgm:presLayoutVars>
          <dgm:bulletEnabled val="1"/>
        </dgm:presLayoutVars>
      </dgm:prSet>
      <dgm:spPr/>
      <dgm:t>
        <a:bodyPr/>
        <a:lstStyle/>
        <a:p>
          <a:endParaRPr lang="en-US"/>
        </a:p>
      </dgm:t>
    </dgm:pt>
    <dgm:pt modelId="{DDC4B5D8-2F6D-443F-814C-21674E80DB13}" type="pres">
      <dgm:prSet presAssocID="{69623317-4B8D-41AC-8AF0-8B460EEF1438}" presName="Name9" presStyleLbl="parChTrans1D2" presStyleIdx="3" presStyleCnt="9"/>
      <dgm:spPr/>
      <dgm:t>
        <a:bodyPr/>
        <a:lstStyle/>
        <a:p>
          <a:endParaRPr lang="en-US"/>
        </a:p>
      </dgm:t>
    </dgm:pt>
    <dgm:pt modelId="{FCEEDA2C-05A7-4819-AE14-CFE6E436AFF4}" type="pres">
      <dgm:prSet presAssocID="{69623317-4B8D-41AC-8AF0-8B460EEF1438}" presName="connTx" presStyleLbl="parChTrans1D2" presStyleIdx="3" presStyleCnt="9"/>
      <dgm:spPr/>
      <dgm:t>
        <a:bodyPr/>
        <a:lstStyle/>
        <a:p>
          <a:endParaRPr lang="en-US"/>
        </a:p>
      </dgm:t>
    </dgm:pt>
    <dgm:pt modelId="{2AEBDD76-71D4-4087-BDC5-35466285A103}" type="pres">
      <dgm:prSet presAssocID="{F35147E0-C6FD-45B5-B17A-AAC307CBDA87}" presName="node" presStyleLbl="node1" presStyleIdx="3" presStyleCnt="9" custRadScaleRad="92052">
        <dgm:presLayoutVars>
          <dgm:bulletEnabled val="1"/>
        </dgm:presLayoutVars>
      </dgm:prSet>
      <dgm:spPr/>
      <dgm:t>
        <a:bodyPr/>
        <a:lstStyle/>
        <a:p>
          <a:endParaRPr lang="en-US"/>
        </a:p>
      </dgm:t>
    </dgm:pt>
    <dgm:pt modelId="{0D2B4B89-7FC3-41D5-B262-96B546F72643}" type="pres">
      <dgm:prSet presAssocID="{621E8406-61E4-4F3D-BC6F-92199ECEA635}" presName="Name9" presStyleLbl="parChTrans1D2" presStyleIdx="4" presStyleCnt="9"/>
      <dgm:spPr/>
      <dgm:t>
        <a:bodyPr/>
        <a:lstStyle/>
        <a:p>
          <a:endParaRPr lang="en-US"/>
        </a:p>
      </dgm:t>
    </dgm:pt>
    <dgm:pt modelId="{9373415A-734A-43CF-BD24-5DB597D42AEF}" type="pres">
      <dgm:prSet presAssocID="{621E8406-61E4-4F3D-BC6F-92199ECEA635}" presName="connTx" presStyleLbl="parChTrans1D2" presStyleIdx="4" presStyleCnt="9"/>
      <dgm:spPr/>
      <dgm:t>
        <a:bodyPr/>
        <a:lstStyle/>
        <a:p>
          <a:endParaRPr lang="en-US"/>
        </a:p>
      </dgm:t>
    </dgm:pt>
    <dgm:pt modelId="{74C5E8F5-D6B8-44EE-A82D-51867057CA6C}" type="pres">
      <dgm:prSet presAssocID="{D621E872-C1C6-4CF4-A1B0-92D1793A2BAB}" presName="node" presStyleLbl="node1" presStyleIdx="4" presStyleCnt="9" custRadScaleRad="74815" custRadScaleInc="-881">
        <dgm:presLayoutVars>
          <dgm:bulletEnabled val="1"/>
        </dgm:presLayoutVars>
      </dgm:prSet>
      <dgm:spPr/>
      <dgm:t>
        <a:bodyPr/>
        <a:lstStyle/>
        <a:p>
          <a:endParaRPr lang="en-US"/>
        </a:p>
      </dgm:t>
    </dgm:pt>
    <dgm:pt modelId="{8AD8DAE2-E2DB-4FA4-BC6F-6BE624153264}" type="pres">
      <dgm:prSet presAssocID="{5300F87D-F32B-49C2-9F83-879071DD9FDE}" presName="Name9" presStyleLbl="parChTrans1D2" presStyleIdx="5" presStyleCnt="9"/>
      <dgm:spPr/>
      <dgm:t>
        <a:bodyPr/>
        <a:lstStyle/>
        <a:p>
          <a:endParaRPr lang="en-US"/>
        </a:p>
      </dgm:t>
    </dgm:pt>
    <dgm:pt modelId="{52075A65-0E3A-4671-9AF6-1A07BD5EA8F9}" type="pres">
      <dgm:prSet presAssocID="{5300F87D-F32B-49C2-9F83-879071DD9FDE}" presName="connTx" presStyleLbl="parChTrans1D2" presStyleIdx="5" presStyleCnt="9"/>
      <dgm:spPr/>
      <dgm:t>
        <a:bodyPr/>
        <a:lstStyle/>
        <a:p>
          <a:endParaRPr lang="en-US"/>
        </a:p>
      </dgm:t>
    </dgm:pt>
    <dgm:pt modelId="{24DAC825-912C-43BB-99EE-20B6BBB61BE4}" type="pres">
      <dgm:prSet presAssocID="{3060E4CC-AD30-4BD6-A6A7-CCD6C3906711}" presName="node" presStyleLbl="node1" presStyleIdx="5" presStyleCnt="9" custRadScaleRad="71419" custRadScaleInc="7370">
        <dgm:presLayoutVars>
          <dgm:bulletEnabled val="1"/>
        </dgm:presLayoutVars>
      </dgm:prSet>
      <dgm:spPr/>
      <dgm:t>
        <a:bodyPr/>
        <a:lstStyle/>
        <a:p>
          <a:endParaRPr lang="en-US"/>
        </a:p>
      </dgm:t>
    </dgm:pt>
    <dgm:pt modelId="{3398F716-A09C-4DC6-9A92-7BC24309F2D9}" type="pres">
      <dgm:prSet presAssocID="{C288DE9F-A9D4-43F2-824D-2CA61C45A8BF}" presName="Name9" presStyleLbl="parChTrans1D2" presStyleIdx="6" presStyleCnt="9"/>
      <dgm:spPr/>
      <dgm:t>
        <a:bodyPr/>
        <a:lstStyle/>
        <a:p>
          <a:endParaRPr lang="en-US"/>
        </a:p>
      </dgm:t>
    </dgm:pt>
    <dgm:pt modelId="{CE3AEF20-2951-4873-BB00-2902ED8300D8}" type="pres">
      <dgm:prSet presAssocID="{C288DE9F-A9D4-43F2-824D-2CA61C45A8BF}" presName="connTx" presStyleLbl="parChTrans1D2" presStyleIdx="6" presStyleCnt="9"/>
      <dgm:spPr/>
      <dgm:t>
        <a:bodyPr/>
        <a:lstStyle/>
        <a:p>
          <a:endParaRPr lang="en-US"/>
        </a:p>
      </dgm:t>
    </dgm:pt>
    <dgm:pt modelId="{7DBC56D1-B5EF-4580-BE07-0FF57B479172}" type="pres">
      <dgm:prSet presAssocID="{FD77306F-7B35-4C1A-AD19-7BDE8823381A}" presName="node" presStyleLbl="node1" presStyleIdx="6" presStyleCnt="9" custRadScaleRad="87264" custRadScaleInc="-755">
        <dgm:presLayoutVars>
          <dgm:bulletEnabled val="1"/>
        </dgm:presLayoutVars>
      </dgm:prSet>
      <dgm:spPr/>
      <dgm:t>
        <a:bodyPr/>
        <a:lstStyle/>
        <a:p>
          <a:endParaRPr lang="en-US"/>
        </a:p>
      </dgm:t>
    </dgm:pt>
    <dgm:pt modelId="{93F6CCC8-E692-44DB-9B0B-B4BDFBA4E878}" type="pres">
      <dgm:prSet presAssocID="{B9D66EC6-E954-4E74-A6DA-6CF78AE3F2E9}" presName="Name9" presStyleLbl="parChTrans1D2" presStyleIdx="7" presStyleCnt="9"/>
      <dgm:spPr/>
      <dgm:t>
        <a:bodyPr/>
        <a:lstStyle/>
        <a:p>
          <a:endParaRPr lang="en-US"/>
        </a:p>
      </dgm:t>
    </dgm:pt>
    <dgm:pt modelId="{FA3671D7-61AA-43F2-B31B-E3176B7B1BF3}" type="pres">
      <dgm:prSet presAssocID="{B9D66EC6-E954-4E74-A6DA-6CF78AE3F2E9}" presName="connTx" presStyleLbl="parChTrans1D2" presStyleIdx="7" presStyleCnt="9"/>
      <dgm:spPr/>
      <dgm:t>
        <a:bodyPr/>
        <a:lstStyle/>
        <a:p>
          <a:endParaRPr lang="en-US"/>
        </a:p>
      </dgm:t>
    </dgm:pt>
    <dgm:pt modelId="{1D62CEF9-6DBE-47B6-94AE-4B788EE30C6A}" type="pres">
      <dgm:prSet presAssocID="{C4A547E1-6947-4D5F-96C7-7DC724F249FB}" presName="node" presStyleLbl="node1" presStyleIdx="7" presStyleCnt="9" custRadScaleRad="89057" custRadScaleInc="-6555">
        <dgm:presLayoutVars>
          <dgm:bulletEnabled val="1"/>
        </dgm:presLayoutVars>
      </dgm:prSet>
      <dgm:spPr/>
      <dgm:t>
        <a:bodyPr/>
        <a:lstStyle/>
        <a:p>
          <a:endParaRPr lang="en-US"/>
        </a:p>
      </dgm:t>
    </dgm:pt>
    <dgm:pt modelId="{8C80470D-496F-4907-868A-B0FE5287226F}" type="pres">
      <dgm:prSet presAssocID="{38ADCC67-F406-4A77-B675-3D5AAF30F995}" presName="Name9" presStyleLbl="parChTrans1D2" presStyleIdx="8" presStyleCnt="9"/>
      <dgm:spPr/>
      <dgm:t>
        <a:bodyPr/>
        <a:lstStyle/>
        <a:p>
          <a:endParaRPr lang="en-US"/>
        </a:p>
      </dgm:t>
    </dgm:pt>
    <dgm:pt modelId="{A82BE68B-83B9-4B52-82EA-154FB315741A}" type="pres">
      <dgm:prSet presAssocID="{38ADCC67-F406-4A77-B675-3D5AAF30F995}" presName="connTx" presStyleLbl="parChTrans1D2" presStyleIdx="8" presStyleCnt="9"/>
      <dgm:spPr/>
      <dgm:t>
        <a:bodyPr/>
        <a:lstStyle/>
        <a:p>
          <a:endParaRPr lang="en-US"/>
        </a:p>
      </dgm:t>
    </dgm:pt>
    <dgm:pt modelId="{9E2F003D-4BFB-455E-BBCE-75E45F0F91A1}" type="pres">
      <dgm:prSet presAssocID="{5DD7EC79-9243-4C1E-9B8A-6A35DDDFC3C5}" presName="node" presStyleLbl="node1" presStyleIdx="8" presStyleCnt="9" custRadScaleRad="78635" custRadScaleInc="-1313">
        <dgm:presLayoutVars>
          <dgm:bulletEnabled val="1"/>
        </dgm:presLayoutVars>
      </dgm:prSet>
      <dgm:spPr/>
      <dgm:t>
        <a:bodyPr/>
        <a:lstStyle/>
        <a:p>
          <a:endParaRPr lang="en-US"/>
        </a:p>
      </dgm:t>
    </dgm:pt>
  </dgm:ptLst>
  <dgm:cxnLst>
    <dgm:cxn modelId="{D9CE1C22-5241-47C6-8315-74036EB83071}" type="presOf" srcId="{494B6F8A-184B-4220-AADC-42E460E77055}" destId="{F8E93AF0-AB93-4666-A3EF-6F5EFEC11D67}" srcOrd="0" destOrd="0" presId="urn:microsoft.com/office/officeart/2005/8/layout/radial1"/>
    <dgm:cxn modelId="{D100BA44-46F4-4506-8891-57F50785792F}" type="presOf" srcId="{3060E4CC-AD30-4BD6-A6A7-CCD6C3906711}" destId="{24DAC825-912C-43BB-99EE-20B6BBB61BE4}" srcOrd="0" destOrd="0" presId="urn:microsoft.com/office/officeart/2005/8/layout/radial1"/>
    <dgm:cxn modelId="{8C8FCC46-6FAE-4F49-AA35-3021533E2C58}" type="presOf" srcId="{DA6A04F5-900D-4D50-8675-8166CDDE53A6}" destId="{60AA812E-0A70-408B-9A01-29F08DCCB1A8}" srcOrd="1" destOrd="0" presId="urn:microsoft.com/office/officeart/2005/8/layout/radial1"/>
    <dgm:cxn modelId="{3519BAD2-2A42-4647-8B11-65C5C0DC81E4}" srcId="{494B6F8A-184B-4220-AADC-42E460E77055}" destId="{C4A547E1-6947-4D5F-96C7-7DC724F249FB}" srcOrd="7" destOrd="0" parTransId="{B9D66EC6-E954-4E74-A6DA-6CF78AE3F2E9}" sibTransId="{C1AAC54E-D30B-47B6-91F4-439BF7239E76}"/>
    <dgm:cxn modelId="{95001007-3749-43E0-8443-40E580A0F6E3}" srcId="{494B6F8A-184B-4220-AADC-42E460E77055}" destId="{FD77306F-7B35-4C1A-AD19-7BDE8823381A}" srcOrd="6" destOrd="0" parTransId="{C288DE9F-A9D4-43F2-824D-2CA61C45A8BF}" sibTransId="{44A0365D-CF41-46B4-8C1C-095E87523127}"/>
    <dgm:cxn modelId="{10F275B3-B459-4CEE-8D4E-289FD2AA7909}" type="presOf" srcId="{5300F87D-F32B-49C2-9F83-879071DD9FDE}" destId="{52075A65-0E3A-4671-9AF6-1A07BD5EA8F9}" srcOrd="1" destOrd="0" presId="urn:microsoft.com/office/officeart/2005/8/layout/radial1"/>
    <dgm:cxn modelId="{E958C12D-A865-4309-A089-8521B1DFF5D7}" srcId="{494B6F8A-184B-4220-AADC-42E460E77055}" destId="{3060E4CC-AD30-4BD6-A6A7-CCD6C3906711}" srcOrd="5" destOrd="0" parTransId="{5300F87D-F32B-49C2-9F83-879071DD9FDE}" sibTransId="{F3135685-7B22-4CBA-A2D5-FB99385B3D41}"/>
    <dgm:cxn modelId="{31E4CA40-CBBA-4B47-A4A7-9CFC1FAA185E}" type="presOf" srcId="{C4A547E1-6947-4D5F-96C7-7DC724F249FB}" destId="{1D62CEF9-6DBE-47B6-94AE-4B788EE30C6A}" srcOrd="0" destOrd="0" presId="urn:microsoft.com/office/officeart/2005/8/layout/radial1"/>
    <dgm:cxn modelId="{13EAFD2E-19F8-44A2-BF44-06A02DC351E6}" srcId="{494B6F8A-184B-4220-AADC-42E460E77055}" destId="{1DEF308F-2676-4C1E-B597-4FB168BFD719}" srcOrd="2" destOrd="0" parTransId="{ABA95DC5-7D98-4EB5-A316-10A1DB6515C6}" sibTransId="{0F1D9FF8-77EE-4104-8086-EC1D8C9BE1E9}"/>
    <dgm:cxn modelId="{55E6DAC4-BF1E-41AF-BE80-F81CAAA51AD0}" srcId="{494B6F8A-184B-4220-AADC-42E460E77055}" destId="{D621E872-C1C6-4CF4-A1B0-92D1793A2BAB}" srcOrd="4" destOrd="0" parTransId="{621E8406-61E4-4F3D-BC6F-92199ECEA635}" sibTransId="{80F213DD-8AFC-4CD3-A7C9-019BA9F362BB}"/>
    <dgm:cxn modelId="{87645855-C8A1-4D9D-913E-79B0625BCFC0}" type="presOf" srcId="{C288DE9F-A9D4-43F2-824D-2CA61C45A8BF}" destId="{3398F716-A09C-4DC6-9A92-7BC24309F2D9}" srcOrd="0" destOrd="0" presId="urn:microsoft.com/office/officeart/2005/8/layout/radial1"/>
    <dgm:cxn modelId="{6CB7F446-6335-496D-A99A-7F3A9BD06B0F}" type="presOf" srcId="{C288DE9F-A9D4-43F2-824D-2CA61C45A8BF}" destId="{CE3AEF20-2951-4873-BB00-2902ED8300D8}" srcOrd="1" destOrd="0" presId="urn:microsoft.com/office/officeart/2005/8/layout/radial1"/>
    <dgm:cxn modelId="{FE6E41B7-9646-4B15-B33F-14DD44B95A12}" type="presOf" srcId="{72AF0BDB-8C95-4F75-B931-7B03C29922A1}" destId="{1FF4B05D-1841-41B3-9D42-40A7946456F3}" srcOrd="0" destOrd="0" presId="urn:microsoft.com/office/officeart/2005/8/layout/radial1"/>
    <dgm:cxn modelId="{6630915D-707B-468E-9C69-607A7A8A3265}" srcId="{494B6F8A-184B-4220-AADC-42E460E77055}" destId="{F35147E0-C6FD-45B5-B17A-AAC307CBDA87}" srcOrd="3" destOrd="0" parTransId="{69623317-4B8D-41AC-8AF0-8B460EEF1438}" sibTransId="{C2F60CF1-0B5F-4E18-9B6F-FDC5BFE18509}"/>
    <dgm:cxn modelId="{993087BB-B05C-4017-86F0-6664B390E3E5}" type="presOf" srcId="{69623317-4B8D-41AC-8AF0-8B460EEF1438}" destId="{DDC4B5D8-2F6D-443F-814C-21674E80DB13}" srcOrd="0" destOrd="0" presId="urn:microsoft.com/office/officeart/2005/8/layout/radial1"/>
    <dgm:cxn modelId="{1E0572EC-5232-4865-A963-463AAAAE1D2D}" srcId="{494B6F8A-184B-4220-AADC-42E460E77055}" destId="{170D47D4-7AFF-417D-9D8D-FC99D552AA2C}" srcOrd="0" destOrd="0" parTransId="{DA6A04F5-900D-4D50-8675-8166CDDE53A6}" sibTransId="{CBB90071-46E2-42B1-8E56-5FDD6B495E0B}"/>
    <dgm:cxn modelId="{5A2526F0-FCD7-46CA-94BA-57FD216DA5C5}" type="presOf" srcId="{B9D66EC6-E954-4E74-A6DA-6CF78AE3F2E9}" destId="{FA3671D7-61AA-43F2-B31B-E3176B7B1BF3}" srcOrd="1" destOrd="0" presId="urn:microsoft.com/office/officeart/2005/8/layout/radial1"/>
    <dgm:cxn modelId="{AEE1CF83-A8BE-4C74-B570-67454122CE62}" type="presOf" srcId="{38ADCC67-F406-4A77-B675-3D5AAF30F995}" destId="{A82BE68B-83B9-4B52-82EA-154FB315741A}" srcOrd="1" destOrd="0" presId="urn:microsoft.com/office/officeart/2005/8/layout/radial1"/>
    <dgm:cxn modelId="{3E252FE8-4E12-424E-81A4-E214E624158C}" type="presOf" srcId="{ABA95DC5-7D98-4EB5-A316-10A1DB6515C6}" destId="{B96722D2-942B-48AE-A050-756AE6A2C904}" srcOrd="0" destOrd="0" presId="urn:microsoft.com/office/officeart/2005/8/layout/radial1"/>
    <dgm:cxn modelId="{C967034D-41A5-4502-A4EE-7434C364AE28}" srcId="{494B6F8A-184B-4220-AADC-42E460E77055}" destId="{5DD7EC79-9243-4C1E-9B8A-6A35DDDFC3C5}" srcOrd="8" destOrd="0" parTransId="{38ADCC67-F406-4A77-B675-3D5AAF30F995}" sibTransId="{4B8F56B7-BAC7-470C-8E36-8220B8E0587C}"/>
    <dgm:cxn modelId="{05BCD40B-490B-4E85-B962-96A8D8C33AEC}" srcId="{494B6F8A-184B-4220-AADC-42E460E77055}" destId="{7D112A0B-06F3-4F87-B92A-EEFA261A0253}" srcOrd="1" destOrd="0" parTransId="{72AF0BDB-8C95-4F75-B931-7B03C29922A1}" sibTransId="{4BFD8FDC-58BD-474B-AD7C-0BF785984FB2}"/>
    <dgm:cxn modelId="{EE308FDB-E514-45E0-8F20-940AB43B8E56}" type="presOf" srcId="{DA6A04F5-900D-4D50-8675-8166CDDE53A6}" destId="{E7728D85-A84C-4378-87A5-F3DED9749480}" srcOrd="0" destOrd="0" presId="urn:microsoft.com/office/officeart/2005/8/layout/radial1"/>
    <dgm:cxn modelId="{35FE1666-9C7B-4FC5-A583-CF07AF428480}" type="presOf" srcId="{38ADCC67-F406-4A77-B675-3D5AAF30F995}" destId="{8C80470D-496F-4907-868A-B0FE5287226F}" srcOrd="0" destOrd="0" presId="urn:microsoft.com/office/officeart/2005/8/layout/radial1"/>
    <dgm:cxn modelId="{C7B97C33-0093-471C-BB9C-E3DFB92CE6D0}" type="presOf" srcId="{D621E872-C1C6-4CF4-A1B0-92D1793A2BAB}" destId="{74C5E8F5-D6B8-44EE-A82D-51867057CA6C}" srcOrd="0" destOrd="0" presId="urn:microsoft.com/office/officeart/2005/8/layout/radial1"/>
    <dgm:cxn modelId="{2A23D649-9B94-40C4-8913-C22704FAF42C}" type="presOf" srcId="{5DD7EC79-9243-4C1E-9B8A-6A35DDDFC3C5}" destId="{9E2F003D-4BFB-455E-BBCE-75E45F0F91A1}" srcOrd="0" destOrd="0" presId="urn:microsoft.com/office/officeart/2005/8/layout/radial1"/>
    <dgm:cxn modelId="{727A01CB-1BB7-48CC-B89C-F8356CC7CE98}" type="presOf" srcId="{1DEF308F-2676-4C1E-B597-4FB168BFD719}" destId="{8BAB442E-29D7-41A8-829C-7030DFB0ACEC}" srcOrd="0" destOrd="0" presId="urn:microsoft.com/office/officeart/2005/8/layout/radial1"/>
    <dgm:cxn modelId="{AEA645E6-7734-48AA-B9D0-A315752ED93E}" srcId="{69AB8FB1-4240-4117-9A3D-B50DDD8EB1E3}" destId="{494B6F8A-184B-4220-AADC-42E460E77055}" srcOrd="0" destOrd="0" parTransId="{9010AD4D-5C4F-4DA9-8FD4-AE1C1D2CD29B}" sibTransId="{353CE92D-1C18-4060-802F-91D2660445AD}"/>
    <dgm:cxn modelId="{53F58912-CEB8-490E-A21A-FC24CF228C38}" type="presOf" srcId="{5300F87D-F32B-49C2-9F83-879071DD9FDE}" destId="{8AD8DAE2-E2DB-4FA4-BC6F-6BE624153264}" srcOrd="0" destOrd="0" presId="urn:microsoft.com/office/officeart/2005/8/layout/radial1"/>
    <dgm:cxn modelId="{424B4C93-E9F1-4E3B-90A2-BD8BBC45E9C7}" type="presOf" srcId="{FD77306F-7B35-4C1A-AD19-7BDE8823381A}" destId="{7DBC56D1-B5EF-4580-BE07-0FF57B479172}" srcOrd="0" destOrd="0" presId="urn:microsoft.com/office/officeart/2005/8/layout/radial1"/>
    <dgm:cxn modelId="{E7C1273C-1797-47D9-8F13-11D6509A570B}" type="presOf" srcId="{69AB8FB1-4240-4117-9A3D-B50DDD8EB1E3}" destId="{3ABBBF1C-C1A7-4320-891B-526A9C085D05}" srcOrd="0" destOrd="0" presId="urn:microsoft.com/office/officeart/2005/8/layout/radial1"/>
    <dgm:cxn modelId="{0F8CAEA7-D899-4D21-BBCF-E35076DCD697}" type="presOf" srcId="{7D112A0B-06F3-4F87-B92A-EEFA261A0253}" destId="{1C654D6B-9FAE-4D93-A669-C3B1280F06D5}" srcOrd="0" destOrd="0" presId="urn:microsoft.com/office/officeart/2005/8/layout/radial1"/>
    <dgm:cxn modelId="{66C811BD-C593-4E81-A3CA-93075831D86C}" type="presOf" srcId="{72AF0BDB-8C95-4F75-B931-7B03C29922A1}" destId="{C67A29CE-76B0-4D6C-BDF3-4647360F3639}" srcOrd="1" destOrd="0" presId="urn:microsoft.com/office/officeart/2005/8/layout/radial1"/>
    <dgm:cxn modelId="{7CD5DB62-200B-4DE4-967A-EBD03C375634}" type="presOf" srcId="{ABA95DC5-7D98-4EB5-A316-10A1DB6515C6}" destId="{C62AAEF2-EBB5-4B56-8DBF-79A4F2C5839A}" srcOrd="1" destOrd="0" presId="urn:microsoft.com/office/officeart/2005/8/layout/radial1"/>
    <dgm:cxn modelId="{A175175C-EB73-41B9-8C58-9DC2367D89AC}" type="presOf" srcId="{170D47D4-7AFF-417D-9D8D-FC99D552AA2C}" destId="{A3052971-E4A6-422D-8808-53C2B07022F8}" srcOrd="0" destOrd="0" presId="urn:microsoft.com/office/officeart/2005/8/layout/radial1"/>
    <dgm:cxn modelId="{F685BFEB-60B5-4838-A0FA-59494CD4D9C4}" type="presOf" srcId="{B9D66EC6-E954-4E74-A6DA-6CF78AE3F2E9}" destId="{93F6CCC8-E692-44DB-9B0B-B4BDFBA4E878}" srcOrd="0" destOrd="0" presId="urn:microsoft.com/office/officeart/2005/8/layout/radial1"/>
    <dgm:cxn modelId="{A0C7ED69-2D5C-4381-B263-60A47988E8F8}" type="presOf" srcId="{621E8406-61E4-4F3D-BC6F-92199ECEA635}" destId="{0D2B4B89-7FC3-41D5-B262-96B546F72643}" srcOrd="0" destOrd="0" presId="urn:microsoft.com/office/officeart/2005/8/layout/radial1"/>
    <dgm:cxn modelId="{A78AF032-38B8-4664-BFCC-2F3BD1E2EBA5}" type="presOf" srcId="{F35147E0-C6FD-45B5-B17A-AAC307CBDA87}" destId="{2AEBDD76-71D4-4087-BDC5-35466285A103}" srcOrd="0" destOrd="0" presId="urn:microsoft.com/office/officeart/2005/8/layout/radial1"/>
    <dgm:cxn modelId="{492392DB-3E65-41BC-99C4-98455080582D}" type="presOf" srcId="{69623317-4B8D-41AC-8AF0-8B460EEF1438}" destId="{FCEEDA2C-05A7-4819-AE14-CFE6E436AFF4}" srcOrd="1" destOrd="0" presId="urn:microsoft.com/office/officeart/2005/8/layout/radial1"/>
    <dgm:cxn modelId="{436080AC-F5FE-430E-A1F3-4F8AF1559D65}" type="presOf" srcId="{621E8406-61E4-4F3D-BC6F-92199ECEA635}" destId="{9373415A-734A-43CF-BD24-5DB597D42AEF}" srcOrd="1" destOrd="0" presId="urn:microsoft.com/office/officeart/2005/8/layout/radial1"/>
    <dgm:cxn modelId="{BE8CEDC7-651F-465A-8EEC-06485BB0DACB}" srcId="{69AB8FB1-4240-4117-9A3D-B50DDD8EB1E3}" destId="{FF68A073-8473-4BAC-BFD3-01DBAECC3523}" srcOrd="1" destOrd="0" parTransId="{268E23ED-3915-456D-8350-8ADE658C247C}" sibTransId="{D7F21996-70A3-4999-9E88-BC5779BC0E44}"/>
    <dgm:cxn modelId="{54DA2790-3CF0-4AE6-AE1F-257B45E8D99B}" type="presParOf" srcId="{3ABBBF1C-C1A7-4320-891B-526A9C085D05}" destId="{F8E93AF0-AB93-4666-A3EF-6F5EFEC11D67}" srcOrd="0" destOrd="0" presId="urn:microsoft.com/office/officeart/2005/8/layout/radial1"/>
    <dgm:cxn modelId="{ABAB8A7F-26DE-40C8-81DB-36A48B6804DF}" type="presParOf" srcId="{3ABBBF1C-C1A7-4320-891B-526A9C085D05}" destId="{E7728D85-A84C-4378-87A5-F3DED9749480}" srcOrd="1" destOrd="0" presId="urn:microsoft.com/office/officeart/2005/8/layout/radial1"/>
    <dgm:cxn modelId="{423C94B8-7288-40D2-8F7C-329D398B8EA4}" type="presParOf" srcId="{E7728D85-A84C-4378-87A5-F3DED9749480}" destId="{60AA812E-0A70-408B-9A01-29F08DCCB1A8}" srcOrd="0" destOrd="0" presId="urn:microsoft.com/office/officeart/2005/8/layout/radial1"/>
    <dgm:cxn modelId="{8B13CAB6-13B1-4FB7-A026-E8ADEE44811F}" type="presParOf" srcId="{3ABBBF1C-C1A7-4320-891B-526A9C085D05}" destId="{A3052971-E4A6-422D-8808-53C2B07022F8}" srcOrd="2" destOrd="0" presId="urn:microsoft.com/office/officeart/2005/8/layout/radial1"/>
    <dgm:cxn modelId="{9849AAC8-F167-4891-9B1E-91A07699E59B}" type="presParOf" srcId="{3ABBBF1C-C1A7-4320-891B-526A9C085D05}" destId="{1FF4B05D-1841-41B3-9D42-40A7946456F3}" srcOrd="3" destOrd="0" presId="urn:microsoft.com/office/officeart/2005/8/layout/radial1"/>
    <dgm:cxn modelId="{D973DC2C-B9C6-49B5-A12A-B00B4D3C2694}" type="presParOf" srcId="{1FF4B05D-1841-41B3-9D42-40A7946456F3}" destId="{C67A29CE-76B0-4D6C-BDF3-4647360F3639}" srcOrd="0" destOrd="0" presId="urn:microsoft.com/office/officeart/2005/8/layout/radial1"/>
    <dgm:cxn modelId="{5262F607-EE49-4918-A46F-ACF28D133700}" type="presParOf" srcId="{3ABBBF1C-C1A7-4320-891B-526A9C085D05}" destId="{1C654D6B-9FAE-4D93-A669-C3B1280F06D5}" srcOrd="4" destOrd="0" presId="urn:microsoft.com/office/officeart/2005/8/layout/radial1"/>
    <dgm:cxn modelId="{3BE82E11-80D0-41EF-BCDA-6AD59C426FA4}" type="presParOf" srcId="{3ABBBF1C-C1A7-4320-891B-526A9C085D05}" destId="{B96722D2-942B-48AE-A050-756AE6A2C904}" srcOrd="5" destOrd="0" presId="urn:microsoft.com/office/officeart/2005/8/layout/radial1"/>
    <dgm:cxn modelId="{B9CD1360-7C00-495F-8993-47331CA69CF5}" type="presParOf" srcId="{B96722D2-942B-48AE-A050-756AE6A2C904}" destId="{C62AAEF2-EBB5-4B56-8DBF-79A4F2C5839A}" srcOrd="0" destOrd="0" presId="urn:microsoft.com/office/officeart/2005/8/layout/radial1"/>
    <dgm:cxn modelId="{D60DE955-90C9-4EA0-8155-DE8F075B7759}" type="presParOf" srcId="{3ABBBF1C-C1A7-4320-891B-526A9C085D05}" destId="{8BAB442E-29D7-41A8-829C-7030DFB0ACEC}" srcOrd="6" destOrd="0" presId="urn:microsoft.com/office/officeart/2005/8/layout/radial1"/>
    <dgm:cxn modelId="{9BA4528E-8A73-4844-9AFB-4B6393699D9E}" type="presParOf" srcId="{3ABBBF1C-C1A7-4320-891B-526A9C085D05}" destId="{DDC4B5D8-2F6D-443F-814C-21674E80DB13}" srcOrd="7" destOrd="0" presId="urn:microsoft.com/office/officeart/2005/8/layout/radial1"/>
    <dgm:cxn modelId="{6221C40D-48B3-4404-82DC-34851DE092CD}" type="presParOf" srcId="{DDC4B5D8-2F6D-443F-814C-21674E80DB13}" destId="{FCEEDA2C-05A7-4819-AE14-CFE6E436AFF4}" srcOrd="0" destOrd="0" presId="urn:microsoft.com/office/officeart/2005/8/layout/radial1"/>
    <dgm:cxn modelId="{E1625A6F-09D2-496F-8CAA-BDF51962D199}" type="presParOf" srcId="{3ABBBF1C-C1A7-4320-891B-526A9C085D05}" destId="{2AEBDD76-71D4-4087-BDC5-35466285A103}" srcOrd="8" destOrd="0" presId="urn:microsoft.com/office/officeart/2005/8/layout/radial1"/>
    <dgm:cxn modelId="{A9BDB5F3-6043-4915-B84D-CD5585943880}" type="presParOf" srcId="{3ABBBF1C-C1A7-4320-891B-526A9C085D05}" destId="{0D2B4B89-7FC3-41D5-B262-96B546F72643}" srcOrd="9" destOrd="0" presId="urn:microsoft.com/office/officeart/2005/8/layout/radial1"/>
    <dgm:cxn modelId="{16B25CD9-7987-4B98-801E-9674CCF83B11}" type="presParOf" srcId="{0D2B4B89-7FC3-41D5-B262-96B546F72643}" destId="{9373415A-734A-43CF-BD24-5DB597D42AEF}" srcOrd="0" destOrd="0" presId="urn:microsoft.com/office/officeart/2005/8/layout/radial1"/>
    <dgm:cxn modelId="{735C0720-BD06-4D4D-835D-7C46DA5098C1}" type="presParOf" srcId="{3ABBBF1C-C1A7-4320-891B-526A9C085D05}" destId="{74C5E8F5-D6B8-44EE-A82D-51867057CA6C}" srcOrd="10" destOrd="0" presId="urn:microsoft.com/office/officeart/2005/8/layout/radial1"/>
    <dgm:cxn modelId="{99D8AF49-AB13-4B8B-A1A8-5D0EDB29A603}" type="presParOf" srcId="{3ABBBF1C-C1A7-4320-891B-526A9C085D05}" destId="{8AD8DAE2-E2DB-4FA4-BC6F-6BE624153264}" srcOrd="11" destOrd="0" presId="urn:microsoft.com/office/officeart/2005/8/layout/radial1"/>
    <dgm:cxn modelId="{ED295062-755C-4548-8BA9-AD22905F4FA1}" type="presParOf" srcId="{8AD8DAE2-E2DB-4FA4-BC6F-6BE624153264}" destId="{52075A65-0E3A-4671-9AF6-1A07BD5EA8F9}" srcOrd="0" destOrd="0" presId="urn:microsoft.com/office/officeart/2005/8/layout/radial1"/>
    <dgm:cxn modelId="{5EBC1BE8-2C89-491D-80B3-F49F23D09800}" type="presParOf" srcId="{3ABBBF1C-C1A7-4320-891B-526A9C085D05}" destId="{24DAC825-912C-43BB-99EE-20B6BBB61BE4}" srcOrd="12" destOrd="0" presId="urn:microsoft.com/office/officeart/2005/8/layout/radial1"/>
    <dgm:cxn modelId="{5610E351-4688-40AC-A74D-774BBBA39592}" type="presParOf" srcId="{3ABBBF1C-C1A7-4320-891B-526A9C085D05}" destId="{3398F716-A09C-4DC6-9A92-7BC24309F2D9}" srcOrd="13" destOrd="0" presId="urn:microsoft.com/office/officeart/2005/8/layout/radial1"/>
    <dgm:cxn modelId="{2015254D-4A26-47F3-87F9-63F2E6EEC59E}" type="presParOf" srcId="{3398F716-A09C-4DC6-9A92-7BC24309F2D9}" destId="{CE3AEF20-2951-4873-BB00-2902ED8300D8}" srcOrd="0" destOrd="0" presId="urn:microsoft.com/office/officeart/2005/8/layout/radial1"/>
    <dgm:cxn modelId="{FE08E2E5-BB8F-4C22-9011-D966AB21AEF5}" type="presParOf" srcId="{3ABBBF1C-C1A7-4320-891B-526A9C085D05}" destId="{7DBC56D1-B5EF-4580-BE07-0FF57B479172}" srcOrd="14" destOrd="0" presId="urn:microsoft.com/office/officeart/2005/8/layout/radial1"/>
    <dgm:cxn modelId="{3830925F-2454-4E59-9607-ADC1CCCB250A}" type="presParOf" srcId="{3ABBBF1C-C1A7-4320-891B-526A9C085D05}" destId="{93F6CCC8-E692-44DB-9B0B-B4BDFBA4E878}" srcOrd="15" destOrd="0" presId="urn:microsoft.com/office/officeart/2005/8/layout/radial1"/>
    <dgm:cxn modelId="{D05806FC-07E9-496E-848E-F0BBD6D20FED}" type="presParOf" srcId="{93F6CCC8-E692-44DB-9B0B-B4BDFBA4E878}" destId="{FA3671D7-61AA-43F2-B31B-E3176B7B1BF3}" srcOrd="0" destOrd="0" presId="urn:microsoft.com/office/officeart/2005/8/layout/radial1"/>
    <dgm:cxn modelId="{55A0AE65-7D63-49F4-AD1A-846FD8CEFAA6}" type="presParOf" srcId="{3ABBBF1C-C1A7-4320-891B-526A9C085D05}" destId="{1D62CEF9-6DBE-47B6-94AE-4B788EE30C6A}" srcOrd="16" destOrd="0" presId="urn:microsoft.com/office/officeart/2005/8/layout/radial1"/>
    <dgm:cxn modelId="{256E5452-3FA0-41A0-B470-57577B93BADC}" type="presParOf" srcId="{3ABBBF1C-C1A7-4320-891B-526A9C085D05}" destId="{8C80470D-496F-4907-868A-B0FE5287226F}" srcOrd="17" destOrd="0" presId="urn:microsoft.com/office/officeart/2005/8/layout/radial1"/>
    <dgm:cxn modelId="{210F6DDF-7F41-4072-B4FB-A04DE64ADF54}" type="presParOf" srcId="{8C80470D-496F-4907-868A-B0FE5287226F}" destId="{A82BE68B-83B9-4B52-82EA-154FB315741A}" srcOrd="0" destOrd="0" presId="urn:microsoft.com/office/officeart/2005/8/layout/radial1"/>
    <dgm:cxn modelId="{1F184E49-C434-4781-ACF0-F8E28D1E0D03}" type="presParOf" srcId="{3ABBBF1C-C1A7-4320-891B-526A9C085D05}" destId="{9E2F003D-4BFB-455E-BBCE-75E45F0F91A1}"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93AF0-AB93-4666-A3EF-6F5EFEC11D67}">
      <dsp:nvSpPr>
        <dsp:cNvPr id="0" name=""/>
        <dsp:cNvSpPr/>
      </dsp:nvSpPr>
      <dsp:spPr>
        <a:xfrm>
          <a:off x="4623395" y="2488086"/>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1" i="1" u="sng" strike="noStrike" kern="1200" cap="none" normalizeH="0" baseline="0" dirty="0" smtClean="0">
              <a:ln/>
              <a:effectLst/>
              <a:latin typeface="Arial" charset="0"/>
              <a:cs typeface="Arial" charset="0"/>
            </a:rPr>
            <a:t>FAMILY</a:t>
          </a:r>
        </a:p>
      </dsp:txBody>
      <dsp:txXfrm>
        <a:off x="4813636" y="2678327"/>
        <a:ext cx="918564" cy="918564"/>
      </dsp:txXfrm>
    </dsp:sp>
    <dsp:sp modelId="{E7728D85-A84C-4378-87A5-F3DED9749480}">
      <dsp:nvSpPr>
        <dsp:cNvPr id="0" name=""/>
        <dsp:cNvSpPr/>
      </dsp:nvSpPr>
      <dsp:spPr>
        <a:xfrm rot="16101996">
          <a:off x="4995236" y="2225348"/>
          <a:ext cx="503971" cy="22236"/>
        </a:xfrm>
        <a:custGeom>
          <a:avLst/>
          <a:gdLst/>
          <a:ahLst/>
          <a:cxnLst/>
          <a:rect l="0" t="0" r="0" b="0"/>
          <a:pathLst>
            <a:path>
              <a:moveTo>
                <a:pt x="0" y="11118"/>
              </a:moveTo>
              <a:lnTo>
                <a:pt x="503971"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5234622" y="2223867"/>
        <a:ext cx="25198" cy="25198"/>
      </dsp:txXfrm>
    </dsp:sp>
    <dsp:sp modelId="{A3052971-E4A6-422D-8808-53C2B07022F8}">
      <dsp:nvSpPr>
        <dsp:cNvPr id="0" name=""/>
        <dsp:cNvSpPr/>
      </dsp:nvSpPr>
      <dsp:spPr>
        <a:xfrm>
          <a:off x="4572001" y="685801"/>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DCP&amp;P</a:t>
          </a:r>
        </a:p>
      </dsp:txBody>
      <dsp:txXfrm>
        <a:off x="4762242" y="876042"/>
        <a:ext cx="918564" cy="918564"/>
      </dsp:txXfrm>
    </dsp:sp>
    <dsp:sp modelId="{1FF4B05D-1841-41B3-9D42-40A7946456F3}">
      <dsp:nvSpPr>
        <dsp:cNvPr id="0" name=""/>
        <dsp:cNvSpPr/>
      </dsp:nvSpPr>
      <dsp:spPr>
        <a:xfrm rot="18657653">
          <a:off x="5541692" y="2291767"/>
          <a:ext cx="911682" cy="22236"/>
        </a:xfrm>
        <a:custGeom>
          <a:avLst/>
          <a:gdLst/>
          <a:ahLst/>
          <a:cxnLst/>
          <a:rect l="0" t="0" r="0" b="0"/>
          <a:pathLst>
            <a:path>
              <a:moveTo>
                <a:pt x="0" y="11118"/>
              </a:moveTo>
              <a:lnTo>
                <a:pt x="911682"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974741" y="2280093"/>
        <a:ext cx="45584" cy="45584"/>
      </dsp:txXfrm>
    </dsp:sp>
    <dsp:sp modelId="{1C654D6B-9FAE-4D93-A669-C3B1280F06D5}">
      <dsp:nvSpPr>
        <dsp:cNvPr id="0" name=""/>
        <dsp:cNvSpPr/>
      </dsp:nvSpPr>
      <dsp:spPr>
        <a:xfrm>
          <a:off x="6072624" y="818638"/>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Mobile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Response</a:t>
          </a:r>
        </a:p>
      </dsp:txBody>
      <dsp:txXfrm>
        <a:off x="6262865" y="1008879"/>
        <a:ext cx="918564" cy="918564"/>
      </dsp:txXfrm>
    </dsp:sp>
    <dsp:sp modelId="{B96722D2-942B-48AE-A050-756AE6A2C904}">
      <dsp:nvSpPr>
        <dsp:cNvPr id="0" name=""/>
        <dsp:cNvSpPr/>
      </dsp:nvSpPr>
      <dsp:spPr>
        <a:xfrm rot="20981812">
          <a:off x="5904411" y="2926497"/>
          <a:ext cx="937318" cy="22236"/>
        </a:xfrm>
        <a:custGeom>
          <a:avLst/>
          <a:gdLst/>
          <a:ahLst/>
          <a:cxnLst/>
          <a:rect l="0" t="0" r="0" b="0"/>
          <a:pathLst>
            <a:path>
              <a:moveTo>
                <a:pt x="0" y="11118"/>
              </a:moveTo>
              <a:lnTo>
                <a:pt x="937318"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349637" y="2914182"/>
        <a:ext cx="46865" cy="46865"/>
      </dsp:txXfrm>
    </dsp:sp>
    <dsp:sp modelId="{8BAB442E-29D7-41A8-829C-7030DFB0ACEC}">
      <dsp:nvSpPr>
        <dsp:cNvPr id="0" name=""/>
        <dsp:cNvSpPr/>
      </dsp:nvSpPr>
      <dsp:spPr>
        <a:xfrm>
          <a:off x="6823699" y="2088099"/>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Community Programs/Groups</a:t>
          </a:r>
          <a:endParaRPr kumimoji="0" lang="en-US" sz="900" b="0" i="0" u="none" strike="noStrike" kern="1200" cap="none" normalizeH="0" baseline="0" dirty="0" smtClean="0">
            <a:ln/>
            <a:effectLst/>
            <a:latin typeface="Arial" charset="0"/>
            <a:cs typeface="Arial" charset="0"/>
          </a:endParaRPr>
        </a:p>
      </dsp:txBody>
      <dsp:txXfrm>
        <a:off x="7013940" y="2278340"/>
        <a:ext cx="918564" cy="918564"/>
      </dsp:txXfrm>
    </dsp:sp>
    <dsp:sp modelId="{DDC4B5D8-2F6D-443F-814C-21674E80DB13}">
      <dsp:nvSpPr>
        <dsp:cNvPr id="0" name=""/>
        <dsp:cNvSpPr/>
      </dsp:nvSpPr>
      <dsp:spPr>
        <a:xfrm rot="1791558">
          <a:off x="5772874" y="3687438"/>
          <a:ext cx="954332" cy="22236"/>
        </a:xfrm>
        <a:custGeom>
          <a:avLst/>
          <a:gdLst/>
          <a:ahLst/>
          <a:cxnLst/>
          <a:rect l="0" t="0" r="0" b="0"/>
          <a:pathLst>
            <a:path>
              <a:moveTo>
                <a:pt x="0" y="11118"/>
              </a:moveTo>
              <a:lnTo>
                <a:pt x="954332"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226182" y="3674697"/>
        <a:ext cx="47716" cy="47716"/>
      </dsp:txXfrm>
    </dsp:sp>
    <dsp:sp modelId="{2AEBDD76-71D4-4087-BDC5-35466285A103}">
      <dsp:nvSpPr>
        <dsp:cNvPr id="0" name=""/>
        <dsp:cNvSpPr/>
      </dsp:nvSpPr>
      <dsp:spPr>
        <a:xfrm>
          <a:off x="6577639" y="3609979"/>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Care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Management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Organization</a:t>
          </a:r>
        </a:p>
      </dsp:txBody>
      <dsp:txXfrm>
        <a:off x="6767880" y="3800220"/>
        <a:ext cx="918564" cy="918564"/>
      </dsp:txXfrm>
    </dsp:sp>
    <dsp:sp modelId="{0D2B4B89-7FC3-41D5-B262-96B546F72643}">
      <dsp:nvSpPr>
        <dsp:cNvPr id="0" name=""/>
        <dsp:cNvSpPr/>
      </dsp:nvSpPr>
      <dsp:spPr>
        <a:xfrm rot="4206301">
          <a:off x="5319201" y="3986328"/>
          <a:ext cx="529777" cy="22236"/>
        </a:xfrm>
        <a:custGeom>
          <a:avLst/>
          <a:gdLst/>
          <a:ahLst/>
          <a:cxnLst/>
          <a:rect l="0" t="0" r="0" b="0"/>
          <a:pathLst>
            <a:path>
              <a:moveTo>
                <a:pt x="0" y="11118"/>
              </a:moveTo>
              <a:lnTo>
                <a:pt x="529777"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570845" y="3984202"/>
        <a:ext cx="26488" cy="26488"/>
      </dsp:txXfrm>
    </dsp:sp>
    <dsp:sp modelId="{74C5E8F5-D6B8-44EE-A82D-51867057CA6C}">
      <dsp:nvSpPr>
        <dsp:cNvPr id="0" name=""/>
        <dsp:cNvSpPr/>
      </dsp:nvSpPr>
      <dsp:spPr>
        <a:xfrm>
          <a:off x="5245738" y="4207761"/>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Family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Support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Organization</a:t>
          </a:r>
        </a:p>
      </dsp:txBody>
      <dsp:txXfrm>
        <a:off x="5435979" y="4398002"/>
        <a:ext cx="918564" cy="918564"/>
      </dsp:txXfrm>
    </dsp:sp>
    <dsp:sp modelId="{8AD8DAE2-E2DB-4FA4-BC6F-6BE624153264}">
      <dsp:nvSpPr>
        <dsp:cNvPr id="0" name=""/>
        <dsp:cNvSpPr/>
      </dsp:nvSpPr>
      <dsp:spPr>
        <a:xfrm rot="6726822">
          <a:off x="4713999" y="3939852"/>
          <a:ext cx="456841" cy="22236"/>
        </a:xfrm>
        <a:custGeom>
          <a:avLst/>
          <a:gdLst/>
          <a:ahLst/>
          <a:cxnLst/>
          <a:rect l="0" t="0" r="0" b="0"/>
          <a:pathLst>
            <a:path>
              <a:moveTo>
                <a:pt x="0" y="11118"/>
              </a:moveTo>
              <a:lnTo>
                <a:pt x="456841"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930999" y="3939549"/>
        <a:ext cx="22842" cy="22842"/>
      </dsp:txXfrm>
    </dsp:sp>
    <dsp:sp modelId="{24DAC825-912C-43BB-99EE-20B6BBB61BE4}">
      <dsp:nvSpPr>
        <dsp:cNvPr id="0" name=""/>
        <dsp:cNvSpPr/>
      </dsp:nvSpPr>
      <dsp:spPr>
        <a:xfrm>
          <a:off x="3962398" y="4114808"/>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Youth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Partnership</a:t>
          </a:r>
        </a:p>
      </dsp:txBody>
      <dsp:txXfrm>
        <a:off x="4152639" y="4305049"/>
        <a:ext cx="918564" cy="918564"/>
      </dsp:txXfrm>
    </dsp:sp>
    <dsp:sp modelId="{3398F716-A09C-4DC6-9A92-7BC24309F2D9}">
      <dsp:nvSpPr>
        <dsp:cNvPr id="0" name=""/>
        <dsp:cNvSpPr/>
      </dsp:nvSpPr>
      <dsp:spPr>
        <a:xfrm rot="9023813">
          <a:off x="3902181" y="3660325"/>
          <a:ext cx="862275" cy="22236"/>
        </a:xfrm>
        <a:custGeom>
          <a:avLst/>
          <a:gdLst/>
          <a:ahLst/>
          <a:cxnLst/>
          <a:rect l="0" t="0" r="0" b="0"/>
          <a:pathLst>
            <a:path>
              <a:moveTo>
                <a:pt x="0" y="11118"/>
              </a:moveTo>
              <a:lnTo>
                <a:pt x="862275"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311761" y="3649887"/>
        <a:ext cx="43113" cy="43113"/>
      </dsp:txXfrm>
    </dsp:sp>
    <dsp:sp modelId="{7DBC56D1-B5EF-4580-BE07-0FF57B479172}">
      <dsp:nvSpPr>
        <dsp:cNvPr id="0" name=""/>
        <dsp:cNvSpPr/>
      </dsp:nvSpPr>
      <dsp:spPr>
        <a:xfrm>
          <a:off x="2744195" y="3555755"/>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Providers </a:t>
          </a:r>
        </a:p>
      </dsp:txBody>
      <dsp:txXfrm>
        <a:off x="2934436" y="3745996"/>
        <a:ext cx="918564" cy="918564"/>
      </dsp:txXfrm>
    </dsp:sp>
    <dsp:sp modelId="{93F6CCC8-E692-44DB-9B0B-B4BDFBA4E878}">
      <dsp:nvSpPr>
        <dsp:cNvPr id="0" name=""/>
        <dsp:cNvSpPr/>
      </dsp:nvSpPr>
      <dsp:spPr>
        <a:xfrm rot="11340970">
          <a:off x="3718838" y="2952750"/>
          <a:ext cx="918255" cy="22236"/>
        </a:xfrm>
        <a:custGeom>
          <a:avLst/>
          <a:gdLst/>
          <a:ahLst/>
          <a:cxnLst/>
          <a:rect l="0" t="0" r="0" b="0"/>
          <a:pathLst>
            <a:path>
              <a:moveTo>
                <a:pt x="0" y="11118"/>
              </a:moveTo>
              <a:lnTo>
                <a:pt x="918255"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155009" y="2940912"/>
        <a:ext cx="45912" cy="45912"/>
      </dsp:txXfrm>
    </dsp:sp>
    <dsp:sp modelId="{1D62CEF9-6DBE-47B6-94AE-4B788EE30C6A}">
      <dsp:nvSpPr>
        <dsp:cNvPr id="0" name=""/>
        <dsp:cNvSpPr/>
      </dsp:nvSpPr>
      <dsp:spPr>
        <a:xfrm>
          <a:off x="2433490" y="2140605"/>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kern="1200" cap="none" normalizeH="0" baseline="0" dirty="0" smtClean="0">
              <a:ln/>
              <a:effectLst/>
              <a:latin typeface="Arial" charset="0"/>
              <a:cs typeface="Arial" charset="0"/>
            </a:rPr>
            <a:t>Schools</a:t>
          </a:r>
        </a:p>
      </dsp:txBody>
      <dsp:txXfrm>
        <a:off x="2623731" y="2330846"/>
        <a:ext cx="918564" cy="918564"/>
      </dsp:txXfrm>
    </dsp:sp>
    <dsp:sp modelId="{8C80470D-496F-4907-868A-B0FE5287226F}">
      <dsp:nvSpPr>
        <dsp:cNvPr id="0" name=""/>
        <dsp:cNvSpPr/>
      </dsp:nvSpPr>
      <dsp:spPr>
        <a:xfrm rot="13781153">
          <a:off x="4305205" y="2377751"/>
          <a:ext cx="664837" cy="22236"/>
        </a:xfrm>
        <a:custGeom>
          <a:avLst/>
          <a:gdLst/>
          <a:ahLst/>
          <a:cxnLst/>
          <a:rect l="0" t="0" r="0" b="0"/>
          <a:pathLst>
            <a:path>
              <a:moveTo>
                <a:pt x="0" y="11118"/>
              </a:moveTo>
              <a:lnTo>
                <a:pt x="664837" y="1111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621003" y="2372249"/>
        <a:ext cx="33241" cy="33241"/>
      </dsp:txXfrm>
    </dsp:sp>
    <dsp:sp modelId="{9E2F003D-4BFB-455E-BBCE-75E45F0F91A1}">
      <dsp:nvSpPr>
        <dsp:cNvPr id="0" name=""/>
        <dsp:cNvSpPr/>
      </dsp:nvSpPr>
      <dsp:spPr>
        <a:xfrm>
          <a:off x="3352806" y="990607"/>
          <a:ext cx="1299046" cy="1299046"/>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kern="1200" dirty="0" smtClean="0"/>
            <a:t>Family Court</a:t>
          </a:r>
          <a:endParaRPr lang="en-US" sz="900" kern="1200" dirty="0"/>
        </a:p>
      </dsp:txBody>
      <dsp:txXfrm>
        <a:off x="3543047" y="1180848"/>
        <a:ext cx="918564" cy="91856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37367"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defTabSz="932514">
              <a:defRPr sz="1200"/>
            </a:lvl1pPr>
          </a:lstStyle>
          <a:p>
            <a:pPr>
              <a:defRPr/>
            </a:pPr>
            <a:endParaRPr lang="en-US"/>
          </a:p>
        </p:txBody>
      </p:sp>
      <p:sp>
        <p:nvSpPr>
          <p:cNvPr id="53251" name="Rectangle 3"/>
          <p:cNvSpPr>
            <a:spLocks noGrp="1" noChangeArrowheads="1"/>
          </p:cNvSpPr>
          <p:nvPr>
            <p:ph type="dt" sz="quarter" idx="1"/>
          </p:nvPr>
        </p:nvSpPr>
        <p:spPr bwMode="auto">
          <a:xfrm>
            <a:off x="3971456" y="0"/>
            <a:ext cx="3037366"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algn="r" defTabSz="932514">
              <a:defRPr sz="1200"/>
            </a:lvl1pPr>
          </a:lstStyle>
          <a:p>
            <a:pPr>
              <a:defRPr/>
            </a:pPr>
            <a:endParaRPr lang="en-US"/>
          </a:p>
        </p:txBody>
      </p:sp>
      <p:sp>
        <p:nvSpPr>
          <p:cNvPr id="53252" name="Rectangle 4"/>
          <p:cNvSpPr>
            <a:spLocks noGrp="1" noChangeArrowheads="1"/>
          </p:cNvSpPr>
          <p:nvPr>
            <p:ph type="ftr" sz="quarter" idx="2"/>
          </p:nvPr>
        </p:nvSpPr>
        <p:spPr bwMode="auto">
          <a:xfrm>
            <a:off x="0" y="8829773"/>
            <a:ext cx="3037367"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defTabSz="932514">
              <a:defRPr sz="1200"/>
            </a:lvl1pPr>
          </a:lstStyle>
          <a:p>
            <a:pPr>
              <a:defRPr/>
            </a:pPr>
            <a:endParaRPr lang="en-US"/>
          </a:p>
        </p:txBody>
      </p:sp>
      <p:sp>
        <p:nvSpPr>
          <p:cNvPr id="53253" name="Rectangle 5"/>
          <p:cNvSpPr>
            <a:spLocks noGrp="1" noChangeArrowheads="1"/>
          </p:cNvSpPr>
          <p:nvPr>
            <p:ph type="sldNum" sz="quarter" idx="3"/>
          </p:nvPr>
        </p:nvSpPr>
        <p:spPr bwMode="auto">
          <a:xfrm>
            <a:off x="3971456" y="8829773"/>
            <a:ext cx="3037366"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algn="r" defTabSz="932514">
              <a:defRPr sz="1200"/>
            </a:lvl1pPr>
          </a:lstStyle>
          <a:p>
            <a:pPr>
              <a:defRPr/>
            </a:pPr>
            <a:fld id="{BD98970F-F981-49E0-A79E-62BCE52D4BBC}" type="slidenum">
              <a:rPr lang="en-US"/>
              <a:pPr>
                <a:defRPr/>
              </a:pPr>
              <a:t>‹#›</a:t>
            </a:fld>
            <a:endParaRPr lang="en-US" dirty="0"/>
          </a:p>
        </p:txBody>
      </p:sp>
    </p:spTree>
    <p:extLst>
      <p:ext uri="{BB962C8B-B14F-4D97-AF65-F5344CB8AC3E}">
        <p14:creationId xmlns:p14="http://schemas.microsoft.com/office/powerpoint/2010/main" val="2273289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7367"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defTabSz="932514">
              <a:defRPr sz="1200"/>
            </a:lvl1pPr>
          </a:lstStyle>
          <a:p>
            <a:pPr>
              <a:defRPr/>
            </a:pPr>
            <a:endParaRPr lang="en-US"/>
          </a:p>
        </p:txBody>
      </p:sp>
      <p:sp>
        <p:nvSpPr>
          <p:cNvPr id="18435" name="Rectangle 3"/>
          <p:cNvSpPr>
            <a:spLocks noGrp="1" noChangeArrowheads="1"/>
          </p:cNvSpPr>
          <p:nvPr>
            <p:ph type="dt" idx="1"/>
          </p:nvPr>
        </p:nvSpPr>
        <p:spPr bwMode="auto">
          <a:xfrm>
            <a:off x="3971456" y="0"/>
            <a:ext cx="3037366" cy="465056"/>
          </a:xfrm>
          <a:prstGeom prst="rect">
            <a:avLst/>
          </a:prstGeom>
          <a:noFill/>
          <a:ln>
            <a:noFill/>
          </a:ln>
          <a:extLst/>
        </p:spPr>
        <p:txBody>
          <a:bodyPr vert="horz" wrap="square" lIns="93227" tIns="46613" rIns="93227" bIns="46613" numCol="1" anchor="t" anchorCtr="0" compatLnSpc="1">
            <a:prstTxWarp prst="textNoShape">
              <a:avLst/>
            </a:prstTxWarp>
          </a:bodyPr>
          <a:lstStyle>
            <a:lvl1pPr algn="r" defTabSz="932514">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79513" y="695325"/>
            <a:ext cx="4651375" cy="3487738"/>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700567" y="4416458"/>
            <a:ext cx="5609267" cy="4183929"/>
          </a:xfrm>
          <a:prstGeom prst="rect">
            <a:avLst/>
          </a:prstGeom>
          <a:noFill/>
          <a:ln>
            <a:noFill/>
          </a:ln>
          <a:extLst/>
        </p:spPr>
        <p:txBody>
          <a:bodyPr vert="horz" wrap="square" lIns="93227" tIns="46613" rIns="93227" bIns="4661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8829773"/>
            <a:ext cx="3037367"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defTabSz="932514">
              <a:defRPr sz="1200"/>
            </a:lvl1pPr>
          </a:lstStyle>
          <a:p>
            <a:pPr>
              <a:defRPr/>
            </a:pPr>
            <a:endParaRPr lang="en-US"/>
          </a:p>
        </p:txBody>
      </p:sp>
      <p:sp>
        <p:nvSpPr>
          <p:cNvPr id="18439" name="Rectangle 7"/>
          <p:cNvSpPr>
            <a:spLocks noGrp="1" noChangeArrowheads="1"/>
          </p:cNvSpPr>
          <p:nvPr>
            <p:ph type="sldNum" sz="quarter" idx="5"/>
          </p:nvPr>
        </p:nvSpPr>
        <p:spPr bwMode="auto">
          <a:xfrm>
            <a:off x="3971456" y="8829773"/>
            <a:ext cx="3037366" cy="465056"/>
          </a:xfrm>
          <a:prstGeom prst="rect">
            <a:avLst/>
          </a:prstGeom>
          <a:noFill/>
          <a:ln>
            <a:noFill/>
          </a:ln>
          <a:extLst/>
        </p:spPr>
        <p:txBody>
          <a:bodyPr vert="horz" wrap="square" lIns="93227" tIns="46613" rIns="93227" bIns="46613" numCol="1" anchor="b" anchorCtr="0" compatLnSpc="1">
            <a:prstTxWarp prst="textNoShape">
              <a:avLst/>
            </a:prstTxWarp>
          </a:bodyPr>
          <a:lstStyle>
            <a:lvl1pPr algn="r" defTabSz="932514">
              <a:defRPr sz="1200"/>
            </a:lvl1pPr>
          </a:lstStyle>
          <a:p>
            <a:pPr>
              <a:defRPr/>
            </a:pPr>
            <a:fld id="{9322185D-DDE1-4EE1-8740-23D80EBF6BA8}" type="slidenum">
              <a:rPr lang="en-US"/>
              <a:pPr>
                <a:defRPr/>
              </a:pPr>
              <a:t>‹#›</a:t>
            </a:fld>
            <a:endParaRPr lang="en-US" dirty="0"/>
          </a:p>
        </p:txBody>
      </p:sp>
    </p:spTree>
    <p:extLst>
      <p:ext uri="{BB962C8B-B14F-4D97-AF65-F5344CB8AC3E}">
        <p14:creationId xmlns:p14="http://schemas.microsoft.com/office/powerpoint/2010/main" val="25123358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xfrm>
            <a:off x="1181100" y="695325"/>
            <a:ext cx="4649788" cy="3486150"/>
          </a:xfrm>
          <a:ln/>
        </p:spPr>
      </p:sp>
      <p:sp>
        <p:nvSpPr>
          <p:cNvPr id="19458"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1091775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a:ln/>
        </p:spPr>
      </p:sp>
      <p:sp>
        <p:nvSpPr>
          <p:cNvPr id="23554" name="Notes Placeholder 2"/>
          <p:cNvSpPr>
            <a:spLocks noGrp="1"/>
          </p:cNvSpPr>
          <p:nvPr>
            <p:ph type="body" idx="1"/>
          </p:nvPr>
        </p:nvSpPr>
        <p:spPr>
          <a:noFill/>
        </p:spPr>
        <p:txBody>
          <a:bodyPr lIns="93109" tIns="46554" rIns="93109" bIns="46554"/>
          <a:lstStyle/>
          <a:p>
            <a:pPr>
              <a:spcAft>
                <a:spcPct val="30000"/>
              </a:spcAft>
            </a:pPr>
            <a:endParaRPr lang="en-US" smtClean="0">
              <a:solidFill>
                <a:srgbClr val="A50021"/>
              </a:solidFill>
            </a:endParaRPr>
          </a:p>
        </p:txBody>
      </p:sp>
      <p:sp>
        <p:nvSpPr>
          <p:cNvPr id="23555" name="Slide Number Placeholder 3"/>
          <p:cNvSpPr txBox="1">
            <a:spLocks noGrp="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31812"/>
            <a:fld id="{10636079-1EBE-44FC-8A71-FA9186E806F3}" type="slidenum">
              <a:rPr lang="en-US" sz="1100"/>
              <a:pPr algn="r" defTabSz="931812"/>
              <a:t>2</a:t>
            </a:fld>
            <a:endParaRPr lang="en-US" sz="1100" dirty="0"/>
          </a:p>
        </p:txBody>
      </p:sp>
    </p:spTree>
    <p:extLst>
      <p:ext uri="{BB962C8B-B14F-4D97-AF65-F5344CB8AC3E}">
        <p14:creationId xmlns:p14="http://schemas.microsoft.com/office/powerpoint/2010/main" val="223555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31812"/>
            <a:fld id="{F3BF56DA-FADF-4293-90DA-CB0889BA8097}" type="slidenum">
              <a:rPr lang="en-US" sz="1100"/>
              <a:pPr algn="r" defTabSz="931812"/>
              <a:t>3</a:t>
            </a:fld>
            <a:endParaRPr lang="en-US" sz="1100" dirty="0"/>
          </a:p>
        </p:txBody>
      </p:sp>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lIns="93109" tIns="46554" rIns="93109" bIns="46554"/>
          <a:lstStyle/>
          <a:p>
            <a:endParaRPr lang="en-US" sz="1000" dirty="0" smtClean="0"/>
          </a:p>
        </p:txBody>
      </p:sp>
      <p:sp>
        <p:nvSpPr>
          <p:cNvPr id="25604" name="Slide Number Placeholder 3"/>
          <p:cNvSpPr txBox="1">
            <a:spLocks noGrp="1"/>
          </p:cNvSpPr>
          <p:nvPr/>
        </p:nvSpPr>
        <p:spPr bwMode="auto">
          <a:xfrm>
            <a:off x="3973033" y="8829773"/>
            <a:ext cx="3035789" cy="465056"/>
          </a:xfrm>
          <a:prstGeom prst="rect">
            <a:avLst/>
          </a:prstGeom>
          <a:noFill/>
          <a:ln w="9525">
            <a:noFill/>
            <a:miter lim="800000"/>
            <a:headEnd/>
            <a:tailEnd/>
          </a:ln>
        </p:spPr>
        <p:txBody>
          <a:bodyPr lIns="93109" tIns="46554" rIns="93109" bIns="46554" anchor="b"/>
          <a:lstStyle/>
          <a:p>
            <a:pPr algn="r" defTabSz="912924"/>
            <a:fld id="{2B32C63C-F7FB-4C9A-8290-82DD4EB4A297}" type="slidenum">
              <a:rPr lang="en-US" sz="1100">
                <a:latin typeface="Calibri" pitchFamily="34" charset="0"/>
              </a:rPr>
              <a:pPr algn="r" defTabSz="912924"/>
              <a:t>3</a:t>
            </a:fld>
            <a:endParaRPr lang="en-US" sz="1100" dirty="0">
              <a:latin typeface="Calibri" pitchFamily="34" charset="0"/>
            </a:endParaRPr>
          </a:p>
        </p:txBody>
      </p:sp>
    </p:spTree>
    <p:extLst>
      <p:ext uri="{BB962C8B-B14F-4D97-AF65-F5344CB8AC3E}">
        <p14:creationId xmlns:p14="http://schemas.microsoft.com/office/powerpoint/2010/main" val="69651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82" tIns="46592" rIns="93182" bIns="46592" anchor="b"/>
          <a:lstStyle/>
          <a:p>
            <a:pPr algn="r" defTabSz="941256"/>
            <a:fld id="{737B0571-71A2-4103-8C8A-4B23D3B33026}" type="slidenum">
              <a:rPr lang="en-US" sz="1100"/>
              <a:pPr algn="r" defTabSz="941256"/>
              <a:t>4</a:t>
            </a:fld>
            <a:endParaRPr lang="en-US" sz="1100" dirty="0"/>
          </a:p>
        </p:txBody>
      </p:sp>
      <p:sp>
        <p:nvSpPr>
          <p:cNvPr id="27650" name="Rectangle 2"/>
          <p:cNvSpPr>
            <a:spLocks noGrp="1" noRot="1" noChangeAspect="1" noTextEdit="1"/>
          </p:cNvSpPr>
          <p:nvPr>
            <p:ph type="sldImg"/>
          </p:nvPr>
        </p:nvSpPr>
        <p:spPr>
          <a:ln/>
        </p:spPr>
      </p:sp>
      <p:sp>
        <p:nvSpPr>
          <p:cNvPr id="27651" name="Rectangle 3"/>
          <p:cNvSpPr>
            <a:spLocks noGrp="1"/>
          </p:cNvSpPr>
          <p:nvPr>
            <p:ph type="body" idx="1"/>
          </p:nvPr>
        </p:nvSpPr>
        <p:spPr>
          <a:noFill/>
        </p:spPr>
        <p:txBody>
          <a:bodyPr lIns="93182" tIns="46592" rIns="93182" bIns="46592"/>
          <a:lstStyle/>
          <a:p>
            <a:pPr eaLnBrk="1" hangingPunct="1"/>
            <a:endParaRPr lang="en-US" sz="1000" dirty="0" smtClean="0"/>
          </a:p>
        </p:txBody>
      </p:sp>
    </p:spTree>
    <p:extLst>
      <p:ext uri="{BB962C8B-B14F-4D97-AF65-F5344CB8AC3E}">
        <p14:creationId xmlns:p14="http://schemas.microsoft.com/office/powerpoint/2010/main" val="987976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091" tIns="46547" rIns="93091" bIns="46547" anchor="b"/>
          <a:lstStyle/>
          <a:p>
            <a:pPr algn="r" defTabSz="931812"/>
            <a:fld id="{FAB978E5-8D83-45FF-B4C1-0EADBB809A9B}" type="slidenum">
              <a:rPr lang="en-US" sz="1100"/>
              <a:pPr algn="r" defTabSz="931812"/>
              <a:t>5</a:t>
            </a:fld>
            <a:endParaRPr lang="en-US" sz="1100" dirty="0"/>
          </a:p>
        </p:txBody>
      </p:sp>
      <p:sp>
        <p:nvSpPr>
          <p:cNvPr id="29698" name="Rectangle 2"/>
          <p:cNvSpPr>
            <a:spLocks noGrp="1" noRot="1" noChangeAspect="1" noTextEdit="1"/>
          </p:cNvSpPr>
          <p:nvPr>
            <p:ph type="sldImg"/>
          </p:nvPr>
        </p:nvSpPr>
        <p:spPr>
          <a:ln/>
        </p:spPr>
      </p:sp>
      <p:sp>
        <p:nvSpPr>
          <p:cNvPr id="29699" name="Rectangle 3"/>
          <p:cNvSpPr>
            <a:spLocks noGrp="1"/>
          </p:cNvSpPr>
          <p:nvPr>
            <p:ph type="body" idx="1"/>
          </p:nvPr>
        </p:nvSpPr>
        <p:spPr>
          <a:noFill/>
        </p:spPr>
        <p:txBody>
          <a:bodyPr lIns="93091" tIns="46547" rIns="93091" bIns="46547"/>
          <a:lstStyle/>
          <a:p>
            <a:endParaRPr lang="en-US" smtClean="0"/>
          </a:p>
        </p:txBody>
      </p:sp>
    </p:spTree>
    <p:extLst>
      <p:ext uri="{BB962C8B-B14F-4D97-AF65-F5344CB8AC3E}">
        <p14:creationId xmlns:p14="http://schemas.microsoft.com/office/powerpoint/2010/main" val="1466956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txBox="1">
            <a:spLocks noGrp="1" noChangeArrowheads="1"/>
          </p:cNvSpPr>
          <p:nvPr/>
        </p:nvSpPr>
        <p:spPr bwMode="auto">
          <a:xfrm>
            <a:off x="3973033" y="8829773"/>
            <a:ext cx="3035789" cy="465056"/>
          </a:xfrm>
          <a:prstGeom prst="rect">
            <a:avLst/>
          </a:prstGeom>
          <a:noFill/>
          <a:ln w="9525">
            <a:noFill/>
            <a:miter lim="800000"/>
            <a:headEnd/>
            <a:tailEnd/>
          </a:ln>
        </p:spPr>
        <p:txBody>
          <a:bodyPr lIns="93182" tIns="46592" rIns="93182" bIns="46592" anchor="b"/>
          <a:lstStyle/>
          <a:p>
            <a:pPr algn="r" defTabSz="941256"/>
            <a:fld id="{691CC1FF-E8AD-447B-B6FF-3B343F2E57EA}" type="slidenum">
              <a:rPr lang="en-US" sz="1100"/>
              <a:pPr algn="r" defTabSz="941256"/>
              <a:t>6</a:t>
            </a:fld>
            <a:endParaRPr lang="en-US" sz="11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p:spPr>
        <p:txBody>
          <a:bodyPr lIns="93182" tIns="46592" rIns="93182" bIns="46592"/>
          <a:lstStyle/>
          <a:p>
            <a:r>
              <a:rPr lang="en-US" smtClean="0"/>
              <a:t>Office on Advocacy, Education, Licensing, Performance Management and Accountability, Child Welfare Training Academy, and Institutional Abuse Investigation Unit</a:t>
            </a:r>
          </a:p>
        </p:txBody>
      </p:sp>
    </p:spTree>
    <p:extLst>
      <p:ext uri="{BB962C8B-B14F-4D97-AF65-F5344CB8AC3E}">
        <p14:creationId xmlns:p14="http://schemas.microsoft.com/office/powerpoint/2010/main" val="3872981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miter lim="800000"/>
            <a:headEnd/>
            <a:tailEnd/>
          </a:ln>
        </p:spPr>
        <p:txBody>
          <a:bodyPr/>
          <a:lstStyle/>
          <a:p>
            <a:pPr defTabSz="931812"/>
            <a:fld id="{52867E8E-CCFE-4AAC-A742-703E8F341C5A}" type="slidenum">
              <a:rPr lang="en-US" smtClean="0"/>
              <a:pPr defTabSz="931812"/>
              <a:t>7</a:t>
            </a:fld>
            <a:endParaRPr lang="en-US" dirty="0" smtClean="0"/>
          </a:p>
        </p:txBody>
      </p:sp>
      <p:sp>
        <p:nvSpPr>
          <p:cNvPr id="96258" name="Rectangle 7"/>
          <p:cNvSpPr txBox="1">
            <a:spLocks noGrp="1" noChangeArrowheads="1"/>
          </p:cNvSpPr>
          <p:nvPr/>
        </p:nvSpPr>
        <p:spPr bwMode="auto">
          <a:xfrm>
            <a:off x="3969878" y="8829773"/>
            <a:ext cx="3038944" cy="465056"/>
          </a:xfrm>
          <a:prstGeom prst="rect">
            <a:avLst/>
          </a:prstGeom>
          <a:noFill/>
          <a:ln w="9525">
            <a:noFill/>
            <a:miter lim="800000"/>
            <a:headEnd/>
            <a:tailEnd/>
          </a:ln>
        </p:spPr>
        <p:txBody>
          <a:bodyPr lIns="93156" tIns="46580" rIns="93156" bIns="46580" anchor="b"/>
          <a:lstStyle/>
          <a:p>
            <a:pPr algn="r" defTabSz="930238"/>
            <a:fld id="{6EEFA23C-A494-450B-AD31-1006282CB776}" type="slidenum">
              <a:rPr lang="en-US" sz="1200"/>
              <a:pPr algn="r" defTabSz="930238"/>
              <a:t>7</a:t>
            </a:fld>
            <a:endParaRPr lang="en-US" sz="1200" dirty="0"/>
          </a:p>
        </p:txBody>
      </p:sp>
      <p:sp>
        <p:nvSpPr>
          <p:cNvPr id="96259" name="Rectangle 2"/>
          <p:cNvSpPr>
            <a:spLocks noGrp="1" noRot="1" noChangeAspect="1" noChangeArrowheads="1" noTextEdit="1"/>
          </p:cNvSpPr>
          <p:nvPr>
            <p:ph type="sldImg"/>
          </p:nvPr>
        </p:nvSpPr>
        <p:spPr>
          <a:xfrm>
            <a:off x="1030288" y="582613"/>
            <a:ext cx="4951412" cy="3713162"/>
          </a:xfrm>
          <a:ln/>
        </p:spPr>
      </p:sp>
      <p:sp>
        <p:nvSpPr>
          <p:cNvPr id="96260" name="Rectangle 3"/>
          <p:cNvSpPr>
            <a:spLocks noGrp="1" noChangeArrowheads="1"/>
          </p:cNvSpPr>
          <p:nvPr>
            <p:ph type="body" idx="1"/>
          </p:nvPr>
        </p:nvSpPr>
        <p:spPr>
          <a:xfrm>
            <a:off x="935667" y="4416458"/>
            <a:ext cx="5139066" cy="4182359"/>
          </a:xfrm>
          <a:noFill/>
        </p:spPr>
        <p:txBody>
          <a:bodyPr lIns="93156" tIns="46580" rIns="93156" bIns="46580"/>
          <a:lstStyle/>
          <a:p>
            <a:endParaRPr lang="en-US" smtClean="0"/>
          </a:p>
        </p:txBody>
      </p:sp>
    </p:spTree>
    <p:extLst>
      <p:ext uri="{BB962C8B-B14F-4D97-AF65-F5344CB8AC3E}">
        <p14:creationId xmlns:p14="http://schemas.microsoft.com/office/powerpoint/2010/main" val="2759450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1262751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a:xfrm>
            <a:off x="1179513" y="695325"/>
            <a:ext cx="4652962" cy="3489325"/>
          </a:xfrm>
          <a:ln/>
        </p:spPr>
      </p:sp>
      <p:sp>
        <p:nvSpPr>
          <p:cNvPr id="110594"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3434722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xfrm>
            <a:off x="1179513" y="695325"/>
            <a:ext cx="4652962" cy="3489325"/>
          </a:xfrm>
          <a:ln/>
        </p:spPr>
      </p:sp>
      <p:sp>
        <p:nvSpPr>
          <p:cNvPr id="112642" name="Rectangle 3"/>
          <p:cNvSpPr>
            <a:spLocks noGrp="1" noChangeArrowheads="1"/>
          </p:cNvSpPr>
          <p:nvPr>
            <p:ph type="body" idx="1"/>
          </p:nvPr>
        </p:nvSpPr>
        <p:spPr>
          <a:noFill/>
        </p:spPr>
        <p:txBody>
          <a:bodyPr/>
          <a:lstStyle/>
          <a:p>
            <a:endParaRPr lang="en-US" smtClean="0"/>
          </a:p>
        </p:txBody>
      </p:sp>
    </p:spTree>
    <p:extLst>
      <p:ext uri="{BB962C8B-B14F-4D97-AF65-F5344CB8AC3E}">
        <p14:creationId xmlns:p14="http://schemas.microsoft.com/office/powerpoint/2010/main" val="155673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miter lim="800000"/>
            <a:headEnd/>
            <a:tailEnd/>
          </a:ln>
        </p:spPr>
        <p:txBody>
          <a:bodyPr/>
          <a:lstStyle/>
          <a:p>
            <a:pPr defTabSz="931812"/>
            <a:fld id="{89A8E651-E600-43B4-BDFA-6F4428E208B6}" type="slidenum">
              <a:rPr lang="en-US" smtClean="0"/>
              <a:pPr defTabSz="931812"/>
              <a:t>29</a:t>
            </a:fld>
            <a:endParaRPr lang="en-US" dirty="0" smtClean="0"/>
          </a:p>
        </p:txBody>
      </p:sp>
      <p:sp>
        <p:nvSpPr>
          <p:cNvPr id="118786"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137" tIns="46570" rIns="93137" bIns="46570" anchor="b"/>
          <a:lstStyle/>
          <a:p>
            <a:pPr algn="r"/>
            <a:fld id="{BF9B20DE-ABAB-4758-8736-DD3D5AC1145F}" type="slidenum">
              <a:rPr lang="en-US" sz="1200"/>
              <a:pPr algn="r"/>
              <a:t>29</a:t>
            </a:fld>
            <a:endParaRPr lang="en-US" sz="1200" dirty="0"/>
          </a:p>
        </p:txBody>
      </p:sp>
      <p:sp>
        <p:nvSpPr>
          <p:cNvPr id="118787" name="Rectangle 2"/>
          <p:cNvSpPr>
            <a:spLocks noGrp="1" noRot="1" noChangeAspect="1" noChangeArrowheads="1" noTextEdit="1"/>
          </p:cNvSpPr>
          <p:nvPr>
            <p:ph type="sldImg"/>
          </p:nvPr>
        </p:nvSpPr>
        <p:spPr>
          <a:xfrm>
            <a:off x="1181100" y="695325"/>
            <a:ext cx="4651375" cy="3487738"/>
          </a:xfrm>
          <a:ln/>
        </p:spPr>
      </p:sp>
      <p:sp>
        <p:nvSpPr>
          <p:cNvPr id="118788" name="Rectangle 3"/>
          <p:cNvSpPr>
            <a:spLocks noGrp="1" noChangeArrowheads="1"/>
          </p:cNvSpPr>
          <p:nvPr>
            <p:ph type="body" idx="1"/>
          </p:nvPr>
        </p:nvSpPr>
        <p:spPr>
          <a:noFill/>
        </p:spPr>
        <p:txBody>
          <a:bodyPr lIns="93137" tIns="46570" rIns="93137" bIns="46570"/>
          <a:lstStyle/>
          <a:p>
            <a:pPr eaLnBrk="1" hangingPunct="1"/>
            <a:endParaRPr lang="en-US" smtClean="0"/>
          </a:p>
        </p:txBody>
      </p:sp>
    </p:spTree>
    <p:extLst>
      <p:ext uri="{BB962C8B-B14F-4D97-AF65-F5344CB8AC3E}">
        <p14:creationId xmlns:p14="http://schemas.microsoft.com/office/powerpoint/2010/main" val="3621475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A98EEBE8-AE29-4D70-B7C8-88791DED149C}" type="slidenum">
              <a:rPr lang="en-US" sz="1200"/>
              <a:pPr algn="r" defTabSz="905054"/>
              <a:t>31</a:t>
            </a:fld>
            <a:endParaRPr lang="en-US" sz="1200"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928718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26B8012A-CB22-4725-B9E0-696D8D136E76}" type="slidenum">
              <a:rPr lang="en-US" sz="1200"/>
              <a:pPr algn="r" defTabSz="905054"/>
              <a:t>32</a:t>
            </a:fld>
            <a:endParaRPr lang="en-US" sz="1200" dirty="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2739485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txBox="1">
            <a:spLocks noGrp="1" noChangeArrowheads="1"/>
          </p:cNvSpPr>
          <p:nvPr/>
        </p:nvSpPr>
        <p:spPr bwMode="auto">
          <a:xfrm>
            <a:off x="3971456" y="8829773"/>
            <a:ext cx="3037366" cy="465056"/>
          </a:xfrm>
          <a:prstGeom prst="rect">
            <a:avLst/>
          </a:prstGeom>
          <a:noFill/>
          <a:ln w="9525">
            <a:noFill/>
            <a:miter lim="800000"/>
            <a:headEnd/>
            <a:tailEnd/>
          </a:ln>
        </p:spPr>
        <p:txBody>
          <a:bodyPr lIns="93238" tIns="46617" rIns="93238" bIns="46617" anchor="b"/>
          <a:lstStyle/>
          <a:p>
            <a:pPr algn="r" defTabSz="905054"/>
            <a:fld id="{038DA271-D70F-4767-9EF2-7687288FE773}" type="slidenum">
              <a:rPr lang="en-US" sz="1200"/>
              <a:pPr algn="r" defTabSz="905054"/>
              <a:t>33</a:t>
            </a:fld>
            <a:endParaRPr lang="en-US" sz="1200" dirty="0"/>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3631642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Rot="1" noChangeAspect="1" noChangeArrowheads="1" noTextEdit="1"/>
          </p:cNvSpPr>
          <p:nvPr>
            <p:ph type="sldImg"/>
          </p:nvPr>
        </p:nvSpPr>
        <p:spPr>
          <a:xfrm>
            <a:off x="1181100" y="695325"/>
            <a:ext cx="4651375" cy="3487738"/>
          </a:xfrm>
          <a:ln/>
        </p:spPr>
      </p:sp>
      <p:sp>
        <p:nvSpPr>
          <p:cNvPr id="136194" name="Rectangle 3"/>
          <p:cNvSpPr>
            <a:spLocks noGrp="1" noChangeArrowheads="1"/>
          </p:cNvSpPr>
          <p:nvPr>
            <p:ph type="body" idx="1"/>
          </p:nvPr>
        </p:nvSpPr>
        <p:spPr>
          <a:noFill/>
        </p:spPr>
        <p:txBody>
          <a:bodyPr lIns="93182" tIns="46592" rIns="93182" bIns="46592"/>
          <a:lstStyle/>
          <a:p>
            <a:endParaRPr lang="en-US" smtClean="0"/>
          </a:p>
        </p:txBody>
      </p:sp>
    </p:spTree>
    <p:extLst>
      <p:ext uri="{BB962C8B-B14F-4D97-AF65-F5344CB8AC3E}">
        <p14:creationId xmlns:p14="http://schemas.microsoft.com/office/powerpoint/2010/main" val="2993267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130425"/>
            <a:ext cx="7772400" cy="1470025"/>
          </a:xfrm>
        </p:spPr>
        <p:txBody>
          <a:bodyPr/>
          <a:lstStyle>
            <a:lvl1pPr>
              <a:defRPr/>
            </a:lvl1pPr>
          </a:lstStyle>
          <a:p>
            <a:pPr lvl="0"/>
            <a:r>
              <a:rPr lang="en-US" noProof="0" smtClean="0"/>
              <a:t>Click to edit Master title style</a:t>
            </a:r>
          </a:p>
        </p:txBody>
      </p:sp>
      <p:sp>
        <p:nvSpPr>
          <p:cNvPr id="57347" name="Rectangle 3"/>
          <p:cNvSpPr>
            <a:spLocks noGrp="1" noChangeArrowheads="1"/>
          </p:cNvSpPr>
          <p:nvPr>
            <p:ph type="subTitle" idx="1"/>
          </p:nvPr>
        </p:nvSpPr>
        <p:spPr>
          <a:xfrm>
            <a:off x="1371600" y="3886200"/>
            <a:ext cx="6400800" cy="1295400"/>
          </a:xfrm>
        </p:spPr>
        <p:txBody>
          <a:bodyPr/>
          <a:lstStyle>
            <a:lvl1pPr marL="0" indent="0" algn="ctr">
              <a:buFontTx/>
              <a:buNone/>
              <a:defRPr/>
            </a:lvl1pPr>
          </a:lstStyle>
          <a:p>
            <a:pPr lvl="0"/>
            <a:r>
              <a:rPr lang="en-US" noProof="0" smtClean="0"/>
              <a:t>Click to edit Master subtitle style</a:t>
            </a:r>
          </a:p>
        </p:txBody>
      </p:sp>
      <p:sp>
        <p:nvSpPr>
          <p:cNvPr id="4" name="Rectangle 4"/>
          <p:cNvSpPr>
            <a:spLocks noGrp="1" noChangeArrowheads="1"/>
          </p:cNvSpPr>
          <p:nvPr>
            <p:ph type="ftr" sz="quarter" idx="10"/>
          </p:nvPr>
        </p:nvSpPr>
        <p:spPr>
          <a:xfrm>
            <a:off x="3124200" y="6245225"/>
            <a:ext cx="2895600" cy="476250"/>
          </a:xfrm>
        </p:spPr>
        <p:txBody>
          <a:bodyPr/>
          <a:lstStyle>
            <a:lvl1pPr algn="ctr">
              <a:defRPr sz="1000">
                <a:solidFill>
                  <a:schemeClr val="tx1"/>
                </a:solidFill>
              </a:defRPr>
            </a:lvl1pPr>
          </a:lstStyle>
          <a:p>
            <a:pPr>
              <a:defRPr/>
            </a:pPr>
            <a:endParaRPr lang="en-US"/>
          </a:p>
        </p:txBody>
      </p:sp>
      <p:sp>
        <p:nvSpPr>
          <p:cNvPr id="5" name="Rectangle 5"/>
          <p:cNvSpPr>
            <a:spLocks noGrp="1" noChangeArrowheads="1"/>
          </p:cNvSpPr>
          <p:nvPr>
            <p:ph type="sldNum" sz="quarter" idx="11"/>
          </p:nvPr>
        </p:nvSpPr>
        <p:spPr>
          <a:xfrm>
            <a:off x="6553200" y="6245225"/>
            <a:ext cx="2133600" cy="476250"/>
          </a:xfrm>
        </p:spPr>
        <p:txBody>
          <a:bodyPr/>
          <a:lstStyle>
            <a:lvl1pPr>
              <a:defRPr/>
            </a:lvl1pPr>
          </a:lstStyle>
          <a:p>
            <a:pPr>
              <a:defRPr/>
            </a:pPr>
            <a:fld id="{5EDDA3FC-5150-4471-8492-E72260A6A90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58E0620A-B838-4279-9C9D-5EC82DC30DC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6344DDA-3E5C-4CCB-A3A8-8F056960567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426CAB9-7067-4BF4-820D-A1950D68F34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FD57B481-B5F6-4A22-BF9B-15CAE432047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BB084AC6-622A-441F-841A-3A2E3332F86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F84EE917-8D7D-48DB-9175-AF2F1A39C60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C58CB27D-46CA-493C-9206-2D58A7BCFF7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7AF567B7-A3AE-4B10-961F-4D66491DA19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64C7B724-AF17-4124-8E5D-325294CD1B7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7E83B2FC-C402-445D-AC4B-5EA0777F890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99206AD3-417D-4339-8138-FB02F460DE8A}" type="slidenum">
              <a:rPr lang="en-US"/>
              <a:pPr>
                <a:defRPr/>
              </a:pPr>
              <a:t>‹#›</a:t>
            </a:fld>
            <a:endParaRPr lang="en-US"/>
          </a:p>
        </p:txBody>
      </p:sp>
    </p:spTree>
  </p:cSld>
  <p:clrMapOvr>
    <a:masterClrMapping/>
  </p:clrMapOvr>
  <p:transition advClick="0">
    <p:wipe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81200"/>
            <a:ext cx="8229600" cy="4114800"/>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BE653FD6-4131-4D14-B0A5-1A747E6990D5}" type="slidenum">
              <a:rPr lang="en-US"/>
              <a:pPr>
                <a:defRPr/>
              </a:pPr>
              <a:t>‹#›</a:t>
            </a:fld>
            <a:endParaRPr lang="en-US"/>
          </a:p>
        </p:txBody>
      </p:sp>
    </p:spTree>
  </p:cSld>
  <p:clrMapOvr>
    <a:masterClrMapping/>
  </p:clrMapOvr>
  <p:transition advClick="0">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0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05" name="Rectangle 5"/>
          <p:cNvSpPr>
            <a:spLocks noGrp="1" noChangeArrowheads="1"/>
          </p:cNvSpPr>
          <p:nvPr>
            <p:ph type="ftr" sz="quarter" idx="3"/>
          </p:nvPr>
        </p:nvSpPr>
        <p:spPr bwMode="auto">
          <a:xfrm>
            <a:off x="457200" y="6248400"/>
            <a:ext cx="48768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900">
                <a:solidFill>
                  <a:srgbClr val="000099"/>
                </a:solidFill>
                <a:latin typeface="Tempus Sans ITC" pitchFamily="82" charset="0"/>
                <a:cs typeface="+mn-cs"/>
              </a:defRPr>
            </a:lvl1pPr>
          </a:lstStyle>
          <a:p>
            <a:pPr>
              <a:defRPr/>
            </a:pPr>
            <a:endParaRPr lang="en-US"/>
          </a:p>
        </p:txBody>
      </p:sp>
      <p:sp>
        <p:nvSpPr>
          <p:cNvPr id="51206" name="Rectangle 6"/>
          <p:cNvSpPr>
            <a:spLocks noGrp="1" noChangeArrowheads="1"/>
          </p:cNvSpPr>
          <p:nvPr>
            <p:ph type="sldNum" sz="quarter" idx="4"/>
          </p:nvPr>
        </p:nvSpPr>
        <p:spPr bwMode="auto">
          <a:xfrm>
            <a:off x="6553200" y="6381750"/>
            <a:ext cx="2133600" cy="3238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3DA44EAC-F958-4C71-B709-9D82A28B6ED7}" type="slidenum">
              <a:rPr lang="en-US"/>
              <a:pPr>
                <a:defRPr/>
              </a:pPr>
              <a:t>‹#›</a:t>
            </a:fld>
            <a:endParaRPr lang="en-US" dirty="0"/>
          </a:p>
        </p:txBody>
      </p:sp>
      <p:pic>
        <p:nvPicPr>
          <p:cNvPr id="102406" name="Picture 1"/>
          <p:cNvPicPr>
            <a:picLocks noChangeAspect="1"/>
          </p:cNvPicPr>
          <p:nvPr/>
        </p:nvPicPr>
        <p:blipFill>
          <a:blip r:embed="rId15" cstate="print"/>
          <a:srcRect/>
          <a:stretch>
            <a:fillRect/>
          </a:stretch>
        </p:blipFill>
        <p:spPr bwMode="auto">
          <a:xfrm>
            <a:off x="457200" y="6254750"/>
            <a:ext cx="2971800" cy="469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7" r:id="rId1"/>
    <p:sldLayoutId id="2147483686" r:id="rId2"/>
    <p:sldLayoutId id="2147483685" r:id="rId3"/>
    <p:sldLayoutId id="2147483684" r:id="rId4"/>
    <p:sldLayoutId id="2147483683" r:id="rId5"/>
    <p:sldLayoutId id="2147483682" r:id="rId6"/>
    <p:sldLayoutId id="2147483681" r:id="rId7"/>
    <p:sldLayoutId id="2147483680" r:id="rId8"/>
    <p:sldLayoutId id="2147483679" r:id="rId9"/>
    <p:sldLayoutId id="2147483678" r:id="rId10"/>
    <p:sldLayoutId id="2147483677" r:id="rId11"/>
    <p:sldLayoutId id="2147483688" r:id="rId12"/>
    <p:sldLayoutId id="2147483689"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slide" Target="slide2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slide" Target="slide10.xml"/><Relationship Id="rId7" Type="http://schemas.openxmlformats.org/officeDocument/2006/relationships/slide" Target="slide2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28.xml"/><Relationship Id="rId11" Type="http://schemas.openxmlformats.org/officeDocument/2006/relationships/slide" Target="slide19.xml"/><Relationship Id="rId5" Type="http://schemas.openxmlformats.org/officeDocument/2006/relationships/slide" Target="slide29.xml"/><Relationship Id="rId10" Type="http://schemas.openxmlformats.org/officeDocument/2006/relationships/slide" Target="slide12.xml"/><Relationship Id="rId4" Type="http://schemas.openxmlformats.org/officeDocument/2006/relationships/slide" Target="slide20.xml"/><Relationship Id="rId9" Type="http://schemas.openxmlformats.org/officeDocument/2006/relationships/slide" Target="slide30.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www.fsohc.org/" TargetMode="External"/><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cooperativecs.com/" TargetMode="External"/><Relationship Id="rId2" Type="http://schemas.openxmlformats.org/officeDocument/2006/relationships/hyperlink" Target="https://urldefense.proofpoint.com/v2/url?u=http-3A__www.cooperativecs.com_&amp;d=DQMFAg&amp;c=euGZstcaTDllvimEN8b7jXrwqOf-v5A_CdpgnVfiiMM&amp;r=EGq4N_st7JRPwUDYfFjQDCSiSjuECWuWmXpgmmoX0OU&amp;m=QezewSF6ciUZHHHe7wi5GHRmQDE3fOf5hUX0xlY7PP8&amp;s=qFzrSSSWRY66YsQjGT6Dn6E676HETdfJrf2rmTcEhic&amp;e=" TargetMode="Externa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mailto:bvaks@autismfamilyservicesnj.or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urldefense.proofpoint.com/v2/url?u=http-3A__www.teamupcounseling.com_&amp;d=DQMFaQ&amp;c=euGZstcaTDllvimEN8b7jXrwqOf-v5A_CdpgnVfiiMM&amp;r=f5tuwoA9KXt3pCL7BOyR-pCILu-IrvDexhnOBHMjuXY&amp;m=WaaDxLAYTrw76IpvQRN0rRzTLaa-GqmecxjEPH-RQqE&amp;s=JmwKH-d07zOLX5NSgZlI-RrkZwoABapi1CPAgCw71OQ&amp;e=" TargetMode="External"/><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hyperlink" Target="mailto:bvaks@autismfamilyservicesnj.org"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state.nj.us/dcf/providers/csc/"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www.performcarenj.or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hyperlink" Target="http://www.burlingtonresourcenet.org/" TargetMode="External"/><Relationship Id="rId3" Type="http://schemas.openxmlformats.org/officeDocument/2006/relationships/hyperlink" Target="http://www.passaicresourcenet.org/" TargetMode="External"/><Relationship Id="rId7" Type="http://schemas.openxmlformats.org/officeDocument/2006/relationships/hyperlink" Target="http://www.bergenresourcenet.org/" TargetMode="External"/><Relationship Id="rId12" Type="http://schemas.openxmlformats.org/officeDocument/2006/relationships/hyperlink" Target="http://www.hudsonservicenetwork.org/" TargetMode="External"/><Relationship Id="rId2" Type="http://schemas.openxmlformats.org/officeDocument/2006/relationships/hyperlink" Target="http://www.monmouthresourcenet.org/" TargetMode="External"/><Relationship Id="rId1" Type="http://schemas.openxmlformats.org/officeDocument/2006/relationships/slideLayout" Target="../slideLayouts/slideLayout2.xml"/><Relationship Id="rId6" Type="http://schemas.openxmlformats.org/officeDocument/2006/relationships/hyperlink" Target="http://www.unionresourcenet.org/" TargetMode="External"/><Relationship Id="rId11" Type="http://schemas.openxmlformats.org/officeDocument/2006/relationships/hyperlink" Target="http://www.essexresourcenet.org/" TargetMode="External"/><Relationship Id="rId5" Type="http://schemas.openxmlformats.org/officeDocument/2006/relationships/hyperlink" Target="http://www.oceanresourcenet.org/" TargetMode="External"/><Relationship Id="rId10" Type="http://schemas.openxmlformats.org/officeDocument/2006/relationships/hyperlink" Target="http://www.cgsresourcenet.org/" TargetMode="External"/><Relationship Id="rId4" Type="http://schemas.openxmlformats.org/officeDocument/2006/relationships/hyperlink" Target="http://www.tricountyresourcenet.org/" TargetMode="External"/><Relationship Id="rId9" Type="http://schemas.openxmlformats.org/officeDocument/2006/relationships/hyperlink" Target="http://www.camdenresourcene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990600" y="1447800"/>
            <a:ext cx="7239000" cy="1444625"/>
          </a:xfrm>
        </p:spPr>
        <p:txBody>
          <a:bodyPr/>
          <a:lstStyle/>
          <a:p>
            <a:pPr eaLnBrk="1" hangingPunct="1">
              <a:defRPr/>
            </a:pPr>
            <a:r>
              <a:rPr lang="en-US" dirty="0" smtClean="0">
                <a:solidFill>
                  <a:schemeClr val="hlink"/>
                </a:solidFill>
                <a:effectLst>
                  <a:outerShdw blurRad="38100" dist="38100" dir="2700000" algn="tl">
                    <a:srgbClr val="000000">
                      <a:alpha val="43137"/>
                    </a:srgbClr>
                  </a:outerShdw>
                </a:effectLst>
              </a:rPr>
              <a:t>Children’s System of Care</a:t>
            </a:r>
          </a:p>
        </p:txBody>
      </p:sp>
      <p:sp>
        <p:nvSpPr>
          <p:cNvPr id="3075" name="Rectangle 3"/>
          <p:cNvSpPr>
            <a:spLocks noGrp="1" noChangeArrowheads="1"/>
          </p:cNvSpPr>
          <p:nvPr>
            <p:ph type="subTitle" idx="4294967295"/>
          </p:nvPr>
        </p:nvSpPr>
        <p:spPr>
          <a:xfrm>
            <a:off x="990600" y="3200400"/>
            <a:ext cx="7239000" cy="1752600"/>
          </a:xfrm>
        </p:spPr>
        <p:txBody>
          <a:bodyPr/>
          <a:lstStyle/>
          <a:p>
            <a:pPr marL="0" indent="0" algn="ctr" eaLnBrk="1" hangingPunct="1">
              <a:spcBef>
                <a:spcPct val="50000"/>
              </a:spcBef>
              <a:buFontTx/>
              <a:buNone/>
              <a:defRPr/>
            </a:pPr>
            <a:r>
              <a:rPr lang="en-US" sz="2800" b="1" dirty="0" smtClean="0">
                <a:effectLst>
                  <a:outerShdw blurRad="38100" dist="38100" dir="2700000" algn="tl">
                    <a:srgbClr val="000000">
                      <a:alpha val="43137"/>
                    </a:srgbClr>
                  </a:outerShdw>
                </a:effectLst>
              </a:rPr>
              <a:t>Collaborating to Serve the Children and Families of New Jersey</a:t>
            </a:r>
          </a:p>
          <a:p>
            <a:pPr marL="0" indent="0" algn="ctr" eaLnBrk="1" hangingPunct="1">
              <a:spcBef>
                <a:spcPct val="50000"/>
              </a:spcBef>
              <a:buFontTx/>
              <a:buNone/>
              <a:defRPr/>
            </a:pPr>
            <a:r>
              <a:rPr lang="en-US" sz="2800" b="1" dirty="0" smtClean="0"/>
              <a:t>(Crisis Planning) </a:t>
            </a:r>
            <a:endParaRPr lang="en-US" sz="2800" b="1" dirty="0" smtClean="0"/>
          </a:p>
        </p:txBody>
      </p:sp>
      <p:sp>
        <p:nvSpPr>
          <p:cNvPr id="18435" name="Text Box 7"/>
          <p:cNvSpPr txBox="1">
            <a:spLocks noChangeArrowheads="1"/>
          </p:cNvSpPr>
          <p:nvPr/>
        </p:nvSpPr>
        <p:spPr bwMode="auto">
          <a:xfrm>
            <a:off x="8610600" y="0"/>
            <a:ext cx="533400" cy="366713"/>
          </a:xfrm>
          <a:prstGeom prst="rect">
            <a:avLst/>
          </a:prstGeom>
          <a:noFill/>
          <a:ln w="9525">
            <a:noFill/>
            <a:miter lim="800000"/>
            <a:headEnd/>
            <a:tailEnd/>
          </a:ln>
        </p:spPr>
        <p:txBody>
          <a:bodyPr>
            <a:spAutoFit/>
          </a:bodyPr>
          <a:lstStyle/>
          <a:p>
            <a:pPr>
              <a:spcBef>
                <a:spcPct val="50000"/>
              </a:spcBef>
            </a:pPr>
            <a:endParaRPr lang="en-US"/>
          </a:p>
        </p:txBody>
      </p:sp>
      <p:pic>
        <p:nvPicPr>
          <p:cNvPr id="18436" name="Picture 12" descr="DCF Logo with copy"/>
          <p:cNvPicPr>
            <a:picLocks noChangeAspect="1" noChangeArrowheads="1"/>
          </p:cNvPicPr>
          <p:nvPr/>
        </p:nvPicPr>
        <p:blipFill>
          <a:blip r:embed="rId3" cstate="print"/>
          <a:srcRect/>
          <a:stretch>
            <a:fillRect/>
          </a:stretch>
        </p:blipFill>
        <p:spPr bwMode="auto">
          <a:xfrm>
            <a:off x="381000" y="228600"/>
            <a:ext cx="4343400" cy="1062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0A6ED281-80EB-40C0-A1D8-6E9828A23F45}" type="slidenum">
              <a:rPr lang="en-US" sz="1400"/>
              <a:pPr algn="r"/>
              <a:t>2</a:t>
            </a:fld>
            <a:endParaRPr lang="en-US" sz="1400"/>
          </a:p>
        </p:txBody>
      </p:sp>
      <p:sp>
        <p:nvSpPr>
          <p:cNvPr id="262146" name="AutoShape 2"/>
          <p:cNvSpPr>
            <a:spLocks noChangeArrowheads="1"/>
          </p:cNvSpPr>
          <p:nvPr/>
        </p:nvSpPr>
        <p:spPr bwMode="auto">
          <a:xfrm>
            <a:off x="152400" y="304800"/>
            <a:ext cx="8770938" cy="6019800"/>
          </a:xfrm>
          <a:prstGeom prst="roundRect">
            <a:avLst>
              <a:gd name="adj" fmla="val 4199"/>
            </a:avLst>
          </a:prstGeom>
          <a:solidFill>
            <a:srgbClr val="FFFF99">
              <a:alpha val="10196"/>
            </a:srgbClr>
          </a:solidFill>
          <a:ln w="9525">
            <a:noFill/>
            <a:round/>
            <a:headEnd/>
            <a:tailEnd/>
          </a:ln>
        </p:spPr>
        <p:txBody>
          <a:bodyPr lIns="0" tIns="0" rIns="0" bIns="0" anchor="ctr" anchorCtr="1"/>
          <a:lstStyle/>
          <a:p>
            <a:pPr defTabSz="165100">
              <a:lnSpc>
                <a:spcPct val="125000"/>
              </a:lnSpc>
            </a:pPr>
            <a:endParaRPr lang="en-US" sz="1000" b="1">
              <a:solidFill>
                <a:srgbClr val="000099"/>
              </a:solidFill>
            </a:endParaRPr>
          </a:p>
          <a:p>
            <a:pPr defTabSz="165100">
              <a:lnSpc>
                <a:spcPct val="125000"/>
              </a:lnSpc>
            </a:pPr>
            <a:r>
              <a:rPr lang="en-US" sz="2600" b="1">
                <a:solidFill>
                  <a:srgbClr val="003366"/>
                </a:solidFill>
              </a:rPr>
              <a:t>DCF’s Division of Children's </a:t>
            </a:r>
          </a:p>
          <a:p>
            <a:pPr defTabSz="165100">
              <a:lnSpc>
                <a:spcPct val="125000"/>
              </a:lnSpc>
            </a:pPr>
            <a:r>
              <a:rPr lang="en-US" sz="2600" b="1">
                <a:solidFill>
                  <a:srgbClr val="003366"/>
                </a:solidFill>
              </a:rPr>
              <a:t>System of Care (CSOC) serves </a:t>
            </a:r>
          </a:p>
          <a:p>
            <a:pPr defTabSz="165100">
              <a:lnSpc>
                <a:spcPct val="125000"/>
              </a:lnSpc>
            </a:pPr>
            <a:r>
              <a:rPr lang="en-US" sz="2600" b="1">
                <a:solidFill>
                  <a:srgbClr val="003366"/>
                </a:solidFill>
              </a:rPr>
              <a:t>children and adolescents with </a:t>
            </a:r>
          </a:p>
          <a:p>
            <a:pPr defTabSz="165100">
              <a:lnSpc>
                <a:spcPct val="125000"/>
              </a:lnSpc>
            </a:pPr>
            <a:r>
              <a:rPr lang="en-US" sz="2600" b="1">
                <a:solidFill>
                  <a:srgbClr val="003366"/>
                </a:solidFill>
              </a:rPr>
              <a:t>emotional and behavioral </a:t>
            </a:r>
          </a:p>
          <a:p>
            <a:pPr defTabSz="165100">
              <a:lnSpc>
                <a:spcPct val="125000"/>
              </a:lnSpc>
            </a:pPr>
            <a:r>
              <a:rPr lang="en-US" sz="2600" b="1">
                <a:solidFill>
                  <a:srgbClr val="003366"/>
                </a:solidFill>
              </a:rPr>
              <a:t>health care challenges and </a:t>
            </a:r>
          </a:p>
          <a:p>
            <a:pPr defTabSz="165100">
              <a:lnSpc>
                <a:spcPct val="125000"/>
              </a:lnSpc>
            </a:pPr>
            <a:r>
              <a:rPr lang="en-US" sz="2600" b="1">
                <a:solidFill>
                  <a:srgbClr val="003366"/>
                </a:solidFill>
              </a:rPr>
              <a:t>their families; and children with developmental  </a:t>
            </a:r>
          </a:p>
          <a:p>
            <a:pPr defTabSz="165100">
              <a:lnSpc>
                <a:spcPct val="125000"/>
              </a:lnSpc>
            </a:pPr>
            <a:r>
              <a:rPr lang="en-US" sz="2600" b="1">
                <a:solidFill>
                  <a:srgbClr val="003366"/>
                </a:solidFill>
              </a:rPr>
              <a:t>                          disabilities. CSOC is committed to </a:t>
            </a:r>
          </a:p>
          <a:p>
            <a:pPr defTabSz="165100">
              <a:lnSpc>
                <a:spcPct val="125000"/>
              </a:lnSpc>
            </a:pPr>
            <a:r>
              <a:rPr lang="en-US" sz="2600" b="1">
                <a:solidFill>
                  <a:srgbClr val="003366"/>
                </a:solidFill>
              </a:rPr>
              <a:t>                          providing these services based on the </a:t>
            </a:r>
          </a:p>
          <a:p>
            <a:pPr defTabSz="165100">
              <a:lnSpc>
                <a:spcPct val="125000"/>
              </a:lnSpc>
            </a:pPr>
            <a:r>
              <a:rPr lang="en-US" sz="2600" b="1">
                <a:solidFill>
                  <a:srgbClr val="003366"/>
                </a:solidFill>
              </a:rPr>
              <a:t>                          needs of the child and family in a </a:t>
            </a:r>
          </a:p>
          <a:p>
            <a:pPr defTabSz="165100">
              <a:lnSpc>
                <a:spcPct val="125000"/>
              </a:lnSpc>
            </a:pPr>
            <a:r>
              <a:rPr lang="en-US" sz="2600" b="1">
                <a:solidFill>
                  <a:srgbClr val="003366"/>
                </a:solidFill>
              </a:rPr>
              <a:t>                          family-centered, community-based </a:t>
            </a:r>
          </a:p>
          <a:p>
            <a:pPr defTabSz="165100">
              <a:lnSpc>
                <a:spcPct val="125000"/>
              </a:lnSpc>
            </a:pPr>
            <a:r>
              <a:rPr lang="en-US" sz="2600" b="1">
                <a:solidFill>
                  <a:srgbClr val="003366"/>
                </a:solidFill>
              </a:rPr>
              <a:t>                          environment.</a:t>
            </a:r>
            <a:r>
              <a:rPr lang="en-US" sz="2600">
                <a:solidFill>
                  <a:srgbClr val="003366"/>
                </a:solidFill>
              </a:rPr>
              <a:t> </a:t>
            </a:r>
          </a:p>
        </p:txBody>
      </p:sp>
      <p:pic>
        <p:nvPicPr>
          <p:cNvPr id="262147" name="Picture 3" descr="MPj04008320000[1]"/>
          <p:cNvPicPr>
            <a:picLocks noChangeAspect="1" noChangeArrowheads="1"/>
          </p:cNvPicPr>
          <p:nvPr/>
        </p:nvPicPr>
        <p:blipFill>
          <a:blip r:embed="rId3" cstate="print">
            <a:extLst/>
          </a:blip>
          <a:srcRect l="7031" r="7031"/>
          <a:stretch>
            <a:fillRect/>
          </a:stretch>
        </p:blipFill>
        <p:spPr bwMode="auto">
          <a:xfrm>
            <a:off x="5257800" y="457200"/>
            <a:ext cx="3265488" cy="2493963"/>
          </a:xfrm>
          <a:prstGeom prst="rect">
            <a:avLst/>
          </a:prstGeom>
          <a:ln>
            <a:noFill/>
          </a:ln>
          <a:effectLst>
            <a:softEdge rad="112500"/>
          </a:effectLst>
          <a:extLst/>
        </p:spPr>
      </p:pic>
      <p:pic>
        <p:nvPicPr>
          <p:cNvPr id="262148" name="Picture 4" descr="MPj03994160000[1]"/>
          <p:cNvPicPr>
            <a:picLocks noChangeAspect="1" noChangeArrowheads="1"/>
          </p:cNvPicPr>
          <p:nvPr/>
        </p:nvPicPr>
        <p:blipFill>
          <a:blip r:embed="rId4" cstate="print">
            <a:extLst/>
          </a:blip>
          <a:srcRect l="7031" t="14069" r="35156"/>
          <a:stretch>
            <a:fillRect/>
          </a:stretch>
        </p:blipFill>
        <p:spPr bwMode="auto">
          <a:xfrm>
            <a:off x="228600" y="3733800"/>
            <a:ext cx="2185988" cy="2274888"/>
          </a:xfrm>
          <a:prstGeom prst="rect">
            <a:avLst/>
          </a:prstGeom>
          <a:ln>
            <a:noFill/>
          </a:ln>
          <a:effectLst>
            <a:softEdge rad="112500"/>
          </a:effectLst>
          <a:extLst/>
        </p:spPr>
      </p:pic>
      <p:grpSp>
        <p:nvGrpSpPr>
          <p:cNvPr id="2" name="Group 5"/>
          <p:cNvGrpSpPr>
            <a:grpSpLocks/>
          </p:cNvGrpSpPr>
          <p:nvPr/>
        </p:nvGrpSpPr>
        <p:grpSpPr bwMode="auto">
          <a:xfrm>
            <a:off x="228600" y="0"/>
            <a:ext cx="8562975" cy="571500"/>
            <a:chOff x="144" y="72"/>
            <a:chExt cx="5664" cy="384"/>
          </a:xfrm>
        </p:grpSpPr>
        <p:sp>
          <p:nvSpPr>
            <p:cNvPr id="22535" name="Rectangle 6"/>
            <p:cNvSpPr>
              <a:spLocks noChangeArrowheads="1"/>
            </p:cNvSpPr>
            <p:nvPr/>
          </p:nvSpPr>
          <p:spPr bwMode="auto">
            <a:xfrm>
              <a:off x="387" y="72"/>
              <a:ext cx="5421" cy="384"/>
            </a:xfrm>
            <a:prstGeom prst="rect">
              <a:avLst/>
            </a:prstGeom>
            <a:noFill/>
            <a:ln w="9525">
              <a:noFill/>
              <a:miter lim="800000"/>
              <a:headEnd/>
              <a:tailEnd/>
            </a:ln>
          </p:spPr>
          <p:txBody>
            <a:bodyPr lIns="86493" tIns="86493" rIns="86493" bIns="86493" anchor="ctr"/>
            <a:lstStyle/>
            <a:p>
              <a:r>
                <a:rPr lang="en-US" sz="3400" b="1">
                  <a:solidFill>
                    <a:srgbClr val="990000"/>
                  </a:solidFill>
                </a:rPr>
                <a:t>CSOC Mission</a:t>
              </a:r>
            </a:p>
          </p:txBody>
        </p:sp>
        <p:sp>
          <p:nvSpPr>
            <p:cNvPr id="22536" name="Oval 7">
              <a:hlinkClick r:id="rId5" action="ppaction://hlinksldjump"/>
            </p:cNvPr>
            <p:cNvSpPr>
              <a:spLocks noChangeArrowheads="1"/>
            </p:cNvSpPr>
            <p:nvPr/>
          </p:nvSpPr>
          <p:spPr bwMode="auto">
            <a:xfrm>
              <a:off x="144" y="144"/>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93" tIns="43247" rIns="86493" bIns="43247" anchor="ctr"/>
            <a:lstStyle/>
            <a:p>
              <a:pPr algn="ctr"/>
              <a:endParaRPr lang="en-US" sz="1400" b="1">
                <a:solidFill>
                  <a:srgbClr val="000066"/>
                </a:solidFill>
              </a:endParaRPr>
            </a:p>
          </p:txBody>
        </p:sp>
      </p:grpSp>
      <p:sp>
        <p:nvSpPr>
          <p:cNvPr id="3" name="Slide Number Placeholder 2"/>
          <p:cNvSpPr>
            <a:spLocks noGrp="1"/>
          </p:cNvSpPr>
          <p:nvPr>
            <p:ph type="sldNum" sz="quarter" idx="11"/>
          </p:nvPr>
        </p:nvSpPr>
        <p:spPr/>
        <p:txBody>
          <a:bodyPr/>
          <a:lstStyle/>
          <a:p>
            <a:pPr>
              <a:defRPr/>
            </a:pPr>
            <a:fld id="{D1D4BC92-948D-4B66-A89E-908D52C42E00}" type="slidenum">
              <a:rPr lang="en-US" smtClean="0"/>
              <a:pPr>
                <a:defRPr/>
              </a:pPr>
              <a:t>2</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50000" fill="hold" grpId="0" nodeType="afterEffect">
                                  <p:stCondLst>
                                    <p:cond delay="0"/>
                                  </p:stCondLst>
                                  <p:childTnLst>
                                    <p:set>
                                      <p:cBhvr>
                                        <p:cTn id="11" dur="1" fill="hold">
                                          <p:stCondLst>
                                            <p:cond delay="0"/>
                                          </p:stCondLst>
                                        </p:cTn>
                                        <p:tgtEl>
                                          <p:spTgt spid="262146"/>
                                        </p:tgtEl>
                                        <p:attrNameLst>
                                          <p:attrName>style.visibility</p:attrName>
                                        </p:attrNameLst>
                                      </p:cBhvr>
                                      <p:to>
                                        <p:strVal val="visible"/>
                                      </p:to>
                                    </p:set>
                                    <p:anim calcmode="lin" valueType="num">
                                      <p:cBhvr additive="base">
                                        <p:cTn id="12" dur="500" fill="hold"/>
                                        <p:tgtEl>
                                          <p:spTgt spid="262146"/>
                                        </p:tgtEl>
                                        <p:attrNameLst>
                                          <p:attrName>ppt_x</p:attrName>
                                        </p:attrNameLst>
                                      </p:cBhvr>
                                      <p:tavLst>
                                        <p:tav tm="0">
                                          <p:val>
                                            <p:strVal val="0-#ppt_w/2"/>
                                          </p:val>
                                        </p:tav>
                                        <p:tav tm="100000">
                                          <p:val>
                                            <p:strVal val="#ppt_x"/>
                                          </p:val>
                                        </p:tav>
                                      </p:tavLst>
                                    </p:anim>
                                    <p:anim calcmode="lin" valueType="num">
                                      <p:cBhvr additive="base">
                                        <p:cTn id="13" dur="500" fill="hold"/>
                                        <p:tgtEl>
                                          <p:spTgt spid="262146"/>
                                        </p:tgtEl>
                                        <p:attrNameLst>
                                          <p:attrName>ppt_y</p:attrName>
                                        </p:attrNameLst>
                                      </p:cBhvr>
                                      <p:tavLst>
                                        <p:tav tm="0">
                                          <p:val>
                                            <p:strVal val="#ppt_y"/>
                                          </p:val>
                                        </p:tav>
                                        <p:tav tm="100000">
                                          <p:val>
                                            <p:strVal val="#ppt_y"/>
                                          </p:val>
                                        </p:tav>
                                      </p:tavLst>
                                    </p:anim>
                                  </p:childTnLst>
                                </p:cTn>
                              </p:par>
                              <p:par>
                                <p:cTn id="14" presetID="2" presetClass="entr" presetSubtype="4" decel="50000" fill="hold" nodeType="withEffect">
                                  <p:stCondLst>
                                    <p:cond delay="0"/>
                                  </p:stCondLst>
                                  <p:childTnLst>
                                    <p:set>
                                      <p:cBhvr>
                                        <p:cTn id="15" dur="1" fill="hold">
                                          <p:stCondLst>
                                            <p:cond delay="0"/>
                                          </p:stCondLst>
                                        </p:cTn>
                                        <p:tgtEl>
                                          <p:spTgt spid="262148"/>
                                        </p:tgtEl>
                                        <p:attrNameLst>
                                          <p:attrName>style.visibility</p:attrName>
                                        </p:attrNameLst>
                                      </p:cBhvr>
                                      <p:to>
                                        <p:strVal val="visible"/>
                                      </p:to>
                                    </p:set>
                                    <p:anim calcmode="lin" valueType="num">
                                      <p:cBhvr additive="base">
                                        <p:cTn id="16" dur="500" fill="hold"/>
                                        <p:tgtEl>
                                          <p:spTgt spid="262148"/>
                                        </p:tgtEl>
                                        <p:attrNameLst>
                                          <p:attrName>ppt_x</p:attrName>
                                        </p:attrNameLst>
                                      </p:cBhvr>
                                      <p:tavLst>
                                        <p:tav tm="0">
                                          <p:val>
                                            <p:strVal val="#ppt_x"/>
                                          </p:val>
                                        </p:tav>
                                        <p:tav tm="100000">
                                          <p:val>
                                            <p:strVal val="#ppt_x"/>
                                          </p:val>
                                        </p:tav>
                                      </p:tavLst>
                                    </p:anim>
                                    <p:anim calcmode="lin" valueType="num">
                                      <p:cBhvr additive="base">
                                        <p:cTn id="17" dur="500" fill="hold"/>
                                        <p:tgtEl>
                                          <p:spTgt spid="262148"/>
                                        </p:tgtEl>
                                        <p:attrNameLst>
                                          <p:attrName>ppt_y</p:attrName>
                                        </p:attrNameLst>
                                      </p:cBhvr>
                                      <p:tavLst>
                                        <p:tav tm="0">
                                          <p:val>
                                            <p:strVal val="1+#ppt_h/2"/>
                                          </p:val>
                                        </p:tav>
                                        <p:tav tm="100000">
                                          <p:val>
                                            <p:strVal val="#ppt_y"/>
                                          </p:val>
                                        </p:tav>
                                      </p:tavLst>
                                    </p:anim>
                                  </p:childTnLst>
                                </p:cTn>
                              </p:par>
                              <p:par>
                                <p:cTn id="18" presetID="2" presetClass="entr" presetSubtype="2" decel="50000" fill="hold" nodeType="withEffect">
                                  <p:stCondLst>
                                    <p:cond delay="0"/>
                                  </p:stCondLst>
                                  <p:childTnLst>
                                    <p:set>
                                      <p:cBhvr>
                                        <p:cTn id="19" dur="1" fill="hold">
                                          <p:stCondLst>
                                            <p:cond delay="0"/>
                                          </p:stCondLst>
                                        </p:cTn>
                                        <p:tgtEl>
                                          <p:spTgt spid="262147"/>
                                        </p:tgtEl>
                                        <p:attrNameLst>
                                          <p:attrName>style.visibility</p:attrName>
                                        </p:attrNameLst>
                                      </p:cBhvr>
                                      <p:to>
                                        <p:strVal val="visible"/>
                                      </p:to>
                                    </p:set>
                                    <p:anim calcmode="lin" valueType="num">
                                      <p:cBhvr additive="base">
                                        <p:cTn id="20" dur="500" fill="hold"/>
                                        <p:tgtEl>
                                          <p:spTgt spid="262147"/>
                                        </p:tgtEl>
                                        <p:attrNameLst>
                                          <p:attrName>ppt_x</p:attrName>
                                        </p:attrNameLst>
                                      </p:cBhvr>
                                      <p:tavLst>
                                        <p:tav tm="0">
                                          <p:val>
                                            <p:strVal val="1+#ppt_w/2"/>
                                          </p:val>
                                        </p:tav>
                                        <p:tav tm="100000">
                                          <p:val>
                                            <p:strVal val="#ppt_x"/>
                                          </p:val>
                                        </p:tav>
                                      </p:tavLst>
                                    </p:anim>
                                    <p:anim calcmode="lin" valueType="num">
                                      <p:cBhvr additive="base">
                                        <p:cTn id="21" dur="500" fill="hold"/>
                                        <p:tgtEl>
                                          <p:spTgt spid="262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EDA2824B-22CD-4A7B-83E9-9B1A93C06601}" type="slidenum">
              <a:rPr lang="en-US" sz="1400"/>
              <a:pPr algn="r"/>
              <a:t>3</a:t>
            </a:fld>
            <a:endParaRPr lang="en-US" sz="1400"/>
          </a:p>
        </p:txBody>
      </p:sp>
      <p:grpSp>
        <p:nvGrpSpPr>
          <p:cNvPr id="2" name="Group 2"/>
          <p:cNvGrpSpPr>
            <a:grpSpLocks/>
          </p:cNvGrpSpPr>
          <p:nvPr/>
        </p:nvGrpSpPr>
        <p:grpSpPr bwMode="auto">
          <a:xfrm>
            <a:off x="228600" y="304800"/>
            <a:ext cx="8734425" cy="457200"/>
            <a:chOff x="96" y="22"/>
            <a:chExt cx="5502" cy="288"/>
          </a:xfrm>
        </p:grpSpPr>
        <p:sp>
          <p:nvSpPr>
            <p:cNvPr id="24600" name="Rectangle 3"/>
            <p:cNvSpPr>
              <a:spLocks noChangeArrowheads="1"/>
            </p:cNvSpPr>
            <p:nvPr/>
          </p:nvSpPr>
          <p:spPr bwMode="auto">
            <a:xfrm>
              <a:off x="345" y="22"/>
              <a:ext cx="5253" cy="288"/>
            </a:xfrm>
            <a:prstGeom prst="rect">
              <a:avLst/>
            </a:prstGeom>
            <a:noFill/>
            <a:ln w="9525">
              <a:noFill/>
              <a:miter lim="800000"/>
              <a:headEnd/>
              <a:tailEnd/>
            </a:ln>
          </p:spPr>
          <p:txBody>
            <a:bodyPr tIns="91440" bIns="91440" anchor="ctr"/>
            <a:lstStyle/>
            <a:p>
              <a:pPr defTabSz="966788"/>
              <a:r>
                <a:rPr lang="en-US" sz="3100" b="1">
                  <a:solidFill>
                    <a:srgbClr val="990000"/>
                  </a:solidFill>
                  <a:latin typeface="Garamond" pitchFamily="18" charset="0"/>
                </a:rPr>
                <a:t>Children’s System of Care Values and Principles</a:t>
              </a:r>
            </a:p>
          </p:txBody>
        </p:sp>
        <p:sp>
          <p:nvSpPr>
            <p:cNvPr id="24601" name="Oval 4">
              <a:hlinkClick r:id="rId3" action="ppaction://hlinksldjump"/>
            </p:cNvPr>
            <p:cNvSpPr>
              <a:spLocks noChangeArrowheads="1"/>
            </p:cNvSpPr>
            <p:nvPr/>
          </p:nvSpPr>
          <p:spPr bwMode="auto">
            <a:xfrm>
              <a:off x="96" y="48"/>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anchor="ctr"/>
            <a:lstStyle/>
            <a:p>
              <a:pPr algn="ctr" defTabSz="966788"/>
              <a:endParaRPr lang="en-US" sz="1500" b="1">
                <a:solidFill>
                  <a:srgbClr val="000066"/>
                </a:solidFill>
              </a:endParaRPr>
            </a:p>
          </p:txBody>
        </p:sp>
      </p:grpSp>
      <p:sp>
        <p:nvSpPr>
          <p:cNvPr id="265221" name="Oval 5"/>
          <p:cNvSpPr>
            <a:spLocks noChangeArrowheads="1"/>
          </p:cNvSpPr>
          <p:nvPr/>
        </p:nvSpPr>
        <p:spPr bwMode="auto">
          <a:xfrm>
            <a:off x="381000" y="1905000"/>
            <a:ext cx="8305800" cy="4648200"/>
          </a:xfrm>
          <a:prstGeom prst="ellipse">
            <a:avLst/>
          </a:prstGeom>
          <a:gradFill rotWithShape="1">
            <a:gsLst>
              <a:gs pos="0">
                <a:srgbClr val="CCCCFF"/>
              </a:gs>
              <a:gs pos="100000">
                <a:srgbClr val="3333CC"/>
              </a:gs>
            </a:gsLst>
            <a:path path="shape">
              <a:fillToRect l="50000" t="50000" r="50000" b="50000"/>
            </a:path>
          </a:gradFill>
          <a:ln w="254000">
            <a:solidFill>
              <a:srgbClr val="333399"/>
            </a:solidFill>
            <a:round/>
            <a:headEnd/>
            <a:tailEnd/>
          </a:ln>
          <a:effectLst>
            <a:glow rad="63500">
              <a:schemeClr val="accent4">
                <a:satMod val="175000"/>
                <a:alpha val="40000"/>
              </a:schemeClr>
            </a:glow>
          </a:effectLst>
        </p:spPr>
        <p:txBody>
          <a:bodyPr wrap="none" anchor="ctr"/>
          <a:lstStyle/>
          <a:p>
            <a:pPr>
              <a:defRPr/>
            </a:pPr>
            <a:endParaRPr lang="en-US" dirty="0"/>
          </a:p>
        </p:txBody>
      </p:sp>
      <p:sp>
        <p:nvSpPr>
          <p:cNvPr id="265222" name="Text Box 6">
            <a:hlinkClick r:id="rId4" action="ppaction://hlinksldjump"/>
          </p:cNvPr>
          <p:cNvSpPr txBox="1">
            <a:spLocks noChangeArrowheads="1"/>
          </p:cNvSpPr>
          <p:nvPr/>
        </p:nvSpPr>
        <p:spPr bwMode="auto">
          <a:xfrm>
            <a:off x="228600" y="2613025"/>
            <a:ext cx="2371725" cy="234950"/>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Strengths Based</a:t>
            </a:r>
          </a:p>
        </p:txBody>
      </p:sp>
      <p:sp>
        <p:nvSpPr>
          <p:cNvPr id="265223" name="Text Box 7">
            <a:hlinkClick r:id="rId5" action="ppaction://hlinksldjump"/>
          </p:cNvPr>
          <p:cNvSpPr txBox="1">
            <a:spLocks noChangeArrowheads="1"/>
          </p:cNvSpPr>
          <p:nvPr/>
        </p:nvSpPr>
        <p:spPr bwMode="gray">
          <a:xfrm>
            <a:off x="2133600" y="2971800"/>
            <a:ext cx="4724400" cy="1524000"/>
          </a:xfrm>
          <a:prstGeom prst="rect">
            <a:avLst/>
          </a:prstGeom>
          <a:noFill/>
          <a:ln w="9525">
            <a:noFill/>
            <a:miter lim="800000"/>
            <a:headEnd/>
            <a:tailEnd/>
          </a:ln>
        </p:spPr>
        <p:txBody>
          <a:bodyPr wrap="none" lIns="91424" tIns="45712" rIns="91424" bIns="45712"/>
          <a:lstStyle/>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Child Centered &amp; Family Driven</a:t>
            </a:r>
          </a:p>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Community Based</a:t>
            </a:r>
          </a:p>
          <a:p>
            <a:pPr algn="ctr" eaLnBrk="0" hangingPunct="0">
              <a:spcBef>
                <a:spcPct val="70000"/>
              </a:spcBef>
              <a:defRPr/>
            </a:pPr>
            <a:r>
              <a:rPr lang="en-US" sz="2600" b="1" dirty="0">
                <a:solidFill>
                  <a:srgbClr val="FFFF66"/>
                </a:solidFill>
                <a:effectLst>
                  <a:outerShdw blurRad="38100" dist="38100" dir="2700000" algn="tl">
                    <a:srgbClr val="000000">
                      <a:alpha val="43137"/>
                    </a:srgbClr>
                  </a:outerShdw>
                </a:effectLst>
                <a:cs typeface="+mn-cs"/>
              </a:rPr>
              <a:t>Culturally Competent</a:t>
            </a:r>
          </a:p>
        </p:txBody>
      </p:sp>
      <p:sp>
        <p:nvSpPr>
          <p:cNvPr id="265224" name="Text Box 8">
            <a:hlinkClick r:id="rId4" action="ppaction://hlinksldjump"/>
          </p:cNvPr>
          <p:cNvSpPr txBox="1">
            <a:spLocks noChangeArrowheads="1"/>
          </p:cNvSpPr>
          <p:nvPr/>
        </p:nvSpPr>
        <p:spPr bwMode="auto">
          <a:xfrm>
            <a:off x="6019800" y="4086225"/>
            <a:ext cx="2817813" cy="436563"/>
          </a:xfrm>
          <a:prstGeom prst="rect">
            <a:avLst/>
          </a:prstGeom>
          <a:noFill/>
          <a:ln w="9525">
            <a:noFill/>
            <a:miter lim="800000"/>
            <a:headEnd/>
            <a:tailEnd/>
          </a:ln>
        </p:spPr>
        <p:txBody>
          <a:bodyPr wrap="none" lIns="0" tIns="0" rIns="0" bIns="0"/>
          <a:lstStyle/>
          <a:p>
            <a:pPr algn="ctr" eaLnBrk="0" hangingPunct="0"/>
            <a:r>
              <a:rPr lang="en-US" sz="2000" b="1">
                <a:solidFill>
                  <a:srgbClr val="993366"/>
                </a:solidFill>
              </a:rPr>
              <a:t>Family Involvement</a:t>
            </a:r>
          </a:p>
        </p:txBody>
      </p:sp>
      <p:sp>
        <p:nvSpPr>
          <p:cNvPr id="265225" name="Text Box 9">
            <a:hlinkClick r:id="rId6" action="ppaction://hlinksldjump"/>
          </p:cNvPr>
          <p:cNvSpPr txBox="1">
            <a:spLocks noChangeArrowheads="1"/>
          </p:cNvSpPr>
          <p:nvPr/>
        </p:nvSpPr>
        <p:spPr bwMode="auto">
          <a:xfrm>
            <a:off x="1371600" y="4876800"/>
            <a:ext cx="1671638"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Needs Driven</a:t>
            </a:r>
          </a:p>
        </p:txBody>
      </p:sp>
      <p:sp>
        <p:nvSpPr>
          <p:cNvPr id="265226" name="Text Box 10">
            <a:hlinkClick r:id="rId7" action="ppaction://hlinksldjump"/>
          </p:cNvPr>
          <p:cNvSpPr txBox="1">
            <a:spLocks noChangeArrowheads="1"/>
          </p:cNvSpPr>
          <p:nvPr/>
        </p:nvSpPr>
        <p:spPr bwMode="auto">
          <a:xfrm>
            <a:off x="2465388" y="5475288"/>
            <a:ext cx="2030412" cy="392112"/>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Individualized</a:t>
            </a:r>
          </a:p>
        </p:txBody>
      </p:sp>
      <p:sp>
        <p:nvSpPr>
          <p:cNvPr id="265227" name="Text Box 11">
            <a:hlinkClick r:id="rId8" action="ppaction://hlinksldjump"/>
          </p:cNvPr>
          <p:cNvSpPr txBox="1">
            <a:spLocks noChangeArrowheads="1"/>
          </p:cNvSpPr>
          <p:nvPr/>
        </p:nvSpPr>
        <p:spPr bwMode="auto">
          <a:xfrm>
            <a:off x="5562600" y="1524000"/>
            <a:ext cx="1814513" cy="36036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Accountable</a:t>
            </a:r>
          </a:p>
        </p:txBody>
      </p:sp>
      <p:sp>
        <p:nvSpPr>
          <p:cNvPr id="265228" name="Text Box 12">
            <a:hlinkClick r:id="rId9" action="ppaction://hlinksldjump"/>
          </p:cNvPr>
          <p:cNvSpPr txBox="1">
            <a:spLocks noChangeArrowheads="1"/>
          </p:cNvSpPr>
          <p:nvPr/>
        </p:nvSpPr>
        <p:spPr bwMode="auto">
          <a:xfrm>
            <a:off x="6705600" y="4800600"/>
            <a:ext cx="1192213" cy="3254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Flexible</a:t>
            </a:r>
          </a:p>
        </p:txBody>
      </p:sp>
      <p:sp>
        <p:nvSpPr>
          <p:cNvPr id="265229" name="Text Box 13">
            <a:hlinkClick r:id="rId8" action="ppaction://hlinksldjump"/>
          </p:cNvPr>
          <p:cNvSpPr txBox="1">
            <a:spLocks noChangeArrowheads="1"/>
          </p:cNvSpPr>
          <p:nvPr/>
        </p:nvSpPr>
        <p:spPr bwMode="auto">
          <a:xfrm>
            <a:off x="6727825" y="1924050"/>
            <a:ext cx="1919288"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Collaborative</a:t>
            </a:r>
          </a:p>
        </p:txBody>
      </p:sp>
      <p:sp>
        <p:nvSpPr>
          <p:cNvPr id="265230" name="Text Box 14">
            <a:hlinkClick r:id="rId9" action="ppaction://hlinksldjump"/>
          </p:cNvPr>
          <p:cNvSpPr txBox="1">
            <a:spLocks noChangeArrowheads="1"/>
          </p:cNvSpPr>
          <p:nvPr/>
        </p:nvSpPr>
        <p:spPr bwMode="auto">
          <a:xfrm>
            <a:off x="1905000" y="1447800"/>
            <a:ext cx="2514600" cy="39211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993366"/>
                </a:solidFill>
                <a:effectLst>
                  <a:outerShdw blurRad="38100" dist="38100" dir="2700000" algn="tl">
                    <a:srgbClr val="000000">
                      <a:alpha val="43137"/>
                    </a:srgbClr>
                  </a:outerShdw>
                </a:effectLst>
              </a:rPr>
              <a:t>Unconditional Care</a:t>
            </a:r>
          </a:p>
        </p:txBody>
      </p:sp>
      <p:sp>
        <p:nvSpPr>
          <p:cNvPr id="265231" name="Text Box 15">
            <a:hlinkClick r:id="rId9" action="ppaction://hlinksldjump"/>
          </p:cNvPr>
          <p:cNvSpPr txBox="1">
            <a:spLocks noChangeArrowheads="1"/>
          </p:cNvSpPr>
          <p:nvPr/>
        </p:nvSpPr>
        <p:spPr bwMode="auto">
          <a:xfrm>
            <a:off x="4611688" y="5257800"/>
            <a:ext cx="2627312" cy="685800"/>
          </a:xfrm>
          <a:prstGeom prst="rect">
            <a:avLst/>
          </a:prstGeom>
          <a:noFill/>
          <a:ln w="9525">
            <a:noFill/>
            <a:miter lim="800000"/>
            <a:headEnd/>
            <a:tailEnd/>
          </a:ln>
        </p:spPr>
        <p:txBody>
          <a:bodyPr lIns="0" tIns="0" rIns="0" bIns="0"/>
          <a:lstStyle/>
          <a:p>
            <a:pPr algn="ctr" eaLnBrk="0" hangingPunct="0">
              <a:lnSpc>
                <a:spcPct val="85000"/>
              </a:lnSpc>
            </a:pPr>
            <a:r>
              <a:rPr lang="en-US" sz="2000" b="1">
                <a:solidFill>
                  <a:srgbClr val="FF9933"/>
                </a:solidFill>
              </a:rPr>
              <a:t>Home, School &amp; Community Based</a:t>
            </a:r>
          </a:p>
        </p:txBody>
      </p:sp>
      <p:sp>
        <p:nvSpPr>
          <p:cNvPr id="265232" name="Text Box 16">
            <a:hlinkClick r:id="rId4" action="ppaction://hlinksldjump"/>
          </p:cNvPr>
          <p:cNvSpPr txBox="1">
            <a:spLocks noChangeArrowheads="1"/>
          </p:cNvSpPr>
          <p:nvPr/>
        </p:nvSpPr>
        <p:spPr bwMode="auto">
          <a:xfrm>
            <a:off x="0" y="3171825"/>
            <a:ext cx="2192338" cy="728663"/>
          </a:xfrm>
          <a:prstGeom prst="rect">
            <a:avLst/>
          </a:prstGeom>
          <a:noFill/>
          <a:ln w="9525">
            <a:noFill/>
            <a:miter lim="800000"/>
            <a:headEnd/>
            <a:tailEnd/>
          </a:ln>
        </p:spPr>
        <p:txBody>
          <a:bodyPr wrap="none" lIns="0" tIns="0" rIns="0" bIns="0"/>
          <a:lstStyle/>
          <a:p>
            <a:pPr algn="ctr" eaLnBrk="0" hangingPunct="0"/>
            <a:r>
              <a:rPr lang="en-US" sz="2000" b="1">
                <a:solidFill>
                  <a:srgbClr val="993366"/>
                </a:solidFill>
              </a:rPr>
              <a:t>Promoting </a:t>
            </a:r>
          </a:p>
          <a:p>
            <a:pPr algn="ctr" eaLnBrk="0" hangingPunct="0"/>
            <a:r>
              <a:rPr lang="en-US" sz="2000" b="1">
                <a:solidFill>
                  <a:srgbClr val="993366"/>
                </a:solidFill>
              </a:rPr>
              <a:t>Independence</a:t>
            </a:r>
          </a:p>
        </p:txBody>
      </p:sp>
      <p:sp>
        <p:nvSpPr>
          <p:cNvPr id="265233" name="Text Box 17">
            <a:hlinkClick r:id="rId10" action="ppaction://hlinksldjump"/>
          </p:cNvPr>
          <p:cNvSpPr txBox="1">
            <a:spLocks noChangeArrowheads="1"/>
          </p:cNvSpPr>
          <p:nvPr/>
        </p:nvSpPr>
        <p:spPr bwMode="auto">
          <a:xfrm>
            <a:off x="381000" y="1889125"/>
            <a:ext cx="1981200" cy="3635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Team Based</a:t>
            </a:r>
          </a:p>
        </p:txBody>
      </p:sp>
      <p:sp>
        <p:nvSpPr>
          <p:cNvPr id="265234" name="Text Box 18">
            <a:hlinkClick r:id="" action="ppaction://noaction"/>
          </p:cNvPr>
          <p:cNvSpPr txBox="1">
            <a:spLocks noChangeArrowheads="1"/>
          </p:cNvSpPr>
          <p:nvPr/>
        </p:nvSpPr>
        <p:spPr bwMode="auto">
          <a:xfrm>
            <a:off x="6629400" y="2786063"/>
            <a:ext cx="2241550" cy="327025"/>
          </a:xfrm>
          <a:prstGeom prst="rect">
            <a:avLst/>
          </a:prstGeom>
          <a:noFill/>
          <a:ln w="9525">
            <a:noFill/>
            <a:miter lim="800000"/>
            <a:headEnd/>
            <a:tailEnd/>
          </a:ln>
        </p:spPr>
        <p:txBody>
          <a:bodyPr wrap="none" lIns="0" tIns="0" rIns="0" bIns="0"/>
          <a:lstStyle/>
          <a:p>
            <a:pPr algn="ctr" eaLnBrk="0" hangingPunct="0"/>
            <a:r>
              <a:rPr lang="en-US" sz="2000" b="1">
                <a:solidFill>
                  <a:schemeClr val="folHlink"/>
                </a:solidFill>
              </a:rPr>
              <a:t>Comprehensive</a:t>
            </a:r>
          </a:p>
        </p:txBody>
      </p:sp>
      <p:sp>
        <p:nvSpPr>
          <p:cNvPr id="265235" name="Text Box 19">
            <a:hlinkClick r:id="rId5" action="ppaction://hlinksldjump"/>
          </p:cNvPr>
          <p:cNvSpPr txBox="1">
            <a:spLocks noChangeArrowheads="1"/>
          </p:cNvSpPr>
          <p:nvPr/>
        </p:nvSpPr>
        <p:spPr bwMode="auto">
          <a:xfrm>
            <a:off x="4191000" y="1066800"/>
            <a:ext cx="1550988" cy="392113"/>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chemeClr val="folHlink"/>
                </a:solidFill>
                <a:effectLst>
                  <a:outerShdw blurRad="38100" dist="38100" dir="2700000" algn="tl">
                    <a:srgbClr val="000000">
                      <a:alpha val="43137"/>
                    </a:srgbClr>
                  </a:outerShdw>
                </a:effectLst>
              </a:rPr>
              <a:t>Accessible</a:t>
            </a:r>
          </a:p>
        </p:txBody>
      </p:sp>
      <p:sp>
        <p:nvSpPr>
          <p:cNvPr id="265236" name="Text Box 20">
            <a:hlinkClick r:id="" action="ppaction://noaction"/>
          </p:cNvPr>
          <p:cNvSpPr txBox="1">
            <a:spLocks noChangeArrowheads="1"/>
          </p:cNvSpPr>
          <p:nvPr/>
        </p:nvSpPr>
        <p:spPr bwMode="auto">
          <a:xfrm>
            <a:off x="6858000" y="3390900"/>
            <a:ext cx="2209800" cy="417513"/>
          </a:xfrm>
          <a:prstGeom prst="rect">
            <a:avLst/>
          </a:prstGeom>
          <a:noFill/>
          <a:ln w="9525">
            <a:noFill/>
            <a:miter lim="800000"/>
            <a:headEnd/>
            <a:tailEnd/>
          </a:ln>
        </p:spPr>
        <p:txBody>
          <a:bodyPr wrap="none" lIns="0" tIns="0" rIns="0" bIns="0"/>
          <a:lstStyle/>
          <a:p>
            <a:pPr algn="ctr" eaLnBrk="0" hangingPunct="0"/>
            <a:r>
              <a:rPr lang="en-US" sz="2000" b="1">
                <a:solidFill>
                  <a:srgbClr val="FF9933"/>
                </a:solidFill>
              </a:rPr>
              <a:t>Cost  Effective</a:t>
            </a:r>
          </a:p>
        </p:txBody>
      </p:sp>
      <p:sp>
        <p:nvSpPr>
          <p:cNvPr id="265237" name="Text Box 21">
            <a:hlinkClick r:id="rId11" action="ppaction://hlinksldjump"/>
          </p:cNvPr>
          <p:cNvSpPr txBox="1">
            <a:spLocks noChangeArrowheads="1"/>
          </p:cNvSpPr>
          <p:nvPr/>
        </p:nvSpPr>
        <p:spPr bwMode="auto">
          <a:xfrm>
            <a:off x="457200" y="4225925"/>
            <a:ext cx="2209800" cy="325438"/>
          </a:xfrm>
          <a:prstGeom prst="rect">
            <a:avLst/>
          </a:prstGeom>
          <a:noFill/>
          <a:ln>
            <a:noFill/>
          </a:ln>
          <a:extLst/>
        </p:spPr>
        <p:txBody>
          <a:bodyPr wrap="none"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sz="2000" b="1" dirty="0">
                <a:solidFill>
                  <a:srgbClr val="FF9933"/>
                </a:solidFill>
                <a:effectLst>
                  <a:outerShdw blurRad="38100" dist="38100" dir="2700000" algn="tl">
                    <a:srgbClr val="000000">
                      <a:alpha val="43137"/>
                    </a:srgbClr>
                  </a:outerShdw>
                </a:effectLst>
              </a:rPr>
              <a:t>Outcome Based</a:t>
            </a:r>
          </a:p>
        </p:txBody>
      </p:sp>
      <p:sp>
        <p:nvSpPr>
          <p:cNvPr id="265238" name="Text Box 22"/>
          <p:cNvSpPr txBox="1">
            <a:spLocks noChangeArrowheads="1"/>
          </p:cNvSpPr>
          <p:nvPr/>
        </p:nvSpPr>
        <p:spPr bwMode="gray">
          <a:xfrm>
            <a:off x="2971800" y="2362200"/>
            <a:ext cx="3200400" cy="549275"/>
          </a:xfrm>
          <a:prstGeom prst="rect">
            <a:avLst/>
          </a:prstGeom>
          <a:noFill/>
          <a:ln w="9525">
            <a:noFill/>
            <a:miter lim="800000"/>
            <a:headEnd/>
            <a:tailEnd/>
          </a:ln>
        </p:spPr>
        <p:txBody>
          <a:bodyPr>
            <a:spAutoFit/>
          </a:bodyPr>
          <a:lstStyle/>
          <a:p>
            <a:pPr algn="ctr">
              <a:spcBef>
                <a:spcPct val="50000"/>
              </a:spcBef>
              <a:defRPr/>
            </a:pPr>
            <a:r>
              <a:rPr lang="en-US" sz="3000" b="1" dirty="0">
                <a:solidFill>
                  <a:srgbClr val="FFFF66"/>
                </a:solidFill>
                <a:effectLst>
                  <a:outerShdw blurRad="38100" dist="38100" dir="2700000" algn="tl">
                    <a:srgbClr val="000000">
                      <a:alpha val="43137"/>
                    </a:srgbClr>
                  </a:outerShdw>
                </a:effectLst>
                <a:cs typeface="+mn-cs"/>
              </a:rPr>
              <a:t>VALUES:</a:t>
            </a:r>
          </a:p>
        </p:txBody>
      </p:sp>
      <p:sp>
        <p:nvSpPr>
          <p:cNvPr id="3" name="Slide Number Placeholder 2"/>
          <p:cNvSpPr>
            <a:spLocks noGrp="1"/>
          </p:cNvSpPr>
          <p:nvPr>
            <p:ph type="sldNum" sz="quarter" idx="11"/>
          </p:nvPr>
        </p:nvSpPr>
        <p:spPr/>
        <p:txBody>
          <a:bodyPr/>
          <a:lstStyle/>
          <a:p>
            <a:pPr>
              <a:defRPr/>
            </a:pPr>
            <a:fld id="{38D9C8A9-20D0-4220-A60E-4E19B116A532}" type="slidenum">
              <a:rPr lang="en-US" smtClean="0"/>
              <a:pPr>
                <a:defRPr/>
              </a:pPr>
              <a:t>3</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47" presetClass="entr" presetSubtype="0" fill="hold" grpId="0" nodeType="afterEffect">
                                  <p:stCondLst>
                                    <p:cond delay="0"/>
                                  </p:stCondLst>
                                  <p:childTnLst>
                                    <p:set>
                                      <p:cBhvr>
                                        <p:cTn id="11" dur="1" fill="hold">
                                          <p:stCondLst>
                                            <p:cond delay="0"/>
                                          </p:stCondLst>
                                        </p:cTn>
                                        <p:tgtEl>
                                          <p:spTgt spid="265238"/>
                                        </p:tgtEl>
                                        <p:attrNameLst>
                                          <p:attrName>style.visibility</p:attrName>
                                        </p:attrNameLst>
                                      </p:cBhvr>
                                      <p:to>
                                        <p:strVal val="visible"/>
                                      </p:to>
                                    </p:set>
                                    <p:animEffect transition="in" filter="fade">
                                      <p:cBhvr>
                                        <p:cTn id="12" dur="1000"/>
                                        <p:tgtEl>
                                          <p:spTgt spid="265238"/>
                                        </p:tgtEl>
                                      </p:cBhvr>
                                    </p:animEffect>
                                    <p:anim calcmode="lin" valueType="num">
                                      <p:cBhvr>
                                        <p:cTn id="13" dur="1000" fill="hold"/>
                                        <p:tgtEl>
                                          <p:spTgt spid="265238"/>
                                        </p:tgtEl>
                                        <p:attrNameLst>
                                          <p:attrName>ppt_x</p:attrName>
                                        </p:attrNameLst>
                                      </p:cBhvr>
                                      <p:tavLst>
                                        <p:tav tm="0">
                                          <p:val>
                                            <p:strVal val="#ppt_x"/>
                                          </p:val>
                                        </p:tav>
                                        <p:tav tm="100000">
                                          <p:val>
                                            <p:strVal val="#ppt_x"/>
                                          </p:val>
                                        </p:tav>
                                      </p:tavLst>
                                    </p:anim>
                                    <p:anim calcmode="lin" valueType="num">
                                      <p:cBhvr>
                                        <p:cTn id="14" dur="1000" fill="hold"/>
                                        <p:tgtEl>
                                          <p:spTgt spid="265238"/>
                                        </p:tgtEl>
                                        <p:attrNameLst>
                                          <p:attrName>ppt_y</p:attrName>
                                        </p:attrNameLst>
                                      </p:cBhvr>
                                      <p:tavLst>
                                        <p:tav tm="0">
                                          <p:val>
                                            <p:strVal val="#ppt_y-.1"/>
                                          </p:val>
                                        </p:tav>
                                        <p:tav tm="100000">
                                          <p:val>
                                            <p:strVal val="#ppt_y"/>
                                          </p:val>
                                        </p:tav>
                                      </p:tavLst>
                                    </p:anim>
                                  </p:childTnLst>
                                </p:cTn>
                              </p:par>
                              <p:par>
                                <p:cTn id="15" presetID="55" presetClass="entr" presetSubtype="0" fill="hold" grpId="0" nodeType="withEffect">
                                  <p:stCondLst>
                                    <p:cond delay="0"/>
                                  </p:stCondLst>
                                  <p:childTnLst>
                                    <p:set>
                                      <p:cBhvr>
                                        <p:cTn id="16" dur="1" fill="hold">
                                          <p:stCondLst>
                                            <p:cond delay="0"/>
                                          </p:stCondLst>
                                        </p:cTn>
                                        <p:tgtEl>
                                          <p:spTgt spid="265223"/>
                                        </p:tgtEl>
                                        <p:attrNameLst>
                                          <p:attrName>style.visibility</p:attrName>
                                        </p:attrNameLst>
                                      </p:cBhvr>
                                      <p:to>
                                        <p:strVal val="visible"/>
                                      </p:to>
                                    </p:set>
                                    <p:anim calcmode="lin" valueType="num">
                                      <p:cBhvr>
                                        <p:cTn id="17" dur="500" fill="hold"/>
                                        <p:tgtEl>
                                          <p:spTgt spid="265223"/>
                                        </p:tgtEl>
                                        <p:attrNameLst>
                                          <p:attrName>ppt_w</p:attrName>
                                        </p:attrNameLst>
                                      </p:cBhvr>
                                      <p:tavLst>
                                        <p:tav tm="0">
                                          <p:val>
                                            <p:strVal val="#ppt_w*0.70"/>
                                          </p:val>
                                        </p:tav>
                                        <p:tav tm="100000">
                                          <p:val>
                                            <p:strVal val="#ppt_w"/>
                                          </p:val>
                                        </p:tav>
                                      </p:tavLst>
                                    </p:anim>
                                    <p:anim calcmode="lin" valueType="num">
                                      <p:cBhvr>
                                        <p:cTn id="18" dur="500" fill="hold"/>
                                        <p:tgtEl>
                                          <p:spTgt spid="265223"/>
                                        </p:tgtEl>
                                        <p:attrNameLst>
                                          <p:attrName>ppt_h</p:attrName>
                                        </p:attrNameLst>
                                      </p:cBhvr>
                                      <p:tavLst>
                                        <p:tav tm="0">
                                          <p:val>
                                            <p:strVal val="#ppt_h"/>
                                          </p:val>
                                        </p:tav>
                                        <p:tav tm="100000">
                                          <p:val>
                                            <p:strVal val="#ppt_h"/>
                                          </p:val>
                                        </p:tav>
                                      </p:tavLst>
                                    </p:anim>
                                    <p:animEffect transition="in" filter="fade">
                                      <p:cBhvr>
                                        <p:cTn id="19" dur="500"/>
                                        <p:tgtEl>
                                          <p:spTgt spid="265223"/>
                                        </p:tgtEl>
                                      </p:cBhvr>
                                    </p:animEffect>
                                  </p:childTnLst>
                                </p:cTn>
                              </p:par>
                              <p:par>
                                <p:cTn id="20" presetID="21" presetClass="entr" presetSubtype="8" fill="hold" nodeType="withEffect">
                                  <p:stCondLst>
                                    <p:cond delay="0"/>
                                  </p:stCondLst>
                                  <p:childTnLst>
                                    <p:set>
                                      <p:cBhvr>
                                        <p:cTn id="21" dur="1" fill="hold">
                                          <p:stCondLst>
                                            <p:cond delay="0"/>
                                          </p:stCondLst>
                                        </p:cTn>
                                        <p:tgtEl>
                                          <p:spTgt spid="265221"/>
                                        </p:tgtEl>
                                        <p:attrNameLst>
                                          <p:attrName>style.visibility</p:attrName>
                                        </p:attrNameLst>
                                      </p:cBhvr>
                                      <p:to>
                                        <p:strVal val="visible"/>
                                      </p:to>
                                    </p:set>
                                    <p:animEffect transition="in" filter="wheel(8)">
                                      <p:cBhvr>
                                        <p:cTn id="22" dur="2000"/>
                                        <p:tgtEl>
                                          <p:spTgt spid="2652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265235"/>
                                        </p:tgtEl>
                                        <p:attrNameLst>
                                          <p:attrName>style.visibility</p:attrName>
                                        </p:attrNameLst>
                                      </p:cBhvr>
                                      <p:to>
                                        <p:strVal val="visible"/>
                                      </p:to>
                                    </p:set>
                                    <p:anim calcmode="lin" valueType="num">
                                      <p:cBhvr additive="base">
                                        <p:cTn id="27" dur="500" fill="hold"/>
                                        <p:tgtEl>
                                          <p:spTgt spid="265235"/>
                                        </p:tgtEl>
                                        <p:attrNameLst>
                                          <p:attrName>ppt_x</p:attrName>
                                        </p:attrNameLst>
                                      </p:cBhvr>
                                      <p:tavLst>
                                        <p:tav tm="0">
                                          <p:val>
                                            <p:strVal val="#ppt_x"/>
                                          </p:val>
                                        </p:tav>
                                        <p:tav tm="100000">
                                          <p:val>
                                            <p:strVal val="#ppt_x"/>
                                          </p:val>
                                        </p:tav>
                                      </p:tavLst>
                                    </p:anim>
                                    <p:anim calcmode="lin" valueType="num">
                                      <p:cBhvr additive="base">
                                        <p:cTn id="28" dur="500" fill="hold"/>
                                        <p:tgtEl>
                                          <p:spTgt spid="265235"/>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200"/>
                                  </p:stCondLst>
                                  <p:childTnLst>
                                    <p:set>
                                      <p:cBhvr>
                                        <p:cTn id="30" dur="1" fill="hold">
                                          <p:stCondLst>
                                            <p:cond delay="0"/>
                                          </p:stCondLst>
                                        </p:cTn>
                                        <p:tgtEl>
                                          <p:spTgt spid="265227"/>
                                        </p:tgtEl>
                                        <p:attrNameLst>
                                          <p:attrName>style.visibility</p:attrName>
                                        </p:attrNameLst>
                                      </p:cBhvr>
                                      <p:to>
                                        <p:strVal val="visible"/>
                                      </p:to>
                                    </p:set>
                                    <p:anim calcmode="lin" valueType="num">
                                      <p:cBhvr additive="base">
                                        <p:cTn id="31" dur="500" fill="hold"/>
                                        <p:tgtEl>
                                          <p:spTgt spid="265227"/>
                                        </p:tgtEl>
                                        <p:attrNameLst>
                                          <p:attrName>ppt_x</p:attrName>
                                        </p:attrNameLst>
                                      </p:cBhvr>
                                      <p:tavLst>
                                        <p:tav tm="0">
                                          <p:val>
                                            <p:strVal val="1+#ppt_w/2"/>
                                          </p:val>
                                        </p:tav>
                                        <p:tav tm="100000">
                                          <p:val>
                                            <p:strVal val="#ppt_x"/>
                                          </p:val>
                                        </p:tav>
                                      </p:tavLst>
                                    </p:anim>
                                    <p:anim calcmode="lin" valueType="num">
                                      <p:cBhvr additive="base">
                                        <p:cTn id="32" dur="500" fill="hold"/>
                                        <p:tgtEl>
                                          <p:spTgt spid="265227"/>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400"/>
                                  </p:stCondLst>
                                  <p:childTnLst>
                                    <p:set>
                                      <p:cBhvr>
                                        <p:cTn id="34" dur="1" fill="hold">
                                          <p:stCondLst>
                                            <p:cond delay="0"/>
                                          </p:stCondLst>
                                        </p:cTn>
                                        <p:tgtEl>
                                          <p:spTgt spid="265229"/>
                                        </p:tgtEl>
                                        <p:attrNameLst>
                                          <p:attrName>style.visibility</p:attrName>
                                        </p:attrNameLst>
                                      </p:cBhvr>
                                      <p:to>
                                        <p:strVal val="visible"/>
                                      </p:to>
                                    </p:set>
                                    <p:anim calcmode="lin" valueType="num">
                                      <p:cBhvr additive="base">
                                        <p:cTn id="35" dur="500" fill="hold"/>
                                        <p:tgtEl>
                                          <p:spTgt spid="265229"/>
                                        </p:tgtEl>
                                        <p:attrNameLst>
                                          <p:attrName>ppt_x</p:attrName>
                                        </p:attrNameLst>
                                      </p:cBhvr>
                                      <p:tavLst>
                                        <p:tav tm="0">
                                          <p:val>
                                            <p:strVal val="1+#ppt_w/2"/>
                                          </p:val>
                                        </p:tav>
                                        <p:tav tm="100000">
                                          <p:val>
                                            <p:strVal val="#ppt_x"/>
                                          </p:val>
                                        </p:tav>
                                      </p:tavLst>
                                    </p:anim>
                                    <p:anim calcmode="lin" valueType="num">
                                      <p:cBhvr additive="base">
                                        <p:cTn id="36" dur="500" fill="hold"/>
                                        <p:tgtEl>
                                          <p:spTgt spid="265229"/>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600"/>
                                  </p:stCondLst>
                                  <p:childTnLst>
                                    <p:set>
                                      <p:cBhvr>
                                        <p:cTn id="38" dur="1" fill="hold">
                                          <p:stCondLst>
                                            <p:cond delay="0"/>
                                          </p:stCondLst>
                                        </p:cTn>
                                        <p:tgtEl>
                                          <p:spTgt spid="265234"/>
                                        </p:tgtEl>
                                        <p:attrNameLst>
                                          <p:attrName>style.visibility</p:attrName>
                                        </p:attrNameLst>
                                      </p:cBhvr>
                                      <p:to>
                                        <p:strVal val="visible"/>
                                      </p:to>
                                    </p:set>
                                    <p:anim calcmode="lin" valueType="num">
                                      <p:cBhvr additive="base">
                                        <p:cTn id="39" dur="500" fill="hold"/>
                                        <p:tgtEl>
                                          <p:spTgt spid="265234"/>
                                        </p:tgtEl>
                                        <p:attrNameLst>
                                          <p:attrName>ppt_x</p:attrName>
                                        </p:attrNameLst>
                                      </p:cBhvr>
                                      <p:tavLst>
                                        <p:tav tm="0">
                                          <p:val>
                                            <p:strVal val="1+#ppt_w/2"/>
                                          </p:val>
                                        </p:tav>
                                        <p:tav tm="100000">
                                          <p:val>
                                            <p:strVal val="#ppt_x"/>
                                          </p:val>
                                        </p:tav>
                                      </p:tavLst>
                                    </p:anim>
                                    <p:anim calcmode="lin" valueType="num">
                                      <p:cBhvr additive="base">
                                        <p:cTn id="40" dur="500" fill="hold"/>
                                        <p:tgtEl>
                                          <p:spTgt spid="265234"/>
                                        </p:tgtEl>
                                        <p:attrNameLst>
                                          <p:attrName>ppt_y</p:attrName>
                                        </p:attrNameLst>
                                      </p:cBhvr>
                                      <p:tavLst>
                                        <p:tav tm="0">
                                          <p:val>
                                            <p:strVal val="0-#ppt_h/2"/>
                                          </p:val>
                                        </p:tav>
                                        <p:tav tm="100000">
                                          <p:val>
                                            <p:strVal val="#ppt_y"/>
                                          </p:val>
                                        </p:tav>
                                      </p:tavLst>
                                    </p:anim>
                                  </p:childTnLst>
                                </p:cTn>
                              </p:par>
                              <p:par>
                                <p:cTn id="41" presetID="2" presetClass="entr" presetSubtype="2" fill="hold" grpId="0" nodeType="withEffect">
                                  <p:stCondLst>
                                    <p:cond delay="800"/>
                                  </p:stCondLst>
                                  <p:childTnLst>
                                    <p:set>
                                      <p:cBhvr>
                                        <p:cTn id="42" dur="1" fill="hold">
                                          <p:stCondLst>
                                            <p:cond delay="0"/>
                                          </p:stCondLst>
                                        </p:cTn>
                                        <p:tgtEl>
                                          <p:spTgt spid="265236"/>
                                        </p:tgtEl>
                                        <p:attrNameLst>
                                          <p:attrName>style.visibility</p:attrName>
                                        </p:attrNameLst>
                                      </p:cBhvr>
                                      <p:to>
                                        <p:strVal val="visible"/>
                                      </p:to>
                                    </p:set>
                                    <p:anim calcmode="lin" valueType="num">
                                      <p:cBhvr additive="base">
                                        <p:cTn id="43" dur="500" fill="hold"/>
                                        <p:tgtEl>
                                          <p:spTgt spid="265236"/>
                                        </p:tgtEl>
                                        <p:attrNameLst>
                                          <p:attrName>ppt_x</p:attrName>
                                        </p:attrNameLst>
                                      </p:cBhvr>
                                      <p:tavLst>
                                        <p:tav tm="0">
                                          <p:val>
                                            <p:strVal val="1+#ppt_w/2"/>
                                          </p:val>
                                        </p:tav>
                                        <p:tav tm="100000">
                                          <p:val>
                                            <p:strVal val="#ppt_x"/>
                                          </p:val>
                                        </p:tav>
                                      </p:tavLst>
                                    </p:anim>
                                    <p:anim calcmode="lin" valueType="num">
                                      <p:cBhvr additive="base">
                                        <p:cTn id="44" dur="500" fill="hold"/>
                                        <p:tgtEl>
                                          <p:spTgt spid="265236"/>
                                        </p:tgtEl>
                                        <p:attrNameLst>
                                          <p:attrName>ppt_y</p:attrName>
                                        </p:attrNameLst>
                                      </p:cBhvr>
                                      <p:tavLst>
                                        <p:tav tm="0">
                                          <p:val>
                                            <p:strVal val="#ppt_y"/>
                                          </p:val>
                                        </p:tav>
                                        <p:tav tm="100000">
                                          <p:val>
                                            <p:strVal val="#ppt_y"/>
                                          </p:val>
                                        </p:tav>
                                      </p:tavLst>
                                    </p:anim>
                                  </p:childTnLst>
                                </p:cTn>
                              </p:par>
                              <p:par>
                                <p:cTn id="45" presetID="2" presetClass="entr" presetSubtype="6" fill="hold" grpId="0" nodeType="withEffect">
                                  <p:stCondLst>
                                    <p:cond delay="1200"/>
                                  </p:stCondLst>
                                  <p:childTnLst>
                                    <p:set>
                                      <p:cBhvr>
                                        <p:cTn id="46" dur="1" fill="hold">
                                          <p:stCondLst>
                                            <p:cond delay="0"/>
                                          </p:stCondLst>
                                        </p:cTn>
                                        <p:tgtEl>
                                          <p:spTgt spid="265224"/>
                                        </p:tgtEl>
                                        <p:attrNameLst>
                                          <p:attrName>style.visibility</p:attrName>
                                        </p:attrNameLst>
                                      </p:cBhvr>
                                      <p:to>
                                        <p:strVal val="visible"/>
                                      </p:to>
                                    </p:set>
                                    <p:anim calcmode="lin" valueType="num">
                                      <p:cBhvr additive="base">
                                        <p:cTn id="47" dur="500" fill="hold"/>
                                        <p:tgtEl>
                                          <p:spTgt spid="265224"/>
                                        </p:tgtEl>
                                        <p:attrNameLst>
                                          <p:attrName>ppt_x</p:attrName>
                                        </p:attrNameLst>
                                      </p:cBhvr>
                                      <p:tavLst>
                                        <p:tav tm="0">
                                          <p:val>
                                            <p:strVal val="1+#ppt_w/2"/>
                                          </p:val>
                                        </p:tav>
                                        <p:tav tm="100000">
                                          <p:val>
                                            <p:strVal val="#ppt_x"/>
                                          </p:val>
                                        </p:tav>
                                      </p:tavLst>
                                    </p:anim>
                                    <p:anim calcmode="lin" valueType="num">
                                      <p:cBhvr additive="base">
                                        <p:cTn id="48" dur="500" fill="hold"/>
                                        <p:tgtEl>
                                          <p:spTgt spid="26522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1400"/>
                                  </p:stCondLst>
                                  <p:childTnLst>
                                    <p:set>
                                      <p:cBhvr>
                                        <p:cTn id="50" dur="1" fill="hold">
                                          <p:stCondLst>
                                            <p:cond delay="0"/>
                                          </p:stCondLst>
                                        </p:cTn>
                                        <p:tgtEl>
                                          <p:spTgt spid="265228"/>
                                        </p:tgtEl>
                                        <p:attrNameLst>
                                          <p:attrName>style.visibility</p:attrName>
                                        </p:attrNameLst>
                                      </p:cBhvr>
                                      <p:to>
                                        <p:strVal val="visible"/>
                                      </p:to>
                                    </p:set>
                                    <p:anim calcmode="lin" valueType="num">
                                      <p:cBhvr additive="base">
                                        <p:cTn id="51" dur="500" fill="hold"/>
                                        <p:tgtEl>
                                          <p:spTgt spid="265228"/>
                                        </p:tgtEl>
                                        <p:attrNameLst>
                                          <p:attrName>ppt_x</p:attrName>
                                        </p:attrNameLst>
                                      </p:cBhvr>
                                      <p:tavLst>
                                        <p:tav tm="0">
                                          <p:val>
                                            <p:strVal val="1+#ppt_w/2"/>
                                          </p:val>
                                        </p:tav>
                                        <p:tav tm="100000">
                                          <p:val>
                                            <p:strVal val="#ppt_x"/>
                                          </p:val>
                                        </p:tav>
                                      </p:tavLst>
                                    </p:anim>
                                    <p:anim calcmode="lin" valueType="num">
                                      <p:cBhvr additive="base">
                                        <p:cTn id="52" dur="500" fill="hold"/>
                                        <p:tgtEl>
                                          <p:spTgt spid="26522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600"/>
                                  </p:stCondLst>
                                  <p:childTnLst>
                                    <p:set>
                                      <p:cBhvr>
                                        <p:cTn id="54" dur="1" fill="hold">
                                          <p:stCondLst>
                                            <p:cond delay="0"/>
                                          </p:stCondLst>
                                        </p:cTn>
                                        <p:tgtEl>
                                          <p:spTgt spid="265231"/>
                                        </p:tgtEl>
                                        <p:attrNameLst>
                                          <p:attrName>style.visibility</p:attrName>
                                        </p:attrNameLst>
                                      </p:cBhvr>
                                      <p:to>
                                        <p:strVal val="visible"/>
                                      </p:to>
                                    </p:set>
                                    <p:anim calcmode="lin" valueType="num">
                                      <p:cBhvr additive="base">
                                        <p:cTn id="55" dur="500" fill="hold"/>
                                        <p:tgtEl>
                                          <p:spTgt spid="265231"/>
                                        </p:tgtEl>
                                        <p:attrNameLst>
                                          <p:attrName>ppt_x</p:attrName>
                                        </p:attrNameLst>
                                      </p:cBhvr>
                                      <p:tavLst>
                                        <p:tav tm="0">
                                          <p:val>
                                            <p:strVal val="#ppt_x"/>
                                          </p:val>
                                        </p:tav>
                                        <p:tav tm="100000">
                                          <p:val>
                                            <p:strVal val="#ppt_x"/>
                                          </p:val>
                                        </p:tav>
                                      </p:tavLst>
                                    </p:anim>
                                    <p:anim calcmode="lin" valueType="num">
                                      <p:cBhvr additive="base">
                                        <p:cTn id="56" dur="500" fill="hold"/>
                                        <p:tgtEl>
                                          <p:spTgt spid="265231"/>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1800"/>
                                  </p:stCondLst>
                                  <p:childTnLst>
                                    <p:set>
                                      <p:cBhvr>
                                        <p:cTn id="58" dur="1" fill="hold">
                                          <p:stCondLst>
                                            <p:cond delay="0"/>
                                          </p:stCondLst>
                                        </p:cTn>
                                        <p:tgtEl>
                                          <p:spTgt spid="265226"/>
                                        </p:tgtEl>
                                        <p:attrNameLst>
                                          <p:attrName>style.visibility</p:attrName>
                                        </p:attrNameLst>
                                      </p:cBhvr>
                                      <p:to>
                                        <p:strVal val="visible"/>
                                      </p:to>
                                    </p:set>
                                    <p:anim calcmode="lin" valueType="num">
                                      <p:cBhvr additive="base">
                                        <p:cTn id="59" dur="500" fill="hold"/>
                                        <p:tgtEl>
                                          <p:spTgt spid="265226"/>
                                        </p:tgtEl>
                                        <p:attrNameLst>
                                          <p:attrName>ppt_x</p:attrName>
                                        </p:attrNameLst>
                                      </p:cBhvr>
                                      <p:tavLst>
                                        <p:tav tm="0">
                                          <p:val>
                                            <p:strVal val="0-#ppt_w/2"/>
                                          </p:val>
                                        </p:tav>
                                        <p:tav tm="100000">
                                          <p:val>
                                            <p:strVal val="#ppt_x"/>
                                          </p:val>
                                        </p:tav>
                                      </p:tavLst>
                                    </p:anim>
                                    <p:anim calcmode="lin" valueType="num">
                                      <p:cBhvr additive="base">
                                        <p:cTn id="60" dur="500" fill="hold"/>
                                        <p:tgtEl>
                                          <p:spTgt spid="265226"/>
                                        </p:tgtEl>
                                        <p:attrNameLst>
                                          <p:attrName>ppt_y</p:attrName>
                                        </p:attrNameLst>
                                      </p:cBhvr>
                                      <p:tavLst>
                                        <p:tav tm="0">
                                          <p:val>
                                            <p:strVal val="1+#ppt_h/2"/>
                                          </p:val>
                                        </p:tav>
                                        <p:tav tm="100000">
                                          <p:val>
                                            <p:strVal val="#ppt_y"/>
                                          </p:val>
                                        </p:tav>
                                      </p:tavLst>
                                    </p:anim>
                                  </p:childTnLst>
                                </p:cTn>
                              </p:par>
                              <p:par>
                                <p:cTn id="61" presetID="2" presetClass="entr" presetSubtype="12" fill="hold" grpId="0" nodeType="withEffect">
                                  <p:stCondLst>
                                    <p:cond delay="2000"/>
                                  </p:stCondLst>
                                  <p:childTnLst>
                                    <p:set>
                                      <p:cBhvr>
                                        <p:cTn id="62" dur="1" fill="hold">
                                          <p:stCondLst>
                                            <p:cond delay="0"/>
                                          </p:stCondLst>
                                        </p:cTn>
                                        <p:tgtEl>
                                          <p:spTgt spid="265225"/>
                                        </p:tgtEl>
                                        <p:attrNameLst>
                                          <p:attrName>style.visibility</p:attrName>
                                        </p:attrNameLst>
                                      </p:cBhvr>
                                      <p:to>
                                        <p:strVal val="visible"/>
                                      </p:to>
                                    </p:set>
                                    <p:anim calcmode="lin" valueType="num">
                                      <p:cBhvr additive="base">
                                        <p:cTn id="63" dur="500" fill="hold"/>
                                        <p:tgtEl>
                                          <p:spTgt spid="265225"/>
                                        </p:tgtEl>
                                        <p:attrNameLst>
                                          <p:attrName>ppt_x</p:attrName>
                                        </p:attrNameLst>
                                      </p:cBhvr>
                                      <p:tavLst>
                                        <p:tav tm="0">
                                          <p:val>
                                            <p:strVal val="0-#ppt_w/2"/>
                                          </p:val>
                                        </p:tav>
                                        <p:tav tm="100000">
                                          <p:val>
                                            <p:strVal val="#ppt_x"/>
                                          </p:val>
                                        </p:tav>
                                      </p:tavLst>
                                    </p:anim>
                                    <p:anim calcmode="lin" valueType="num">
                                      <p:cBhvr additive="base">
                                        <p:cTn id="64" dur="500" fill="hold"/>
                                        <p:tgtEl>
                                          <p:spTgt spid="265225"/>
                                        </p:tgtEl>
                                        <p:attrNameLst>
                                          <p:attrName>ppt_y</p:attrName>
                                        </p:attrNameLst>
                                      </p:cBhvr>
                                      <p:tavLst>
                                        <p:tav tm="0">
                                          <p:val>
                                            <p:strVal val="1+#ppt_h/2"/>
                                          </p:val>
                                        </p:tav>
                                        <p:tav tm="100000">
                                          <p:val>
                                            <p:strVal val="#ppt_y"/>
                                          </p:val>
                                        </p:tav>
                                      </p:tavLst>
                                    </p:anim>
                                  </p:childTnLst>
                                </p:cTn>
                              </p:par>
                              <p:par>
                                <p:cTn id="65" presetID="2" presetClass="entr" presetSubtype="12" fill="hold" grpId="0" nodeType="withEffect">
                                  <p:stCondLst>
                                    <p:cond delay="2200"/>
                                  </p:stCondLst>
                                  <p:childTnLst>
                                    <p:set>
                                      <p:cBhvr>
                                        <p:cTn id="66" dur="1" fill="hold">
                                          <p:stCondLst>
                                            <p:cond delay="0"/>
                                          </p:stCondLst>
                                        </p:cTn>
                                        <p:tgtEl>
                                          <p:spTgt spid="265237"/>
                                        </p:tgtEl>
                                        <p:attrNameLst>
                                          <p:attrName>style.visibility</p:attrName>
                                        </p:attrNameLst>
                                      </p:cBhvr>
                                      <p:to>
                                        <p:strVal val="visible"/>
                                      </p:to>
                                    </p:set>
                                    <p:anim calcmode="lin" valueType="num">
                                      <p:cBhvr additive="base">
                                        <p:cTn id="67" dur="500" fill="hold"/>
                                        <p:tgtEl>
                                          <p:spTgt spid="265237"/>
                                        </p:tgtEl>
                                        <p:attrNameLst>
                                          <p:attrName>ppt_x</p:attrName>
                                        </p:attrNameLst>
                                      </p:cBhvr>
                                      <p:tavLst>
                                        <p:tav tm="0">
                                          <p:val>
                                            <p:strVal val="0-#ppt_w/2"/>
                                          </p:val>
                                        </p:tav>
                                        <p:tav tm="100000">
                                          <p:val>
                                            <p:strVal val="#ppt_x"/>
                                          </p:val>
                                        </p:tav>
                                      </p:tavLst>
                                    </p:anim>
                                    <p:anim calcmode="lin" valueType="num">
                                      <p:cBhvr additive="base">
                                        <p:cTn id="68" dur="500" fill="hold"/>
                                        <p:tgtEl>
                                          <p:spTgt spid="265237"/>
                                        </p:tgtEl>
                                        <p:attrNameLst>
                                          <p:attrName>ppt_y</p:attrName>
                                        </p:attrNameLst>
                                      </p:cBhvr>
                                      <p:tavLst>
                                        <p:tav tm="0">
                                          <p:val>
                                            <p:strVal val="1+#ppt_h/2"/>
                                          </p:val>
                                        </p:tav>
                                        <p:tav tm="100000">
                                          <p:val>
                                            <p:strVal val="#ppt_y"/>
                                          </p:val>
                                        </p:tav>
                                      </p:tavLst>
                                    </p:anim>
                                  </p:childTnLst>
                                </p:cTn>
                              </p:par>
                              <p:par>
                                <p:cTn id="69" presetID="2" presetClass="entr" presetSubtype="8" fill="hold" grpId="0" nodeType="withEffect">
                                  <p:stCondLst>
                                    <p:cond delay="2400"/>
                                  </p:stCondLst>
                                  <p:childTnLst>
                                    <p:set>
                                      <p:cBhvr>
                                        <p:cTn id="70" dur="1" fill="hold">
                                          <p:stCondLst>
                                            <p:cond delay="0"/>
                                          </p:stCondLst>
                                        </p:cTn>
                                        <p:tgtEl>
                                          <p:spTgt spid="265232"/>
                                        </p:tgtEl>
                                        <p:attrNameLst>
                                          <p:attrName>style.visibility</p:attrName>
                                        </p:attrNameLst>
                                      </p:cBhvr>
                                      <p:to>
                                        <p:strVal val="visible"/>
                                      </p:to>
                                    </p:set>
                                    <p:anim calcmode="lin" valueType="num">
                                      <p:cBhvr additive="base">
                                        <p:cTn id="71" dur="500" fill="hold"/>
                                        <p:tgtEl>
                                          <p:spTgt spid="265232"/>
                                        </p:tgtEl>
                                        <p:attrNameLst>
                                          <p:attrName>ppt_x</p:attrName>
                                        </p:attrNameLst>
                                      </p:cBhvr>
                                      <p:tavLst>
                                        <p:tav tm="0">
                                          <p:val>
                                            <p:strVal val="0-#ppt_w/2"/>
                                          </p:val>
                                        </p:tav>
                                        <p:tav tm="100000">
                                          <p:val>
                                            <p:strVal val="#ppt_x"/>
                                          </p:val>
                                        </p:tav>
                                      </p:tavLst>
                                    </p:anim>
                                    <p:anim calcmode="lin" valueType="num">
                                      <p:cBhvr additive="base">
                                        <p:cTn id="72" dur="500" fill="hold"/>
                                        <p:tgtEl>
                                          <p:spTgt spid="265232"/>
                                        </p:tgtEl>
                                        <p:attrNameLst>
                                          <p:attrName>ppt_y</p:attrName>
                                        </p:attrNameLst>
                                      </p:cBhvr>
                                      <p:tavLst>
                                        <p:tav tm="0">
                                          <p:val>
                                            <p:strVal val="#ppt_y"/>
                                          </p:val>
                                        </p:tav>
                                        <p:tav tm="100000">
                                          <p:val>
                                            <p:strVal val="#ppt_y"/>
                                          </p:val>
                                        </p:tav>
                                      </p:tavLst>
                                    </p:anim>
                                  </p:childTnLst>
                                </p:cTn>
                              </p:par>
                              <p:par>
                                <p:cTn id="73" presetID="2" presetClass="entr" presetSubtype="9" fill="hold" grpId="0" nodeType="withEffect">
                                  <p:stCondLst>
                                    <p:cond delay="2600"/>
                                  </p:stCondLst>
                                  <p:childTnLst>
                                    <p:set>
                                      <p:cBhvr>
                                        <p:cTn id="74" dur="1" fill="hold">
                                          <p:stCondLst>
                                            <p:cond delay="0"/>
                                          </p:stCondLst>
                                        </p:cTn>
                                        <p:tgtEl>
                                          <p:spTgt spid="265222"/>
                                        </p:tgtEl>
                                        <p:attrNameLst>
                                          <p:attrName>style.visibility</p:attrName>
                                        </p:attrNameLst>
                                      </p:cBhvr>
                                      <p:to>
                                        <p:strVal val="visible"/>
                                      </p:to>
                                    </p:set>
                                    <p:anim calcmode="lin" valueType="num">
                                      <p:cBhvr additive="base">
                                        <p:cTn id="75" dur="500" fill="hold"/>
                                        <p:tgtEl>
                                          <p:spTgt spid="265222"/>
                                        </p:tgtEl>
                                        <p:attrNameLst>
                                          <p:attrName>ppt_x</p:attrName>
                                        </p:attrNameLst>
                                      </p:cBhvr>
                                      <p:tavLst>
                                        <p:tav tm="0">
                                          <p:val>
                                            <p:strVal val="0-#ppt_w/2"/>
                                          </p:val>
                                        </p:tav>
                                        <p:tav tm="100000">
                                          <p:val>
                                            <p:strVal val="#ppt_x"/>
                                          </p:val>
                                        </p:tav>
                                      </p:tavLst>
                                    </p:anim>
                                    <p:anim calcmode="lin" valueType="num">
                                      <p:cBhvr additive="base">
                                        <p:cTn id="76" dur="500" fill="hold"/>
                                        <p:tgtEl>
                                          <p:spTgt spid="265222"/>
                                        </p:tgtEl>
                                        <p:attrNameLst>
                                          <p:attrName>ppt_y</p:attrName>
                                        </p:attrNameLst>
                                      </p:cBhvr>
                                      <p:tavLst>
                                        <p:tav tm="0">
                                          <p:val>
                                            <p:strVal val="0-#ppt_h/2"/>
                                          </p:val>
                                        </p:tav>
                                        <p:tav tm="100000">
                                          <p:val>
                                            <p:strVal val="#ppt_y"/>
                                          </p:val>
                                        </p:tav>
                                      </p:tavLst>
                                    </p:anim>
                                  </p:childTnLst>
                                </p:cTn>
                              </p:par>
                              <p:par>
                                <p:cTn id="77" presetID="2" presetClass="entr" presetSubtype="9" fill="hold" grpId="0" nodeType="withEffect">
                                  <p:stCondLst>
                                    <p:cond delay="2800"/>
                                  </p:stCondLst>
                                  <p:childTnLst>
                                    <p:set>
                                      <p:cBhvr>
                                        <p:cTn id="78" dur="1" fill="hold">
                                          <p:stCondLst>
                                            <p:cond delay="0"/>
                                          </p:stCondLst>
                                        </p:cTn>
                                        <p:tgtEl>
                                          <p:spTgt spid="265233"/>
                                        </p:tgtEl>
                                        <p:attrNameLst>
                                          <p:attrName>style.visibility</p:attrName>
                                        </p:attrNameLst>
                                      </p:cBhvr>
                                      <p:to>
                                        <p:strVal val="visible"/>
                                      </p:to>
                                    </p:set>
                                    <p:anim calcmode="lin" valueType="num">
                                      <p:cBhvr additive="base">
                                        <p:cTn id="79" dur="500" fill="hold"/>
                                        <p:tgtEl>
                                          <p:spTgt spid="265233"/>
                                        </p:tgtEl>
                                        <p:attrNameLst>
                                          <p:attrName>ppt_x</p:attrName>
                                        </p:attrNameLst>
                                      </p:cBhvr>
                                      <p:tavLst>
                                        <p:tav tm="0">
                                          <p:val>
                                            <p:strVal val="0-#ppt_w/2"/>
                                          </p:val>
                                        </p:tav>
                                        <p:tav tm="100000">
                                          <p:val>
                                            <p:strVal val="#ppt_x"/>
                                          </p:val>
                                        </p:tav>
                                      </p:tavLst>
                                    </p:anim>
                                    <p:anim calcmode="lin" valueType="num">
                                      <p:cBhvr additive="base">
                                        <p:cTn id="80" dur="500" fill="hold"/>
                                        <p:tgtEl>
                                          <p:spTgt spid="265233"/>
                                        </p:tgtEl>
                                        <p:attrNameLst>
                                          <p:attrName>ppt_y</p:attrName>
                                        </p:attrNameLst>
                                      </p:cBhvr>
                                      <p:tavLst>
                                        <p:tav tm="0">
                                          <p:val>
                                            <p:strVal val="0-#ppt_h/2"/>
                                          </p:val>
                                        </p:tav>
                                        <p:tav tm="100000">
                                          <p:val>
                                            <p:strVal val="#ppt_y"/>
                                          </p:val>
                                        </p:tav>
                                      </p:tavLst>
                                    </p:anim>
                                  </p:childTnLst>
                                </p:cTn>
                              </p:par>
                              <p:par>
                                <p:cTn id="81" presetID="2" presetClass="entr" presetSubtype="9" fill="hold" grpId="0" nodeType="withEffect">
                                  <p:stCondLst>
                                    <p:cond delay="3000"/>
                                  </p:stCondLst>
                                  <p:childTnLst>
                                    <p:set>
                                      <p:cBhvr>
                                        <p:cTn id="82" dur="1" fill="hold">
                                          <p:stCondLst>
                                            <p:cond delay="0"/>
                                          </p:stCondLst>
                                        </p:cTn>
                                        <p:tgtEl>
                                          <p:spTgt spid="265230"/>
                                        </p:tgtEl>
                                        <p:attrNameLst>
                                          <p:attrName>style.visibility</p:attrName>
                                        </p:attrNameLst>
                                      </p:cBhvr>
                                      <p:to>
                                        <p:strVal val="visible"/>
                                      </p:to>
                                    </p:set>
                                    <p:anim calcmode="lin" valueType="num">
                                      <p:cBhvr additive="base">
                                        <p:cTn id="83" dur="500" fill="hold"/>
                                        <p:tgtEl>
                                          <p:spTgt spid="265230"/>
                                        </p:tgtEl>
                                        <p:attrNameLst>
                                          <p:attrName>ppt_x</p:attrName>
                                        </p:attrNameLst>
                                      </p:cBhvr>
                                      <p:tavLst>
                                        <p:tav tm="0">
                                          <p:val>
                                            <p:strVal val="0-#ppt_w/2"/>
                                          </p:val>
                                        </p:tav>
                                        <p:tav tm="100000">
                                          <p:val>
                                            <p:strVal val="#ppt_x"/>
                                          </p:val>
                                        </p:tav>
                                      </p:tavLst>
                                    </p:anim>
                                    <p:anim calcmode="lin" valueType="num">
                                      <p:cBhvr additive="base">
                                        <p:cTn id="84" dur="500" fill="hold"/>
                                        <p:tgtEl>
                                          <p:spTgt spid="2652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2" grpId="0"/>
      <p:bldP spid="265223" grpId="0"/>
      <p:bldP spid="265224" grpId="0"/>
      <p:bldP spid="265225" grpId="0"/>
      <p:bldP spid="265226" grpId="0"/>
      <p:bldP spid="265227" grpId="0"/>
      <p:bldP spid="265228" grpId="0"/>
      <p:bldP spid="265229" grpId="0"/>
      <p:bldP spid="265230" grpId="0"/>
      <p:bldP spid="265231" grpId="0"/>
      <p:bldP spid="265232" grpId="0"/>
      <p:bldP spid="265233" grpId="0"/>
      <p:bldP spid="265234" grpId="0"/>
      <p:bldP spid="265235" grpId="0"/>
      <p:bldP spid="265236" grpId="0"/>
      <p:bldP spid="265237" grpId="0"/>
      <p:bldP spid="2652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F4B9A74D-5783-438D-8329-DC8E04852156}" type="slidenum">
              <a:rPr lang="en-US" sz="1400"/>
              <a:pPr algn="r"/>
              <a:t>4</a:t>
            </a:fld>
            <a:endParaRPr lang="en-US" sz="1400"/>
          </a:p>
        </p:txBody>
      </p:sp>
      <p:sp>
        <p:nvSpPr>
          <p:cNvPr id="26626"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D41045A1-B22B-4BA0-A063-B9F71902AFCD}" type="slidenum">
              <a:rPr lang="en-US" sz="1400"/>
              <a:pPr algn="r"/>
              <a:t>4</a:t>
            </a:fld>
            <a:endParaRPr lang="en-US" sz="1400"/>
          </a:p>
        </p:txBody>
      </p:sp>
      <p:pic>
        <p:nvPicPr>
          <p:cNvPr id="310274" name="Picture 2" descr="j0185604"/>
          <p:cNvPicPr>
            <a:picLocks noChangeAspect="1" noChangeArrowheads="1"/>
          </p:cNvPicPr>
          <p:nvPr/>
        </p:nvPicPr>
        <p:blipFill>
          <a:blip r:embed="rId3" cstate="print">
            <a:extLst/>
          </a:blip>
          <a:srcRect/>
          <a:stretch>
            <a:fillRect/>
          </a:stretch>
        </p:blipFill>
        <p:spPr bwMode="auto">
          <a:xfrm>
            <a:off x="581025" y="1295400"/>
            <a:ext cx="1446213" cy="142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0275" name="Picture 3" descr="MCj03391220000[1]"/>
          <p:cNvPicPr>
            <a:picLocks noChangeAspect="1" noChangeArrowheads="1"/>
          </p:cNvPicPr>
          <p:nvPr/>
        </p:nvPicPr>
        <p:blipFill>
          <a:blip r:embed="rId4" cstate="print">
            <a:extLst/>
          </a:blip>
          <a:srcRect/>
          <a:stretch>
            <a:fillRect/>
          </a:stretch>
        </p:blipFill>
        <p:spPr bwMode="auto">
          <a:xfrm>
            <a:off x="581025" y="3081338"/>
            <a:ext cx="1446213" cy="141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10276" name="Text Box 4"/>
          <p:cNvSpPr txBox="1">
            <a:spLocks noChangeArrowheads="1"/>
          </p:cNvSpPr>
          <p:nvPr/>
        </p:nvSpPr>
        <p:spPr bwMode="auto">
          <a:xfrm>
            <a:off x="2133600" y="1509713"/>
            <a:ext cx="2365375" cy="603250"/>
          </a:xfrm>
          <a:prstGeom prst="rect">
            <a:avLst/>
          </a:prstGeom>
          <a:noFill/>
          <a:ln w="9525">
            <a:noFill/>
            <a:miter lim="800000"/>
            <a:headEnd/>
            <a:tailEnd/>
          </a:ln>
        </p:spPr>
        <p:txBody>
          <a:bodyPr lIns="86454" tIns="43227" rIns="86454" bIns="43227">
            <a:spAutoFit/>
          </a:bodyPr>
          <a:lstStyle/>
          <a:p>
            <a:pPr marL="323850" indent="-323850">
              <a:spcBef>
                <a:spcPct val="50000"/>
              </a:spcBef>
            </a:pPr>
            <a:r>
              <a:rPr lang="en-US" sz="3400" b="1"/>
              <a:t>At Home</a:t>
            </a:r>
            <a:r>
              <a:rPr lang="en-US" sz="3400">
                <a:solidFill>
                  <a:srgbClr val="CCECFF"/>
                </a:solidFill>
              </a:rPr>
              <a:t> </a:t>
            </a:r>
          </a:p>
        </p:txBody>
      </p:sp>
      <p:sp>
        <p:nvSpPr>
          <p:cNvPr id="310277" name="Text Box 5"/>
          <p:cNvSpPr txBox="1">
            <a:spLocks noChangeArrowheads="1"/>
          </p:cNvSpPr>
          <p:nvPr/>
        </p:nvSpPr>
        <p:spPr bwMode="auto">
          <a:xfrm>
            <a:off x="2176463" y="3333750"/>
            <a:ext cx="2366962" cy="601663"/>
          </a:xfrm>
          <a:prstGeom prst="rect">
            <a:avLst/>
          </a:prstGeom>
          <a:noFill/>
          <a:ln w="9525">
            <a:noFill/>
            <a:miter lim="800000"/>
            <a:headEnd/>
            <a:tailEnd/>
          </a:ln>
        </p:spPr>
        <p:txBody>
          <a:bodyPr lIns="86454" tIns="43227" rIns="86454" bIns="43227">
            <a:spAutoFit/>
          </a:bodyPr>
          <a:lstStyle/>
          <a:p>
            <a:pPr marL="323850" indent="-323850">
              <a:spcBef>
                <a:spcPct val="50000"/>
              </a:spcBef>
            </a:pPr>
            <a:r>
              <a:rPr lang="en-US" sz="3400" b="1"/>
              <a:t>In School</a:t>
            </a:r>
          </a:p>
        </p:txBody>
      </p:sp>
      <p:sp>
        <p:nvSpPr>
          <p:cNvPr id="310278" name="Text Box 6"/>
          <p:cNvSpPr txBox="1">
            <a:spLocks noChangeArrowheads="1"/>
          </p:cNvSpPr>
          <p:nvPr/>
        </p:nvSpPr>
        <p:spPr bwMode="auto">
          <a:xfrm>
            <a:off x="2184400" y="5072063"/>
            <a:ext cx="4673600" cy="611187"/>
          </a:xfrm>
          <a:prstGeom prst="rect">
            <a:avLst/>
          </a:prstGeom>
          <a:noFill/>
          <a:ln w="9525">
            <a:noFill/>
            <a:miter lim="800000"/>
            <a:headEnd/>
            <a:tailEnd/>
          </a:ln>
        </p:spPr>
        <p:txBody>
          <a:bodyPr lIns="86454" tIns="43227" rIns="86454" bIns="43227">
            <a:spAutoFit/>
          </a:bodyPr>
          <a:lstStyle/>
          <a:p>
            <a:pPr>
              <a:spcBef>
                <a:spcPct val="50000"/>
              </a:spcBef>
            </a:pPr>
            <a:r>
              <a:rPr lang="en-US" sz="3400" b="1"/>
              <a:t>In the Community</a:t>
            </a:r>
          </a:p>
        </p:txBody>
      </p:sp>
      <p:sp>
        <p:nvSpPr>
          <p:cNvPr id="310279" name="Text Box 7"/>
          <p:cNvSpPr txBox="1">
            <a:spLocks noChangeArrowheads="1"/>
          </p:cNvSpPr>
          <p:nvPr/>
        </p:nvSpPr>
        <p:spPr bwMode="auto">
          <a:xfrm>
            <a:off x="2105025" y="2081213"/>
            <a:ext cx="6886575" cy="661987"/>
          </a:xfrm>
          <a:prstGeom prst="rect">
            <a:avLst/>
          </a:prstGeom>
          <a:noFill/>
          <a:ln w="9525">
            <a:noFill/>
            <a:miter lim="800000"/>
            <a:headEnd/>
            <a:tailEnd/>
          </a:ln>
        </p:spPr>
        <p:txBody>
          <a:bodyPr lIns="86454" tIns="43227" rIns="86454" bIns="43227"/>
          <a:lstStyle/>
          <a:p>
            <a:pPr>
              <a:spcBef>
                <a:spcPct val="50000"/>
              </a:spcBef>
            </a:pPr>
            <a:r>
              <a:rPr lang="en-US" sz="1900"/>
              <a:t>(with their families and not in out-of-home treatment settings)</a:t>
            </a:r>
          </a:p>
        </p:txBody>
      </p:sp>
      <p:sp>
        <p:nvSpPr>
          <p:cNvPr id="310280" name="Text Box 8"/>
          <p:cNvSpPr txBox="1">
            <a:spLocks noChangeArrowheads="1"/>
          </p:cNvSpPr>
          <p:nvPr/>
        </p:nvSpPr>
        <p:spPr bwMode="auto">
          <a:xfrm>
            <a:off x="2176463" y="3886200"/>
            <a:ext cx="6096000" cy="406400"/>
          </a:xfrm>
          <a:prstGeom prst="rect">
            <a:avLst/>
          </a:prstGeom>
          <a:noFill/>
          <a:ln w="9525">
            <a:noFill/>
            <a:miter lim="800000"/>
            <a:headEnd/>
            <a:tailEnd/>
          </a:ln>
        </p:spPr>
        <p:txBody>
          <a:bodyPr lIns="86454" tIns="43227" rIns="86454" bIns="43227"/>
          <a:lstStyle/>
          <a:p>
            <a:pPr>
              <a:spcBef>
                <a:spcPct val="50000"/>
              </a:spcBef>
            </a:pPr>
            <a:r>
              <a:rPr lang="en-US" sz="1900"/>
              <a:t>(in their regular school in their school district)</a:t>
            </a:r>
          </a:p>
        </p:txBody>
      </p:sp>
      <p:sp>
        <p:nvSpPr>
          <p:cNvPr id="310281" name="Text Box 9"/>
          <p:cNvSpPr txBox="1">
            <a:spLocks noChangeArrowheads="1"/>
          </p:cNvSpPr>
          <p:nvPr/>
        </p:nvSpPr>
        <p:spPr bwMode="auto">
          <a:xfrm>
            <a:off x="2184400" y="5572125"/>
            <a:ext cx="6610350" cy="571500"/>
          </a:xfrm>
          <a:prstGeom prst="rect">
            <a:avLst/>
          </a:prstGeom>
          <a:noFill/>
          <a:ln w="9525">
            <a:noFill/>
            <a:miter lim="800000"/>
            <a:headEnd/>
            <a:tailEnd/>
          </a:ln>
        </p:spPr>
        <p:txBody>
          <a:bodyPr lIns="86454" tIns="43227" rIns="86454" bIns="43227"/>
          <a:lstStyle/>
          <a:p>
            <a:pPr>
              <a:spcBef>
                <a:spcPct val="50000"/>
              </a:spcBef>
            </a:pPr>
            <a:r>
              <a:rPr lang="en-US" sz="1900"/>
              <a:t>(and not involved with the Juvenile Justice System or at risk of detention or incarceration)</a:t>
            </a:r>
          </a:p>
        </p:txBody>
      </p:sp>
      <p:grpSp>
        <p:nvGrpSpPr>
          <p:cNvPr id="2" name="Group 10"/>
          <p:cNvGrpSpPr>
            <a:grpSpLocks/>
          </p:cNvGrpSpPr>
          <p:nvPr/>
        </p:nvGrpSpPr>
        <p:grpSpPr bwMode="auto">
          <a:xfrm>
            <a:off x="581025" y="4929188"/>
            <a:ext cx="1450975" cy="1428750"/>
            <a:chOff x="624" y="3016"/>
            <a:chExt cx="728" cy="729"/>
          </a:xfrm>
        </p:grpSpPr>
        <p:pic>
          <p:nvPicPr>
            <p:cNvPr id="9234" name="Picture 11" descr="MCj03392580000[1]"/>
            <p:cNvPicPr>
              <a:picLocks noChangeAspect="1" noChangeArrowheads="1"/>
            </p:cNvPicPr>
            <p:nvPr/>
          </p:nvPicPr>
          <p:blipFill>
            <a:blip r:embed="rId5" cstate="print">
              <a:extLst/>
            </a:blip>
            <a:srcRect/>
            <a:stretch>
              <a:fillRect/>
            </a:stretch>
          </p:blipFill>
          <p:spPr bwMode="auto">
            <a:xfrm>
              <a:off x="624" y="3016"/>
              <a:ext cx="726" cy="7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26642" name="Group 12"/>
            <p:cNvGrpSpPr>
              <a:grpSpLocks/>
            </p:cNvGrpSpPr>
            <p:nvPr/>
          </p:nvGrpSpPr>
          <p:grpSpPr bwMode="auto">
            <a:xfrm flipH="1">
              <a:off x="626" y="3017"/>
              <a:ext cx="726" cy="726"/>
              <a:chOff x="624" y="2763"/>
              <a:chExt cx="726" cy="726"/>
            </a:xfrm>
          </p:grpSpPr>
          <p:sp>
            <p:nvSpPr>
              <p:cNvPr id="26643" name="Oval 13"/>
              <p:cNvSpPr>
                <a:spLocks noChangeAspect="1" noChangeArrowheads="1"/>
              </p:cNvSpPr>
              <p:nvPr/>
            </p:nvSpPr>
            <p:spPr bwMode="auto">
              <a:xfrm>
                <a:off x="624" y="2763"/>
                <a:ext cx="726" cy="726"/>
              </a:xfrm>
              <a:prstGeom prst="ellipse">
                <a:avLst/>
              </a:prstGeom>
              <a:noFill/>
              <a:ln w="114300" algn="ctr">
                <a:solidFill>
                  <a:srgbClr val="FF0000"/>
                </a:solidFill>
                <a:round/>
                <a:headEnd/>
                <a:tailEnd/>
              </a:ln>
            </p:spPr>
            <p:txBody>
              <a:bodyPr wrap="none" anchor="ctr"/>
              <a:lstStyle/>
              <a:p>
                <a:endParaRPr lang="en-US"/>
              </a:p>
            </p:txBody>
          </p:sp>
          <p:sp>
            <p:nvSpPr>
              <p:cNvPr id="26644" name="Line 14"/>
              <p:cNvSpPr>
                <a:spLocks noChangeShapeType="1"/>
              </p:cNvSpPr>
              <p:nvPr/>
            </p:nvSpPr>
            <p:spPr bwMode="auto">
              <a:xfrm flipV="1">
                <a:off x="720" y="2880"/>
                <a:ext cx="528" cy="528"/>
              </a:xfrm>
              <a:prstGeom prst="line">
                <a:avLst/>
              </a:prstGeom>
              <a:noFill/>
              <a:ln w="114300">
                <a:solidFill>
                  <a:srgbClr val="FF0000"/>
                </a:solidFill>
                <a:round/>
                <a:headEnd/>
                <a:tailEnd/>
              </a:ln>
            </p:spPr>
            <p:txBody>
              <a:bodyPr/>
              <a:lstStyle/>
              <a:p>
                <a:endParaRPr lang="en-US"/>
              </a:p>
            </p:txBody>
          </p:sp>
        </p:grpSp>
      </p:grpSp>
      <p:grpSp>
        <p:nvGrpSpPr>
          <p:cNvPr id="5" name="Group 15"/>
          <p:cNvGrpSpPr>
            <a:grpSpLocks/>
          </p:cNvGrpSpPr>
          <p:nvPr/>
        </p:nvGrpSpPr>
        <p:grpSpPr bwMode="auto">
          <a:xfrm>
            <a:off x="217488" y="71438"/>
            <a:ext cx="8709025" cy="571500"/>
            <a:chOff x="144" y="89"/>
            <a:chExt cx="5760" cy="384"/>
          </a:xfrm>
        </p:grpSpPr>
        <p:sp>
          <p:nvSpPr>
            <p:cNvPr id="26639" name="Rectangle 16"/>
            <p:cNvSpPr>
              <a:spLocks noChangeArrowheads="1"/>
            </p:cNvSpPr>
            <p:nvPr/>
          </p:nvSpPr>
          <p:spPr bwMode="auto">
            <a:xfrm>
              <a:off x="387" y="89"/>
              <a:ext cx="5517" cy="384"/>
            </a:xfrm>
            <a:prstGeom prst="rect">
              <a:avLst/>
            </a:prstGeom>
            <a:noFill/>
            <a:ln w="9525">
              <a:noFill/>
              <a:miter lim="800000"/>
              <a:headEnd/>
              <a:tailEnd/>
            </a:ln>
          </p:spPr>
          <p:txBody>
            <a:bodyPr lIns="86454" tIns="86454" rIns="86454" bIns="86454" anchor="ctr"/>
            <a:lstStyle/>
            <a:p>
              <a:r>
                <a:rPr lang="en-US" sz="3000" b="1">
                  <a:solidFill>
                    <a:srgbClr val="990000"/>
                  </a:solidFill>
                </a:rPr>
                <a:t>Children’s System of Care Objectives</a:t>
              </a:r>
            </a:p>
          </p:txBody>
        </p:sp>
        <p:sp>
          <p:nvSpPr>
            <p:cNvPr id="26640" name="Oval 17">
              <a:hlinkClick r:id="rId6" action="ppaction://hlinksldjump"/>
            </p:cNvPr>
            <p:cNvSpPr>
              <a:spLocks noChangeArrowheads="1"/>
            </p:cNvSpPr>
            <p:nvPr/>
          </p:nvSpPr>
          <p:spPr bwMode="auto">
            <a:xfrm>
              <a:off x="144" y="161"/>
              <a:ext cx="240" cy="240"/>
            </a:xfrm>
            <a:prstGeom prst="ellipse">
              <a:avLst/>
            </a:prstGeom>
            <a:gradFill rotWithShape="1">
              <a:gsLst>
                <a:gs pos="0">
                  <a:srgbClr val="FFCC66"/>
                </a:gs>
                <a:gs pos="100000">
                  <a:srgbClr val="FF6600"/>
                </a:gs>
              </a:gsLst>
              <a:path path="shape">
                <a:fillToRect l="50000" t="50000" r="50000" b="50000"/>
              </a:path>
            </a:gradFill>
            <a:ln w="9525">
              <a:noFill/>
              <a:round/>
              <a:headEnd/>
              <a:tailEnd/>
            </a:ln>
          </p:spPr>
          <p:txBody>
            <a:bodyPr wrap="none" lIns="86454" tIns="43227" rIns="86454" bIns="43227" anchor="ctr"/>
            <a:lstStyle/>
            <a:p>
              <a:pPr algn="ctr"/>
              <a:endParaRPr lang="en-US" sz="1400" b="1">
                <a:solidFill>
                  <a:srgbClr val="000066"/>
                </a:solidFill>
              </a:endParaRPr>
            </a:p>
          </p:txBody>
        </p:sp>
      </p:grpSp>
      <p:sp>
        <p:nvSpPr>
          <p:cNvPr id="310290" name="Text Box 18"/>
          <p:cNvSpPr txBox="1">
            <a:spLocks noChangeArrowheads="1"/>
          </p:cNvSpPr>
          <p:nvPr/>
        </p:nvSpPr>
        <p:spPr bwMode="auto">
          <a:xfrm>
            <a:off x="217488" y="642938"/>
            <a:ext cx="5443537" cy="542925"/>
          </a:xfrm>
          <a:prstGeom prst="rect">
            <a:avLst/>
          </a:prstGeom>
          <a:noFill/>
          <a:ln w="9525" algn="ctr">
            <a:noFill/>
            <a:miter lim="800000"/>
            <a:headEnd/>
            <a:tailEnd/>
          </a:ln>
          <a:effectLst/>
        </p:spPr>
        <p:txBody>
          <a:bodyPr lIns="86478" tIns="43239" rIns="86478" bIns="43239">
            <a:spAutoFit/>
          </a:bodyPr>
          <a:lstStyle/>
          <a:p>
            <a:pPr>
              <a:spcBef>
                <a:spcPct val="50000"/>
              </a:spcBef>
              <a:defRPr/>
            </a:pPr>
            <a:r>
              <a:rPr lang="en-US" sz="3000" b="1" i="1" dirty="0">
                <a:solidFill>
                  <a:srgbClr val="FF9933"/>
                </a:solidFill>
                <a:effectLst>
                  <a:outerShdw blurRad="38100" dist="38100" dir="2700000" algn="tl">
                    <a:srgbClr val="C0C0C0"/>
                  </a:outerShdw>
                </a:effectLst>
                <a:cs typeface="+mn-cs"/>
              </a:rPr>
              <a:t>We want to keep kids…</a:t>
            </a:r>
          </a:p>
        </p:txBody>
      </p:sp>
      <p:sp>
        <p:nvSpPr>
          <p:cNvPr id="3" name="Slide Number Placeholder 2"/>
          <p:cNvSpPr>
            <a:spLocks noGrp="1"/>
          </p:cNvSpPr>
          <p:nvPr>
            <p:ph type="sldNum" sz="quarter" idx="11"/>
          </p:nvPr>
        </p:nvSpPr>
        <p:spPr/>
        <p:txBody>
          <a:bodyPr/>
          <a:lstStyle/>
          <a:p>
            <a:pPr>
              <a:defRPr/>
            </a:pPr>
            <a:fld id="{803F0441-A104-4CE6-B6A4-9A4F8AD5398A}" type="slidenum">
              <a:rPr lang="en-US" smtClean="0"/>
              <a:pPr>
                <a:defRPr/>
              </a:pPr>
              <a:t>4</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0290"/>
                                        </p:tgtEl>
                                        <p:attrNameLst>
                                          <p:attrName>style.visibility</p:attrName>
                                        </p:attrNameLst>
                                      </p:cBhvr>
                                      <p:to>
                                        <p:strVal val="visible"/>
                                      </p:to>
                                    </p:set>
                                    <p:animEffect transition="in" filter="wipe(left)">
                                      <p:cBhvr>
                                        <p:cTn id="12" dur="500"/>
                                        <p:tgtEl>
                                          <p:spTgt spid="310290"/>
                                        </p:tgtEl>
                                      </p:cBhvr>
                                    </p:animEffect>
                                  </p:childTnLst>
                                </p:cTn>
                              </p:par>
                            </p:childTnLst>
                          </p:cTn>
                        </p:par>
                        <p:par>
                          <p:cTn id="13" fill="hold" nodeType="afterGroup">
                            <p:stCondLst>
                              <p:cond delay="1000"/>
                            </p:stCondLst>
                            <p:childTnLst>
                              <p:par>
                                <p:cTn id="14" presetID="2" presetClass="entr" presetSubtype="8" decel="50000" fill="hold" nodeType="afterEffect">
                                  <p:stCondLst>
                                    <p:cond delay="0"/>
                                  </p:stCondLst>
                                  <p:childTnLst>
                                    <p:set>
                                      <p:cBhvr>
                                        <p:cTn id="15" dur="1" fill="hold">
                                          <p:stCondLst>
                                            <p:cond delay="0"/>
                                          </p:stCondLst>
                                        </p:cTn>
                                        <p:tgtEl>
                                          <p:spTgt spid="310274"/>
                                        </p:tgtEl>
                                        <p:attrNameLst>
                                          <p:attrName>style.visibility</p:attrName>
                                        </p:attrNameLst>
                                      </p:cBhvr>
                                      <p:to>
                                        <p:strVal val="visible"/>
                                      </p:to>
                                    </p:set>
                                    <p:anim calcmode="lin" valueType="num">
                                      <p:cBhvr additive="base">
                                        <p:cTn id="16" dur="500" fill="hold"/>
                                        <p:tgtEl>
                                          <p:spTgt spid="310274"/>
                                        </p:tgtEl>
                                        <p:attrNameLst>
                                          <p:attrName>ppt_x</p:attrName>
                                        </p:attrNameLst>
                                      </p:cBhvr>
                                      <p:tavLst>
                                        <p:tav tm="0">
                                          <p:val>
                                            <p:strVal val="0-#ppt_w/2"/>
                                          </p:val>
                                        </p:tav>
                                        <p:tav tm="100000">
                                          <p:val>
                                            <p:strVal val="#ppt_x"/>
                                          </p:val>
                                        </p:tav>
                                      </p:tavLst>
                                    </p:anim>
                                    <p:anim calcmode="lin" valueType="num">
                                      <p:cBhvr additive="base">
                                        <p:cTn id="17" dur="500" fill="hold"/>
                                        <p:tgtEl>
                                          <p:spTgt spid="310274"/>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0"/>
                                  </p:stCondLst>
                                  <p:childTnLst>
                                    <p:set>
                                      <p:cBhvr>
                                        <p:cTn id="19" dur="1" fill="hold">
                                          <p:stCondLst>
                                            <p:cond delay="0"/>
                                          </p:stCondLst>
                                        </p:cTn>
                                        <p:tgtEl>
                                          <p:spTgt spid="310276"/>
                                        </p:tgtEl>
                                        <p:attrNameLst>
                                          <p:attrName>style.visibility</p:attrName>
                                        </p:attrNameLst>
                                      </p:cBhvr>
                                      <p:to>
                                        <p:strVal val="visible"/>
                                      </p:to>
                                    </p:set>
                                    <p:anim calcmode="lin" valueType="num">
                                      <p:cBhvr additive="base">
                                        <p:cTn id="20" dur="500" fill="hold"/>
                                        <p:tgtEl>
                                          <p:spTgt spid="310276"/>
                                        </p:tgtEl>
                                        <p:attrNameLst>
                                          <p:attrName>ppt_x</p:attrName>
                                        </p:attrNameLst>
                                      </p:cBhvr>
                                      <p:tavLst>
                                        <p:tav tm="0">
                                          <p:val>
                                            <p:strVal val="1+#ppt_w/2"/>
                                          </p:val>
                                        </p:tav>
                                        <p:tav tm="100000">
                                          <p:val>
                                            <p:strVal val="#ppt_x"/>
                                          </p:val>
                                        </p:tav>
                                      </p:tavLst>
                                    </p:anim>
                                    <p:anim calcmode="lin" valueType="num">
                                      <p:cBhvr additive="base">
                                        <p:cTn id="21" dur="500" fill="hold"/>
                                        <p:tgtEl>
                                          <p:spTgt spid="310276"/>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0"/>
                                  </p:stCondLst>
                                  <p:childTnLst>
                                    <p:set>
                                      <p:cBhvr>
                                        <p:cTn id="23" dur="1" fill="hold">
                                          <p:stCondLst>
                                            <p:cond delay="0"/>
                                          </p:stCondLst>
                                        </p:cTn>
                                        <p:tgtEl>
                                          <p:spTgt spid="310279"/>
                                        </p:tgtEl>
                                        <p:attrNameLst>
                                          <p:attrName>style.visibility</p:attrName>
                                        </p:attrNameLst>
                                      </p:cBhvr>
                                      <p:to>
                                        <p:strVal val="visible"/>
                                      </p:to>
                                    </p:set>
                                    <p:anim calcmode="lin" valueType="num">
                                      <p:cBhvr additive="base">
                                        <p:cTn id="24" dur="500" fill="hold"/>
                                        <p:tgtEl>
                                          <p:spTgt spid="310279"/>
                                        </p:tgtEl>
                                        <p:attrNameLst>
                                          <p:attrName>ppt_x</p:attrName>
                                        </p:attrNameLst>
                                      </p:cBhvr>
                                      <p:tavLst>
                                        <p:tav tm="0">
                                          <p:val>
                                            <p:strVal val="1+#ppt_w/2"/>
                                          </p:val>
                                        </p:tav>
                                        <p:tav tm="100000">
                                          <p:val>
                                            <p:strVal val="#ppt_x"/>
                                          </p:val>
                                        </p:tav>
                                      </p:tavLst>
                                    </p:anim>
                                    <p:anim calcmode="lin" valueType="num">
                                      <p:cBhvr additive="base">
                                        <p:cTn id="25" dur="500" fill="hold"/>
                                        <p:tgtEl>
                                          <p:spTgt spid="31027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310275"/>
                                        </p:tgtEl>
                                        <p:attrNameLst>
                                          <p:attrName>style.visibility</p:attrName>
                                        </p:attrNameLst>
                                      </p:cBhvr>
                                      <p:to>
                                        <p:strVal val="visible"/>
                                      </p:to>
                                    </p:set>
                                    <p:anim calcmode="lin" valueType="num">
                                      <p:cBhvr additive="base">
                                        <p:cTn id="29" dur="500" fill="hold"/>
                                        <p:tgtEl>
                                          <p:spTgt spid="310275"/>
                                        </p:tgtEl>
                                        <p:attrNameLst>
                                          <p:attrName>ppt_x</p:attrName>
                                        </p:attrNameLst>
                                      </p:cBhvr>
                                      <p:tavLst>
                                        <p:tav tm="0">
                                          <p:val>
                                            <p:strVal val="0-#ppt_w/2"/>
                                          </p:val>
                                        </p:tav>
                                        <p:tav tm="100000">
                                          <p:val>
                                            <p:strVal val="#ppt_x"/>
                                          </p:val>
                                        </p:tav>
                                      </p:tavLst>
                                    </p:anim>
                                    <p:anim calcmode="lin" valueType="num">
                                      <p:cBhvr additive="base">
                                        <p:cTn id="30" dur="500" fill="hold"/>
                                        <p:tgtEl>
                                          <p:spTgt spid="310275"/>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10277"/>
                                        </p:tgtEl>
                                        <p:attrNameLst>
                                          <p:attrName>style.visibility</p:attrName>
                                        </p:attrNameLst>
                                      </p:cBhvr>
                                      <p:to>
                                        <p:strVal val="visible"/>
                                      </p:to>
                                    </p:set>
                                    <p:anim calcmode="lin" valueType="num">
                                      <p:cBhvr additive="base">
                                        <p:cTn id="33" dur="500" fill="hold"/>
                                        <p:tgtEl>
                                          <p:spTgt spid="310277"/>
                                        </p:tgtEl>
                                        <p:attrNameLst>
                                          <p:attrName>ppt_x</p:attrName>
                                        </p:attrNameLst>
                                      </p:cBhvr>
                                      <p:tavLst>
                                        <p:tav tm="0">
                                          <p:val>
                                            <p:strVal val="1+#ppt_w/2"/>
                                          </p:val>
                                        </p:tav>
                                        <p:tav tm="100000">
                                          <p:val>
                                            <p:strVal val="#ppt_x"/>
                                          </p:val>
                                        </p:tav>
                                      </p:tavLst>
                                    </p:anim>
                                    <p:anim calcmode="lin" valueType="num">
                                      <p:cBhvr additive="base">
                                        <p:cTn id="34" dur="500" fill="hold"/>
                                        <p:tgtEl>
                                          <p:spTgt spid="310277"/>
                                        </p:tgtEl>
                                        <p:attrNameLst>
                                          <p:attrName>ppt_y</p:attrName>
                                        </p:attrNameLst>
                                      </p:cBhvr>
                                      <p:tavLst>
                                        <p:tav tm="0">
                                          <p:val>
                                            <p:strVal val="#ppt_y"/>
                                          </p:val>
                                        </p:tav>
                                        <p:tav tm="100000">
                                          <p:val>
                                            <p:strVal val="#ppt_y"/>
                                          </p:val>
                                        </p:tav>
                                      </p:tavLst>
                                    </p:anim>
                                  </p:childTnLst>
                                </p:cTn>
                              </p:par>
                              <p:par>
                                <p:cTn id="35" presetID="2" presetClass="entr" presetSubtype="2" decel="50000" fill="hold" grpId="0" nodeType="withEffect">
                                  <p:stCondLst>
                                    <p:cond delay="0"/>
                                  </p:stCondLst>
                                  <p:childTnLst>
                                    <p:set>
                                      <p:cBhvr>
                                        <p:cTn id="36" dur="1" fill="hold">
                                          <p:stCondLst>
                                            <p:cond delay="0"/>
                                          </p:stCondLst>
                                        </p:cTn>
                                        <p:tgtEl>
                                          <p:spTgt spid="310280"/>
                                        </p:tgtEl>
                                        <p:attrNameLst>
                                          <p:attrName>style.visibility</p:attrName>
                                        </p:attrNameLst>
                                      </p:cBhvr>
                                      <p:to>
                                        <p:strVal val="visible"/>
                                      </p:to>
                                    </p:set>
                                    <p:anim calcmode="lin" valueType="num">
                                      <p:cBhvr additive="base">
                                        <p:cTn id="37" dur="500" fill="hold"/>
                                        <p:tgtEl>
                                          <p:spTgt spid="310280"/>
                                        </p:tgtEl>
                                        <p:attrNameLst>
                                          <p:attrName>ppt_x</p:attrName>
                                        </p:attrNameLst>
                                      </p:cBhvr>
                                      <p:tavLst>
                                        <p:tav tm="0">
                                          <p:val>
                                            <p:strVal val="1+#ppt_w/2"/>
                                          </p:val>
                                        </p:tav>
                                        <p:tav tm="100000">
                                          <p:val>
                                            <p:strVal val="#ppt_x"/>
                                          </p:val>
                                        </p:tav>
                                      </p:tavLst>
                                    </p:anim>
                                    <p:anim calcmode="lin" valueType="num">
                                      <p:cBhvr additive="base">
                                        <p:cTn id="38" dur="500" fill="hold"/>
                                        <p:tgtEl>
                                          <p:spTgt spid="310280"/>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000"/>
                            </p:stCondLst>
                            <p:childTnLst>
                              <p:par>
                                <p:cTn id="40" presetID="2" presetClass="entr" presetSubtype="8" decel="5000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par>
                                <p:cTn id="44" presetID="2" presetClass="entr" presetSubtype="2" decel="50000" fill="hold" grpId="0" nodeType="withEffect">
                                  <p:stCondLst>
                                    <p:cond delay="0"/>
                                  </p:stCondLst>
                                  <p:childTnLst>
                                    <p:set>
                                      <p:cBhvr>
                                        <p:cTn id="45" dur="1" fill="hold">
                                          <p:stCondLst>
                                            <p:cond delay="0"/>
                                          </p:stCondLst>
                                        </p:cTn>
                                        <p:tgtEl>
                                          <p:spTgt spid="310278"/>
                                        </p:tgtEl>
                                        <p:attrNameLst>
                                          <p:attrName>style.visibility</p:attrName>
                                        </p:attrNameLst>
                                      </p:cBhvr>
                                      <p:to>
                                        <p:strVal val="visible"/>
                                      </p:to>
                                    </p:set>
                                    <p:anim calcmode="lin" valueType="num">
                                      <p:cBhvr additive="base">
                                        <p:cTn id="46" dur="500" fill="hold"/>
                                        <p:tgtEl>
                                          <p:spTgt spid="310278"/>
                                        </p:tgtEl>
                                        <p:attrNameLst>
                                          <p:attrName>ppt_x</p:attrName>
                                        </p:attrNameLst>
                                      </p:cBhvr>
                                      <p:tavLst>
                                        <p:tav tm="0">
                                          <p:val>
                                            <p:strVal val="1+#ppt_w/2"/>
                                          </p:val>
                                        </p:tav>
                                        <p:tav tm="100000">
                                          <p:val>
                                            <p:strVal val="#ppt_x"/>
                                          </p:val>
                                        </p:tav>
                                      </p:tavLst>
                                    </p:anim>
                                    <p:anim calcmode="lin" valueType="num">
                                      <p:cBhvr additive="base">
                                        <p:cTn id="47" dur="500" fill="hold"/>
                                        <p:tgtEl>
                                          <p:spTgt spid="310278"/>
                                        </p:tgtEl>
                                        <p:attrNameLst>
                                          <p:attrName>ppt_y</p:attrName>
                                        </p:attrNameLst>
                                      </p:cBhvr>
                                      <p:tavLst>
                                        <p:tav tm="0">
                                          <p:val>
                                            <p:strVal val="#ppt_y"/>
                                          </p:val>
                                        </p:tav>
                                        <p:tav tm="100000">
                                          <p:val>
                                            <p:strVal val="#ppt_y"/>
                                          </p:val>
                                        </p:tav>
                                      </p:tavLst>
                                    </p:anim>
                                  </p:childTnLst>
                                </p:cTn>
                              </p:par>
                              <p:par>
                                <p:cTn id="48" presetID="2" presetClass="entr" presetSubtype="2" decel="50000" fill="hold" grpId="0" nodeType="withEffect">
                                  <p:stCondLst>
                                    <p:cond delay="0"/>
                                  </p:stCondLst>
                                  <p:childTnLst>
                                    <p:set>
                                      <p:cBhvr>
                                        <p:cTn id="49" dur="1" fill="hold">
                                          <p:stCondLst>
                                            <p:cond delay="0"/>
                                          </p:stCondLst>
                                        </p:cTn>
                                        <p:tgtEl>
                                          <p:spTgt spid="310281"/>
                                        </p:tgtEl>
                                        <p:attrNameLst>
                                          <p:attrName>style.visibility</p:attrName>
                                        </p:attrNameLst>
                                      </p:cBhvr>
                                      <p:to>
                                        <p:strVal val="visible"/>
                                      </p:to>
                                    </p:set>
                                    <p:anim calcmode="lin" valueType="num">
                                      <p:cBhvr additive="base">
                                        <p:cTn id="50" dur="500" fill="hold"/>
                                        <p:tgtEl>
                                          <p:spTgt spid="310281"/>
                                        </p:tgtEl>
                                        <p:attrNameLst>
                                          <p:attrName>ppt_x</p:attrName>
                                        </p:attrNameLst>
                                      </p:cBhvr>
                                      <p:tavLst>
                                        <p:tav tm="0">
                                          <p:val>
                                            <p:strVal val="1+#ppt_w/2"/>
                                          </p:val>
                                        </p:tav>
                                        <p:tav tm="100000">
                                          <p:val>
                                            <p:strVal val="#ppt_x"/>
                                          </p:val>
                                        </p:tav>
                                      </p:tavLst>
                                    </p:anim>
                                    <p:anim calcmode="lin" valueType="num">
                                      <p:cBhvr additive="base">
                                        <p:cTn id="51" dur="500" fill="hold"/>
                                        <p:tgtEl>
                                          <p:spTgt spid="3102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6" grpId="0"/>
      <p:bldP spid="310277" grpId="0"/>
      <p:bldP spid="310278" grpId="0"/>
      <p:bldP spid="310279" grpId="0"/>
      <p:bldP spid="310280" grpId="0"/>
      <p:bldP spid="310281" grpId="0"/>
      <p:bldP spid="3102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D817E251-36EA-4041-AB84-D1BE343DA1D8}" type="slidenum">
              <a:rPr lang="en-US" sz="1400"/>
              <a:pPr algn="r"/>
              <a:t>5</a:t>
            </a:fld>
            <a:endParaRPr lang="en-US" sz="1400"/>
          </a:p>
        </p:txBody>
      </p:sp>
      <p:sp>
        <p:nvSpPr>
          <p:cNvPr id="28674"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739E59CB-2A56-46CC-8FB5-ADD139EDBB71}" type="slidenum">
              <a:rPr lang="en-US" sz="1400"/>
              <a:pPr algn="r"/>
              <a:t>5</a:t>
            </a:fld>
            <a:endParaRPr lang="en-US" sz="1400"/>
          </a:p>
        </p:txBody>
      </p:sp>
      <p:sp>
        <p:nvSpPr>
          <p:cNvPr id="313351" name="Text Box 7"/>
          <p:cNvSpPr txBox="1">
            <a:spLocks noChangeArrowheads="1"/>
          </p:cNvSpPr>
          <p:nvPr/>
        </p:nvSpPr>
        <p:spPr bwMode="auto">
          <a:xfrm>
            <a:off x="152400" y="228600"/>
            <a:ext cx="6604000" cy="542925"/>
          </a:xfrm>
          <a:prstGeom prst="rect">
            <a:avLst/>
          </a:prstGeom>
          <a:noFill/>
          <a:ln w="9525" algn="ctr">
            <a:noFill/>
            <a:miter lim="800000"/>
            <a:headEnd/>
            <a:tailEnd/>
          </a:ln>
          <a:effectLst/>
        </p:spPr>
        <p:txBody>
          <a:bodyPr lIns="86470" tIns="43235" rIns="86470" bIns="43235">
            <a:spAutoFit/>
          </a:bodyPr>
          <a:lstStyle/>
          <a:p>
            <a:pPr>
              <a:spcBef>
                <a:spcPct val="50000"/>
              </a:spcBef>
              <a:defRPr/>
            </a:pPr>
            <a:r>
              <a:rPr lang="en-US" sz="3000" b="1" dirty="0">
                <a:solidFill>
                  <a:srgbClr val="000066"/>
                </a:solidFill>
                <a:effectLst>
                  <a:outerShdw blurRad="38100" dist="38100" dir="2700000" algn="tl">
                    <a:srgbClr val="C0C0C0"/>
                  </a:outerShdw>
                </a:effectLst>
                <a:cs typeface="+mn-cs"/>
              </a:rPr>
              <a:t>Key Components</a:t>
            </a:r>
          </a:p>
        </p:txBody>
      </p:sp>
      <p:sp>
        <p:nvSpPr>
          <p:cNvPr id="11272" name="AutoShape 8"/>
          <p:cNvSpPr>
            <a:spLocks noChangeArrowheads="1"/>
          </p:cNvSpPr>
          <p:nvPr/>
        </p:nvSpPr>
        <p:spPr bwMode="auto">
          <a:xfrm>
            <a:off x="1676400" y="990600"/>
            <a:ext cx="725805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PerformCare is the Contracted Systems Administrator for CSOC - Single portal for access to care</a:t>
            </a:r>
          </a:p>
        </p:txBody>
      </p:sp>
      <p:sp>
        <p:nvSpPr>
          <p:cNvPr id="11275" name="AutoShape 11"/>
          <p:cNvSpPr>
            <a:spLocks noChangeArrowheads="1"/>
          </p:cNvSpPr>
          <p:nvPr/>
        </p:nvSpPr>
        <p:spPr bwMode="auto">
          <a:xfrm>
            <a:off x="1708087" y="3979862"/>
            <a:ext cx="7258050"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Family-led support for CMO involved families, community education, warm lines, advocacy</a:t>
            </a:r>
          </a:p>
        </p:txBody>
      </p:sp>
      <p:sp>
        <p:nvSpPr>
          <p:cNvPr id="11276" name="AutoShape 12"/>
          <p:cNvSpPr>
            <a:spLocks noChangeArrowheads="1"/>
          </p:cNvSpPr>
          <p:nvPr/>
        </p:nvSpPr>
        <p:spPr bwMode="auto">
          <a:xfrm>
            <a:off x="1674891" y="5228431"/>
            <a:ext cx="7258050" cy="75492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6C0000"/>
                </a:solidFill>
              </a:rPr>
              <a:t>Crisis planning for youth with behavioral/emotional needs, available 24/7/365</a:t>
            </a:r>
          </a:p>
        </p:txBody>
      </p:sp>
      <p:sp>
        <p:nvSpPr>
          <p:cNvPr id="11277" name="AutoShape 13"/>
          <p:cNvSpPr>
            <a:spLocks noChangeArrowheads="1"/>
          </p:cNvSpPr>
          <p:nvPr/>
        </p:nvSpPr>
        <p:spPr bwMode="auto">
          <a:xfrm>
            <a:off x="230108" y="990600"/>
            <a:ext cx="1306514"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CSA</a:t>
            </a:r>
          </a:p>
        </p:txBody>
      </p:sp>
      <p:sp>
        <p:nvSpPr>
          <p:cNvPr id="11280" name="AutoShape 16"/>
          <p:cNvSpPr>
            <a:spLocks noChangeArrowheads="1"/>
          </p:cNvSpPr>
          <p:nvPr/>
        </p:nvSpPr>
        <p:spPr bwMode="auto">
          <a:xfrm>
            <a:off x="230109" y="3979862"/>
            <a:ext cx="1306513"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FSO</a:t>
            </a:r>
          </a:p>
        </p:txBody>
      </p:sp>
      <p:sp>
        <p:nvSpPr>
          <p:cNvPr id="11281" name="AutoShape 17"/>
          <p:cNvSpPr>
            <a:spLocks noChangeArrowheads="1"/>
          </p:cNvSpPr>
          <p:nvPr/>
        </p:nvSpPr>
        <p:spPr bwMode="auto">
          <a:xfrm>
            <a:off x="228600" y="5257871"/>
            <a:ext cx="1306513" cy="72548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lgn="ctr">
              <a:defRPr/>
            </a:pPr>
            <a:r>
              <a:rPr lang="en-US" sz="2850" b="1" dirty="0">
                <a:solidFill>
                  <a:srgbClr val="6C0000"/>
                </a:solidFill>
              </a:rPr>
              <a:t>MRSS</a:t>
            </a:r>
          </a:p>
        </p:txBody>
      </p:sp>
      <p:sp>
        <p:nvSpPr>
          <p:cNvPr id="11282" name="AutoShape 12"/>
          <p:cNvSpPr>
            <a:spLocks noChangeArrowheads="1"/>
          </p:cNvSpPr>
          <p:nvPr/>
        </p:nvSpPr>
        <p:spPr bwMode="auto">
          <a:xfrm>
            <a:off x="228600" y="2211379"/>
            <a:ext cx="1308022" cy="1293105"/>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CMO</a:t>
            </a:r>
          </a:p>
        </p:txBody>
      </p:sp>
      <p:sp>
        <p:nvSpPr>
          <p:cNvPr id="11283" name="AutoShape 9"/>
          <p:cNvSpPr>
            <a:spLocks noChangeArrowheads="1"/>
          </p:cNvSpPr>
          <p:nvPr/>
        </p:nvSpPr>
        <p:spPr bwMode="auto">
          <a:xfrm>
            <a:off x="1676400" y="2206097"/>
            <a:ext cx="7258050" cy="1295369"/>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A care management organization that serves children, youth, young adults and their families/caregivers with high and moderate level of care coordination needs</a:t>
            </a:r>
            <a:endParaRPr lang="en-US" sz="2000" b="1" dirty="0">
              <a:solidFill>
                <a:srgbClr val="FFFFFF"/>
              </a:solidFill>
            </a:endParaRPr>
          </a:p>
        </p:txBody>
      </p:sp>
      <p:sp>
        <p:nvSpPr>
          <p:cNvPr id="2" name="Slide Number Placeholder 1"/>
          <p:cNvSpPr>
            <a:spLocks noGrp="1"/>
          </p:cNvSpPr>
          <p:nvPr>
            <p:ph type="sldNum" sz="quarter" idx="11"/>
          </p:nvPr>
        </p:nvSpPr>
        <p:spPr/>
        <p:txBody>
          <a:bodyPr/>
          <a:lstStyle/>
          <a:p>
            <a:pPr>
              <a:defRPr/>
            </a:pPr>
            <a:fld id="{DFDE681A-15CE-42EC-B0E3-CFCFF0DA6366}" type="slidenum">
              <a:rPr lang="en-US" smtClean="0"/>
              <a:pPr>
                <a:defRPr/>
              </a:pPr>
              <a:t>5</a:t>
            </a:fld>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04323395-2B3C-4178-A57F-27786E7ACAE3}" type="slidenum">
              <a:rPr lang="en-US" sz="1400"/>
              <a:pPr algn="r"/>
              <a:t>6</a:t>
            </a:fld>
            <a:endParaRPr lang="en-US" sz="1400"/>
          </a:p>
        </p:txBody>
      </p:sp>
      <p:sp>
        <p:nvSpPr>
          <p:cNvPr id="20483" name="Slide Number Placeholder 2"/>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826F771E-1AA7-481E-B384-6100BE3305E4}" type="slidenum">
              <a:rPr lang="en-US" sz="1400"/>
              <a:pPr algn="r"/>
              <a:t>6</a:t>
            </a:fld>
            <a:endParaRPr lang="en-US" sz="1400"/>
          </a:p>
        </p:txBody>
      </p:sp>
      <p:grpSp>
        <p:nvGrpSpPr>
          <p:cNvPr id="2" name="Group 11"/>
          <p:cNvGrpSpPr>
            <a:grpSpLocks/>
          </p:cNvGrpSpPr>
          <p:nvPr/>
        </p:nvGrpSpPr>
        <p:grpSpPr bwMode="auto">
          <a:xfrm>
            <a:off x="217488" y="71438"/>
            <a:ext cx="8562975" cy="571500"/>
            <a:chOff x="144" y="73"/>
            <a:chExt cx="5664" cy="384"/>
          </a:xfrm>
        </p:grpSpPr>
        <p:sp>
          <p:nvSpPr>
            <p:cNvPr id="4113" name="Rectangle 12"/>
            <p:cNvSpPr>
              <a:spLocks noChangeArrowheads="1"/>
            </p:cNvSpPr>
            <p:nvPr/>
          </p:nvSpPr>
          <p:spPr bwMode="auto">
            <a:xfrm>
              <a:off x="387" y="73"/>
              <a:ext cx="5421" cy="384"/>
            </a:xfrm>
            <a:prstGeom prst="rect">
              <a:avLst/>
            </a:prstGeom>
            <a:noFill/>
            <a:ln>
              <a:noFill/>
            </a:ln>
            <a:extLst/>
          </p:spPr>
          <p:txBody>
            <a:bodyPr lIns="86470" tIns="86470" rIns="86470" bIns="86470" anchor="ctr"/>
            <a:lstStyle/>
            <a:p>
              <a:pPr>
                <a:defRPr/>
              </a:pPr>
              <a:r>
                <a:rPr lang="en-US" sz="3000" b="1" dirty="0">
                  <a:solidFill>
                    <a:srgbClr val="990000"/>
                  </a:solidFill>
                  <a:effectLst>
                    <a:outerShdw blurRad="38100" dist="38100" dir="2700000" algn="tl">
                      <a:srgbClr val="000000">
                        <a:alpha val="43137"/>
                      </a:srgbClr>
                    </a:outerShdw>
                  </a:effectLst>
                </a:rPr>
                <a:t>NJ Department of Children and Families</a:t>
              </a:r>
            </a:p>
          </p:txBody>
        </p:sp>
        <p:sp>
          <p:nvSpPr>
            <p:cNvPr id="20508" name="Oval 13">
              <a:hlinkClick r:id="rId3" action="ppaction://hlinksldjump"/>
            </p:cNvPr>
            <p:cNvSpPr>
              <a:spLocks noChangeArrowheads="1"/>
            </p:cNvSpPr>
            <p:nvPr/>
          </p:nvSpPr>
          <p:spPr bwMode="auto">
            <a:xfrm>
              <a:off x="144" y="145"/>
              <a:ext cx="240" cy="240"/>
            </a:xfrm>
            <a:prstGeom prst="ellipse">
              <a:avLst/>
            </a:prstGeom>
            <a:solidFill>
              <a:schemeClr val="bg1"/>
            </a:solidFill>
            <a:ln w="9525">
              <a:noFill/>
              <a:round/>
              <a:headEnd/>
              <a:tailEnd/>
            </a:ln>
          </p:spPr>
          <p:txBody>
            <a:bodyPr wrap="none" lIns="86470" tIns="43235" rIns="86470" bIns="43235" anchor="ctr"/>
            <a:lstStyle/>
            <a:p>
              <a:pPr algn="ctr"/>
              <a:endParaRPr lang="en-US" sz="2300" b="1">
                <a:solidFill>
                  <a:srgbClr val="000066"/>
                </a:solidFill>
              </a:endParaRPr>
            </a:p>
          </p:txBody>
        </p:sp>
      </p:grpSp>
      <p:sp>
        <p:nvSpPr>
          <p:cNvPr id="18" name="Rectangle 2"/>
          <p:cNvSpPr txBox="1">
            <a:spLocks noChangeArrowheads="1"/>
          </p:cNvSpPr>
          <p:nvPr/>
        </p:nvSpPr>
        <p:spPr bwMode="auto">
          <a:xfrm>
            <a:off x="609600" y="381001"/>
            <a:ext cx="7239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defRPr/>
            </a:pPr>
            <a:r>
              <a:rPr lang="en-US" sz="2800" kern="0" dirty="0" smtClean="0">
                <a:solidFill>
                  <a:schemeClr val="hlink"/>
                </a:solidFill>
                <a:effectLst>
                  <a:outerShdw blurRad="38100" dist="38100" dir="2700000" algn="tl">
                    <a:srgbClr val="000000">
                      <a:alpha val="43137"/>
                    </a:srgbClr>
                  </a:outerShdw>
                </a:effectLst>
              </a:rPr>
              <a:t>Hudson County Children’s System of Care</a:t>
            </a:r>
            <a:endParaRPr lang="en-US" sz="2800" kern="0" dirty="0" smtClean="0">
              <a:solidFill>
                <a:schemeClr val="hlink"/>
              </a:solidFill>
              <a:effectLst>
                <a:outerShdw blurRad="38100" dist="38100" dir="2700000" algn="tl">
                  <a:srgbClr val="000000">
                    <a:alpha val="43137"/>
                  </a:srgbClr>
                </a:outerShdw>
              </a:effectLst>
            </a:endParaRPr>
          </a:p>
        </p:txBody>
      </p:sp>
      <p:sp>
        <p:nvSpPr>
          <p:cNvPr id="19" name="AutoShape 8"/>
          <p:cNvSpPr>
            <a:spLocks noChangeArrowheads="1"/>
          </p:cNvSpPr>
          <p:nvPr/>
        </p:nvSpPr>
        <p:spPr bwMode="auto">
          <a:xfrm>
            <a:off x="2438400" y="2057400"/>
            <a:ext cx="198120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err="1" smtClean="0">
                <a:solidFill>
                  <a:srgbClr val="FFFFCC"/>
                </a:solidFill>
              </a:rPr>
              <a:t>PerformCare</a:t>
            </a:r>
            <a:endParaRPr lang="en-US" sz="2000" b="1" dirty="0">
              <a:solidFill>
                <a:srgbClr val="FFFFCC"/>
              </a:solidFill>
            </a:endParaRPr>
          </a:p>
        </p:txBody>
      </p:sp>
      <p:sp>
        <p:nvSpPr>
          <p:cNvPr id="20" name="AutoShape 17"/>
          <p:cNvSpPr>
            <a:spLocks noChangeArrowheads="1"/>
          </p:cNvSpPr>
          <p:nvPr/>
        </p:nvSpPr>
        <p:spPr bwMode="auto">
          <a:xfrm>
            <a:off x="1371600" y="3505200"/>
            <a:ext cx="1306513" cy="72548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lgn="ctr">
              <a:defRPr/>
            </a:pPr>
            <a:r>
              <a:rPr lang="en-US" sz="2850" b="1" dirty="0">
                <a:solidFill>
                  <a:srgbClr val="6C0000"/>
                </a:solidFill>
              </a:rPr>
              <a:t>MRSS</a:t>
            </a:r>
          </a:p>
        </p:txBody>
      </p:sp>
      <p:sp>
        <p:nvSpPr>
          <p:cNvPr id="21" name="AutoShape 12"/>
          <p:cNvSpPr>
            <a:spLocks noChangeArrowheads="1"/>
          </p:cNvSpPr>
          <p:nvPr/>
        </p:nvSpPr>
        <p:spPr bwMode="auto">
          <a:xfrm>
            <a:off x="4800600" y="3505200"/>
            <a:ext cx="1447800" cy="762000"/>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lgn="ctr">
              <a:defRPr/>
            </a:pPr>
            <a:r>
              <a:rPr lang="en-US" sz="2800" b="1" dirty="0">
                <a:solidFill>
                  <a:srgbClr val="FFFFCC"/>
                </a:solidFill>
              </a:rPr>
              <a:t>CMO</a:t>
            </a:r>
          </a:p>
        </p:txBody>
      </p:sp>
      <p:sp>
        <p:nvSpPr>
          <p:cNvPr id="22" name="AutoShape 16"/>
          <p:cNvSpPr>
            <a:spLocks noChangeArrowheads="1"/>
          </p:cNvSpPr>
          <p:nvPr/>
        </p:nvSpPr>
        <p:spPr bwMode="auto">
          <a:xfrm>
            <a:off x="5867400" y="2362200"/>
            <a:ext cx="1306513"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FSO</a:t>
            </a:r>
          </a:p>
        </p:txBody>
      </p:sp>
      <p:sp>
        <p:nvSpPr>
          <p:cNvPr id="23" name="AutoShape 12"/>
          <p:cNvSpPr>
            <a:spLocks noChangeArrowheads="1"/>
          </p:cNvSpPr>
          <p:nvPr/>
        </p:nvSpPr>
        <p:spPr bwMode="auto">
          <a:xfrm>
            <a:off x="838200" y="4419600"/>
            <a:ext cx="18288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Community  (IIC)-Behavioral Assistance (BA)  </a:t>
            </a:r>
            <a:endParaRPr lang="en-US" sz="1200" b="1" dirty="0">
              <a:solidFill>
                <a:schemeClr val="bg1"/>
              </a:solidFill>
            </a:endParaRPr>
          </a:p>
        </p:txBody>
      </p:sp>
      <p:sp>
        <p:nvSpPr>
          <p:cNvPr id="24" name="AutoShape 12"/>
          <p:cNvSpPr>
            <a:spLocks noChangeArrowheads="1"/>
          </p:cNvSpPr>
          <p:nvPr/>
        </p:nvSpPr>
        <p:spPr bwMode="auto">
          <a:xfrm>
            <a:off x="5867400" y="4419600"/>
            <a:ext cx="18288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Home  (IIH) – Individual Support Services  (ISS) –ABA services </a:t>
            </a:r>
            <a:endParaRPr lang="en-US" sz="1200" b="1" dirty="0">
              <a:solidFill>
                <a:schemeClr val="bg1"/>
              </a:solidFill>
            </a:endParaRPr>
          </a:p>
        </p:txBody>
      </p:sp>
      <p:sp>
        <p:nvSpPr>
          <p:cNvPr id="25" name="AutoShape 12"/>
          <p:cNvSpPr>
            <a:spLocks noChangeArrowheads="1"/>
          </p:cNvSpPr>
          <p:nvPr/>
        </p:nvSpPr>
        <p:spPr bwMode="auto">
          <a:xfrm>
            <a:off x="3200400" y="4495800"/>
            <a:ext cx="18288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Community Supports</a:t>
            </a:r>
            <a:endParaRPr lang="en-US" sz="1200" b="1" dirty="0">
              <a:solidFill>
                <a:schemeClr val="bg1"/>
              </a:solidFill>
            </a:endParaRPr>
          </a:p>
        </p:txBody>
      </p:sp>
      <p:sp>
        <p:nvSpPr>
          <p:cNvPr id="26" name="AutoShape 8"/>
          <p:cNvSpPr>
            <a:spLocks noChangeArrowheads="1"/>
          </p:cNvSpPr>
          <p:nvPr/>
        </p:nvSpPr>
        <p:spPr bwMode="auto">
          <a:xfrm>
            <a:off x="1143000" y="1143000"/>
            <a:ext cx="701040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4000" b="1" dirty="0" smtClean="0">
                <a:solidFill>
                  <a:srgbClr val="FFFFCC"/>
                </a:solidFill>
              </a:rPr>
              <a:t>Schools </a:t>
            </a:r>
            <a:endParaRPr lang="en-US" sz="4000" b="1" dirty="0">
              <a:solidFill>
                <a:srgbClr val="FFFFCC"/>
              </a:solidFill>
            </a:endParaRPr>
          </a:p>
        </p:txBody>
      </p:sp>
      <p:sp>
        <p:nvSpPr>
          <p:cNvPr id="27" name="AutoShape 8"/>
          <p:cNvSpPr>
            <a:spLocks noChangeArrowheads="1"/>
          </p:cNvSpPr>
          <p:nvPr/>
        </p:nvSpPr>
        <p:spPr bwMode="auto">
          <a:xfrm>
            <a:off x="990600" y="5562600"/>
            <a:ext cx="701040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4000" b="1" dirty="0" smtClean="0">
                <a:solidFill>
                  <a:srgbClr val="FFFFCC"/>
                </a:solidFill>
              </a:rPr>
              <a:t>Schools </a:t>
            </a:r>
            <a:endParaRPr lang="en-US" sz="4000" b="1" dirty="0">
              <a:solidFill>
                <a:srgbClr val="FFFFCC"/>
              </a:solidFill>
            </a:endParaRPr>
          </a:p>
        </p:txBody>
      </p:sp>
      <p:sp>
        <p:nvSpPr>
          <p:cNvPr id="3" name="Right Arrow 2"/>
          <p:cNvSpPr/>
          <p:nvPr/>
        </p:nvSpPr>
        <p:spPr>
          <a:xfrm rot="3679730">
            <a:off x="4072912" y="29701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8084717">
            <a:off x="2389478" y="294271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rot="2770470">
            <a:off x="4977372" y="203101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p:cNvSpPr/>
          <p:nvPr/>
        </p:nvSpPr>
        <p:spPr>
          <a:xfrm rot="11365711">
            <a:off x="4450042" y="2547332"/>
            <a:ext cx="136989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p:cNvSpPr/>
          <p:nvPr/>
        </p:nvSpPr>
        <p:spPr>
          <a:xfrm rot="18782262">
            <a:off x="6193978" y="332862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10000" y="3276600"/>
            <a:ext cx="5105400" cy="1736725"/>
          </a:xfrm>
          <a:prstGeom prst="rect">
            <a:avLst/>
          </a:prstGeom>
          <a:noFill/>
          <a:ln w="12700">
            <a:noFill/>
            <a:miter lim="800000"/>
            <a:headEnd/>
            <a:tailEnd/>
          </a:ln>
        </p:spPr>
        <p:txBody>
          <a:bodyPr lIns="90480" tIns="44446" rIns="90480" bIns="44446">
            <a:spAutoFit/>
          </a:bodyPr>
          <a:lstStyle/>
          <a:p>
            <a:r>
              <a:rPr lang="en-US" sz="3600" b="1"/>
              <a:t>		. . .	a process  </a:t>
            </a:r>
          </a:p>
          <a:p>
            <a:r>
              <a:rPr lang="en-US" sz="3600" b="1"/>
              <a:t>                                                                                                                                                                                                                          and an approach.</a:t>
            </a:r>
          </a:p>
        </p:txBody>
      </p:sp>
      <p:grpSp>
        <p:nvGrpSpPr>
          <p:cNvPr id="2" name="Group 3"/>
          <p:cNvGrpSpPr>
            <a:grpSpLocks/>
          </p:cNvGrpSpPr>
          <p:nvPr/>
        </p:nvGrpSpPr>
        <p:grpSpPr bwMode="auto">
          <a:xfrm>
            <a:off x="762000" y="1371600"/>
            <a:ext cx="4046538" cy="3136900"/>
            <a:chOff x="816" y="1162"/>
            <a:chExt cx="2549" cy="2194"/>
          </a:xfrm>
        </p:grpSpPr>
        <p:sp>
          <p:nvSpPr>
            <p:cNvPr id="9220" name="Rectangle 4"/>
            <p:cNvSpPr>
              <a:spLocks noChangeArrowheads="1"/>
            </p:cNvSpPr>
            <p:nvPr/>
          </p:nvSpPr>
          <p:spPr bwMode="auto">
            <a:xfrm>
              <a:off x="816" y="1162"/>
              <a:ext cx="2549" cy="2194"/>
            </a:xfrm>
            <a:prstGeom prst="rect">
              <a:avLst/>
            </a:prstGeom>
            <a:noFill/>
            <a:ln w="12700">
              <a:noFill/>
              <a:miter lim="800000"/>
              <a:headEnd/>
              <a:tailEnd/>
            </a:ln>
            <a:effectLst>
              <a:outerShdw dist="35921" dir="2700000" algn="ctr" rotWithShape="0">
                <a:srgbClr val="003399"/>
              </a:outerShdw>
            </a:effectLst>
          </p:spPr>
          <p:txBody>
            <a:bodyPr lIns="90480" tIns="44446" rIns="90480" bIns="44446">
              <a:spAutoFit/>
            </a:bodyPr>
            <a:lstStyle/>
            <a:p>
              <a:pPr algn="ctr">
                <a:defRPr/>
              </a:pPr>
              <a:r>
                <a:rPr lang="en-US" sz="5000" b="1" dirty="0">
                  <a:solidFill>
                    <a:srgbClr val="FF0000"/>
                  </a:solidFill>
                  <a:effectLst>
                    <a:outerShdw blurRad="38100" dist="38100" dir="2700000" algn="tl">
                      <a:srgbClr val="000000"/>
                    </a:outerShdw>
                  </a:effectLst>
                </a:rPr>
                <a:t>not a program</a:t>
              </a:r>
            </a:p>
            <a:p>
              <a:pPr algn="ctr">
                <a:defRPr/>
              </a:pPr>
              <a:r>
                <a:rPr lang="en-US" sz="5000" b="1" dirty="0">
                  <a:solidFill>
                    <a:srgbClr val="FF0000"/>
                  </a:solidFill>
                  <a:effectLst>
                    <a:outerShdw blurRad="38100" dist="38100" dir="2700000" algn="tl">
                      <a:srgbClr val="000000"/>
                    </a:outerShdw>
                  </a:effectLst>
                </a:rPr>
                <a:t>or </a:t>
              </a:r>
            </a:p>
            <a:p>
              <a:pPr algn="ctr">
                <a:defRPr/>
              </a:pPr>
              <a:r>
                <a:rPr lang="en-US" sz="5000" b="1" dirty="0">
                  <a:solidFill>
                    <a:srgbClr val="FF0000"/>
                  </a:solidFill>
                  <a:effectLst>
                    <a:outerShdw blurRad="38100" dist="38100" dir="2700000" algn="tl">
                      <a:srgbClr val="000000"/>
                    </a:outerShdw>
                  </a:effectLst>
                </a:rPr>
                <a:t>a service</a:t>
              </a:r>
            </a:p>
          </p:txBody>
        </p:sp>
        <p:sp>
          <p:nvSpPr>
            <p:cNvPr id="95238" name="AutoShape 5"/>
            <p:cNvSpPr>
              <a:spLocks noChangeArrowheads="1"/>
            </p:cNvSpPr>
            <p:nvPr/>
          </p:nvSpPr>
          <p:spPr bwMode="auto">
            <a:xfrm>
              <a:off x="1238" y="1267"/>
              <a:ext cx="1920" cy="1920"/>
            </a:xfrm>
            <a:custGeom>
              <a:avLst/>
              <a:gdLst>
                <a:gd name="T0" fmla="*/ 8 w 21600"/>
                <a:gd name="T1" fmla="*/ 0 h 21600"/>
                <a:gd name="T2" fmla="*/ 2 w 21600"/>
                <a:gd name="T3" fmla="*/ 2 h 21600"/>
                <a:gd name="T4" fmla="*/ 0 w 21600"/>
                <a:gd name="T5" fmla="*/ 8 h 21600"/>
                <a:gd name="T6" fmla="*/ 2 w 21600"/>
                <a:gd name="T7" fmla="*/ 13 h 21600"/>
                <a:gd name="T8" fmla="*/ 8 w 21600"/>
                <a:gd name="T9" fmla="*/ 15 h 21600"/>
                <a:gd name="T10" fmla="*/ 13 w 21600"/>
                <a:gd name="T11" fmla="*/ 13 h 21600"/>
                <a:gd name="T12" fmla="*/ 15 w 21600"/>
                <a:gd name="T13" fmla="*/ 8 h 21600"/>
                <a:gd name="T14" fmla="*/ 13 w 21600"/>
                <a:gd name="T15" fmla="*/ 2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chemeClr val="folHlink">
                <a:alpha val="50195"/>
              </a:schemeClr>
            </a:solidFill>
            <a:ln w="12700">
              <a:solidFill>
                <a:schemeClr val="tx1"/>
              </a:solidFill>
              <a:miter lim="800000"/>
              <a:headEnd type="none" w="sm" len="sm"/>
              <a:tailEnd type="none" w="sm" len="sm"/>
            </a:ln>
          </p:spPr>
          <p:txBody>
            <a:bodyPr wrap="none" anchor="ctr"/>
            <a:lstStyle/>
            <a:p>
              <a:endParaRPr lang="en-US"/>
            </a:p>
          </p:txBody>
        </p:sp>
      </p:grpSp>
      <p:sp>
        <p:nvSpPr>
          <p:cNvPr id="95235" name="Rectangle 6"/>
          <p:cNvSpPr>
            <a:spLocks noGrp="1" noRot="1" noChangeArrowheads="1"/>
          </p:cNvSpPr>
          <p:nvPr>
            <p:ph type="title" idx="4294967295"/>
          </p:nvPr>
        </p:nvSpPr>
        <p:spPr>
          <a:xfrm>
            <a:off x="606425" y="228600"/>
            <a:ext cx="8077200" cy="823913"/>
          </a:xfrm>
        </p:spPr>
        <p:txBody>
          <a:bodyPr/>
          <a:lstStyle/>
          <a:p>
            <a:r>
              <a:rPr lang="en-US" smtClean="0"/>
              <a:t>Wraparound </a:t>
            </a:r>
            <a:r>
              <a:rPr lang="en-US" i="1" smtClean="0">
                <a:solidFill>
                  <a:srgbClr val="FF0000"/>
                </a:solidFill>
              </a:rPr>
              <a:t>IS</a:t>
            </a:r>
            <a:r>
              <a:rPr lang="en-US" smtClean="0"/>
              <a:t> . . .</a:t>
            </a:r>
          </a:p>
        </p:txBody>
      </p:sp>
      <p:sp>
        <p:nvSpPr>
          <p:cNvPr id="66567" name="Text Box 7"/>
          <p:cNvSpPr txBox="1">
            <a:spLocks noChangeArrowheads="1"/>
          </p:cNvSpPr>
          <p:nvPr/>
        </p:nvSpPr>
        <p:spPr bwMode="auto">
          <a:xfrm>
            <a:off x="762000" y="5334000"/>
            <a:ext cx="7620000" cy="1798638"/>
          </a:xfrm>
          <a:prstGeom prst="rect">
            <a:avLst/>
          </a:prstGeom>
          <a:noFill/>
          <a:ln w="9525">
            <a:noFill/>
            <a:miter lim="800000"/>
            <a:headEnd/>
            <a:tailEnd/>
          </a:ln>
          <a:effectLst/>
        </p:spPr>
        <p:txBody>
          <a:bodyPr>
            <a:spAutoFit/>
          </a:bodyPr>
          <a:lstStyle/>
          <a:p>
            <a:pPr algn="ctr">
              <a:spcBef>
                <a:spcPct val="20000"/>
              </a:spcBef>
              <a:buClr>
                <a:schemeClr val="hlink"/>
              </a:buClr>
              <a:buSzPct val="65000"/>
              <a:buFont typeface="Wingdings" pitchFamily="2" charset="2"/>
              <a:buNone/>
              <a:defRPr/>
            </a:pPr>
            <a:r>
              <a:rPr lang="en-US" sz="3200" b="1">
                <a:solidFill>
                  <a:schemeClr val="hlink"/>
                </a:solidFill>
                <a:effectLst>
                  <a:outerShdw blurRad="38100" dist="38100" dir="2700000" algn="tl">
                    <a:srgbClr val="000000"/>
                  </a:outerShdw>
                </a:effectLst>
              </a:rPr>
              <a:t>The Wraparound Process is as simple as people helping people</a:t>
            </a:r>
          </a:p>
          <a:p>
            <a:pPr>
              <a:spcBef>
                <a:spcPct val="50000"/>
              </a:spcBef>
              <a:defRPr/>
            </a:pPr>
            <a:endParaRPr lang="en-US" sz="3200" b="1"/>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wipe(left)">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20" name="Rectangle 2"/>
          <p:cNvSpPr>
            <a:spLocks noGrp="1" noRot="1" noChangeArrowheads="1"/>
          </p:cNvSpPr>
          <p:nvPr>
            <p:ph type="title" idx="4294967295"/>
          </p:nvPr>
        </p:nvSpPr>
        <p:spPr>
          <a:xfrm>
            <a:off x="457200" y="152400"/>
            <a:ext cx="8229600" cy="1155700"/>
          </a:xfrm>
        </p:spPr>
        <p:txBody>
          <a:bodyPr/>
          <a:lstStyle/>
          <a:p>
            <a:r>
              <a:rPr lang="en-US" sz="6500" smtClean="0">
                <a:solidFill>
                  <a:schemeClr val="tx1"/>
                </a:solidFill>
              </a:rPr>
              <a:t>Family Centered</a:t>
            </a:r>
          </a:p>
        </p:txBody>
      </p:sp>
      <p:sp>
        <p:nvSpPr>
          <p:cNvPr id="38921" name="Rectangle 3"/>
          <p:cNvSpPr>
            <a:spLocks noGrp="1" noChangeArrowheads="1"/>
          </p:cNvSpPr>
          <p:nvPr>
            <p:ph type="body" sz="half" idx="4294967295"/>
          </p:nvPr>
        </p:nvSpPr>
        <p:spPr>
          <a:xfrm>
            <a:off x="533400" y="4724400"/>
            <a:ext cx="8001000" cy="1828800"/>
          </a:xfrm>
        </p:spPr>
        <p:txBody>
          <a:bodyPr/>
          <a:lstStyle/>
          <a:p>
            <a:pPr algn="ctr">
              <a:lnSpc>
                <a:spcPct val="90000"/>
              </a:lnSpc>
              <a:buFont typeface="Wingdings" pitchFamily="2" charset="2"/>
              <a:buNone/>
            </a:pPr>
            <a:r>
              <a:rPr lang="en-US" smtClean="0"/>
              <a:t>  </a:t>
            </a:r>
            <a:r>
              <a:rPr lang="en-US" sz="4000" smtClean="0"/>
              <a:t>Families having access, voice and choice at every stage of the planning process</a:t>
            </a:r>
            <a:r>
              <a:rPr lang="en-US" smtClean="0"/>
              <a:t>  </a:t>
            </a:r>
            <a:endParaRPr lang="en-US" sz="2400" smtClean="0"/>
          </a:p>
        </p:txBody>
      </p:sp>
      <p:graphicFrame>
        <p:nvGraphicFramePr>
          <p:cNvPr id="38919" name="Object 7"/>
          <p:cNvGraphicFramePr>
            <a:graphicFrameLocks noGrp="1" noChangeAspect="1"/>
          </p:cNvGraphicFramePr>
          <p:nvPr>
            <p:ph sz="half" idx="4294967295"/>
          </p:nvPr>
        </p:nvGraphicFramePr>
        <p:xfrm>
          <a:off x="3048000" y="2051050"/>
          <a:ext cx="3114675" cy="2690813"/>
        </p:xfrm>
        <a:graphic>
          <a:graphicData uri="http://schemas.openxmlformats.org/presentationml/2006/ole">
            <mc:AlternateContent xmlns:mc="http://schemas.openxmlformats.org/markup-compatibility/2006">
              <mc:Choice xmlns:v="urn:schemas-microsoft-com:vml" Requires="v">
                <p:oleObj spid="_x0000_s38927" name="Clip" r:id="rId3" imgW="26182440" imgH="24910920" progId="">
                  <p:embed/>
                </p:oleObj>
              </mc:Choice>
              <mc:Fallback>
                <p:oleObj name="Clip" r:id="rId3" imgW="26182440" imgH="24910920" progId="">
                  <p:embed/>
                  <p:pic>
                    <p:nvPicPr>
                      <p:cNvPr id="0" name="Picture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051050"/>
                        <a:ext cx="3114675" cy="2690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lstStyle/>
          <a:p>
            <a:r>
              <a:rPr lang="en-US" smtClean="0"/>
              <a:t>Strengths as Strategies</a:t>
            </a:r>
          </a:p>
        </p:txBody>
      </p:sp>
      <p:sp>
        <p:nvSpPr>
          <p:cNvPr id="99330" name="Rectangle 3"/>
          <p:cNvSpPr>
            <a:spLocks noGrp="1" noChangeArrowheads="1"/>
          </p:cNvSpPr>
          <p:nvPr>
            <p:ph type="body" idx="1"/>
          </p:nvPr>
        </p:nvSpPr>
        <p:spPr/>
        <p:txBody>
          <a:bodyPr/>
          <a:lstStyle/>
          <a:p>
            <a:r>
              <a:rPr lang="en-US" smtClean="0"/>
              <a:t>Focus on strengths and needs</a:t>
            </a:r>
          </a:p>
          <a:p>
            <a:r>
              <a:rPr lang="en-US" smtClean="0"/>
              <a:t>Not family deficit centered</a:t>
            </a:r>
          </a:p>
          <a:p>
            <a:r>
              <a:rPr lang="en-US" smtClean="0"/>
              <a:t>Identify &amp; Incorporate Community and Natural/Informal Resources </a:t>
            </a:r>
          </a:p>
          <a:p>
            <a:r>
              <a:rPr lang="en-US" smtClean="0"/>
              <a:t>Strategies made as a team</a:t>
            </a:r>
          </a:p>
          <a:p>
            <a:pPr>
              <a:buFont typeface="Wingdings" pitchFamily="2" charset="2"/>
              <a:buNone/>
            </a:pPr>
            <a:r>
              <a:rPr lang="en-US" i="1" smtClean="0"/>
              <a:t>with</a:t>
            </a:r>
            <a:r>
              <a:rPr lang="en-US" smtClean="0"/>
              <a:t> and </a:t>
            </a:r>
            <a:r>
              <a:rPr lang="en-US" i="1" smtClean="0"/>
              <a:t>for</a:t>
            </a:r>
            <a:r>
              <a:rPr lang="en-US" smtClean="0"/>
              <a:t> the family unit </a:t>
            </a:r>
          </a:p>
          <a:p>
            <a:pPr>
              <a:buFont typeface="Wingdings" pitchFamily="2" charset="2"/>
              <a:buNone/>
            </a:pPr>
            <a:r>
              <a:rPr lang="en-US" smtClean="0"/>
              <a:t>using the Wraparound concept</a:t>
            </a:r>
          </a:p>
          <a:p>
            <a:pPr>
              <a:buFont typeface="Wingdings" pitchFamily="2" charset="2"/>
              <a:buNone/>
            </a:pPr>
            <a:endParaRPr lang="en-US" smtClean="0"/>
          </a:p>
        </p:txBody>
      </p:sp>
      <p:pic>
        <p:nvPicPr>
          <p:cNvPr id="99331" name="Picture 4" descr="NEWPLAN"/>
          <p:cNvPicPr>
            <a:picLocks noChangeAspect="1" noChangeArrowheads="1"/>
          </p:cNvPicPr>
          <p:nvPr/>
        </p:nvPicPr>
        <p:blipFill>
          <a:blip r:embed="rId2" cstate="print"/>
          <a:srcRect/>
          <a:stretch>
            <a:fillRect/>
          </a:stretch>
        </p:blipFill>
        <p:spPr bwMode="auto">
          <a:xfrm>
            <a:off x="6629400" y="3962400"/>
            <a:ext cx="1987550" cy="2667000"/>
          </a:xfrm>
          <a:prstGeom prst="rect">
            <a:avLst/>
          </a:prstGeom>
          <a:noFill/>
          <a:ln w="9525">
            <a:noFill/>
            <a:miter lim="800000"/>
            <a:headEnd/>
            <a:tailEnd/>
          </a:ln>
        </p:spPr>
      </p:pic>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3D8BFEE5-DB64-41BC-AA96-EB527DFA1CB8}" type="slidenum">
              <a:rPr lang="en-US" sz="1400"/>
              <a:pPr algn="r"/>
              <a:t>10</a:t>
            </a:fld>
            <a:endParaRPr lang="en-US" sz="1400"/>
          </a:p>
        </p:txBody>
      </p:sp>
      <p:sp>
        <p:nvSpPr>
          <p:cNvPr id="30722" name="Rectangle 2"/>
          <p:cNvSpPr>
            <a:spLocks noGrp="1" noChangeArrowheads="1"/>
          </p:cNvSpPr>
          <p:nvPr>
            <p:ph type="body" idx="4294967295"/>
          </p:nvPr>
        </p:nvSpPr>
        <p:spPr>
          <a:xfrm>
            <a:off x="457200" y="1219200"/>
            <a:ext cx="8229600" cy="5162550"/>
          </a:xfrm>
        </p:spPr>
        <p:txBody>
          <a:bodyPr/>
          <a:lstStyle/>
          <a:p>
            <a:pPr marL="0" indent="0" algn="ctr">
              <a:lnSpc>
                <a:spcPct val="80000"/>
              </a:lnSpc>
              <a:buFontTx/>
              <a:buNone/>
              <a:tabLst>
                <a:tab pos="119063" algn="l"/>
              </a:tabLst>
            </a:pPr>
            <a:r>
              <a:rPr lang="en-US" sz="1800" b="1" smtClean="0">
                <a:solidFill>
                  <a:srgbClr val="002060"/>
                </a:solidFill>
              </a:rPr>
              <a:t>PerformCare functions as the single point of access for youth </a:t>
            </a:r>
          </a:p>
          <a:p>
            <a:pPr marL="0" indent="0" algn="ctr">
              <a:lnSpc>
                <a:spcPct val="80000"/>
              </a:lnSpc>
              <a:buFontTx/>
              <a:buNone/>
              <a:tabLst>
                <a:tab pos="119063" algn="l"/>
              </a:tabLst>
            </a:pPr>
            <a:r>
              <a:rPr lang="en-US" sz="1800" b="1" smtClean="0">
                <a:solidFill>
                  <a:srgbClr val="002060"/>
                </a:solidFill>
              </a:rPr>
              <a:t>into the Children’s System of Care.</a:t>
            </a:r>
          </a:p>
          <a:p>
            <a:pPr marL="0" indent="0" algn="ctr">
              <a:lnSpc>
                <a:spcPct val="80000"/>
              </a:lnSpc>
              <a:buFontTx/>
              <a:buNone/>
              <a:tabLst>
                <a:tab pos="119063" algn="l"/>
              </a:tabLst>
            </a:pPr>
            <a:endParaRPr lang="en-US" sz="1800" b="1" smtClean="0">
              <a:solidFill>
                <a:srgbClr val="002060"/>
              </a:solidFill>
            </a:endParaRPr>
          </a:p>
          <a:p>
            <a:pPr marL="0" indent="0" algn="ctr">
              <a:lnSpc>
                <a:spcPct val="80000"/>
              </a:lnSpc>
              <a:buFontTx/>
              <a:buNone/>
              <a:tabLst>
                <a:tab pos="119063" algn="l"/>
              </a:tabLst>
            </a:pPr>
            <a:r>
              <a:rPr lang="en-US" sz="1800" b="1" smtClean="0">
                <a:solidFill>
                  <a:srgbClr val="002060"/>
                </a:solidFill>
              </a:rPr>
              <a:t>    CSA authorizes services, based on the most recent clinical information that is submitted to them.  </a:t>
            </a:r>
          </a:p>
          <a:p>
            <a:pPr marL="0" indent="0">
              <a:lnSpc>
                <a:spcPct val="80000"/>
              </a:lnSpc>
              <a:buFontTx/>
              <a:buNone/>
              <a:tabLst>
                <a:tab pos="119063" algn="l"/>
              </a:tabLst>
            </a:pPr>
            <a:endParaRPr lang="en-US" sz="1800" b="1" smtClean="0">
              <a:solidFill>
                <a:srgbClr val="002060"/>
              </a:solidFill>
            </a:endParaRPr>
          </a:p>
          <a:p>
            <a:pPr marL="0" indent="0" algn="ctr">
              <a:lnSpc>
                <a:spcPct val="80000"/>
              </a:lnSpc>
              <a:buFontTx/>
              <a:buNone/>
              <a:tabLst>
                <a:tab pos="119063" algn="l"/>
              </a:tabLst>
            </a:pPr>
            <a:r>
              <a:rPr lang="en-US" sz="1800" b="1" smtClean="0">
                <a:solidFill>
                  <a:srgbClr val="002060"/>
                </a:solidFill>
              </a:rPr>
              <a:t>CSA does not provide direct services.</a:t>
            </a:r>
          </a:p>
          <a:p>
            <a:pPr marL="0" indent="0">
              <a:lnSpc>
                <a:spcPct val="80000"/>
              </a:lnSpc>
              <a:buFontTx/>
              <a:buNone/>
              <a:tabLst>
                <a:tab pos="119063" algn="l"/>
              </a:tabLst>
            </a:pPr>
            <a:endParaRPr lang="en-US" sz="1800" b="1" smtClean="0">
              <a:solidFill>
                <a:srgbClr val="002060"/>
              </a:solidFill>
            </a:endParaRPr>
          </a:p>
          <a:p>
            <a:pPr marL="114300" lvl="1" indent="0">
              <a:lnSpc>
                <a:spcPct val="80000"/>
              </a:lnSpc>
              <a:buFontTx/>
              <a:buNone/>
              <a:tabLst>
                <a:tab pos="119063" algn="l"/>
              </a:tabLst>
            </a:pPr>
            <a:r>
              <a:rPr lang="en-US" sz="1800" smtClean="0">
                <a:solidFill>
                  <a:srgbClr val="002060"/>
                </a:solidFill>
              </a:rPr>
              <a:t>	Anyone helping children and families may contact PerformCare on behalf of a youth in need of a referral.  </a:t>
            </a:r>
            <a:r>
              <a:rPr lang="en-US" sz="1800" b="1" smtClean="0">
                <a:solidFill>
                  <a:srgbClr val="002060"/>
                </a:solidFill>
              </a:rPr>
              <a:t>However, the parent/legal guardian of the youth must give consent for services.</a:t>
            </a:r>
          </a:p>
          <a:p>
            <a:pPr marL="114300" lvl="1" indent="0" algn="ctr">
              <a:lnSpc>
                <a:spcPct val="80000"/>
              </a:lnSpc>
              <a:buFontTx/>
              <a:buNone/>
              <a:tabLst>
                <a:tab pos="119063" algn="l"/>
              </a:tabLst>
            </a:pPr>
            <a:r>
              <a:rPr lang="en-US" sz="1800" smtClean="0"/>
              <a:t> </a:t>
            </a:r>
            <a:r>
              <a:rPr lang="en-US" sz="1800" b="1" smtClean="0">
                <a:solidFill>
                  <a:srgbClr val="002060"/>
                </a:solidFill>
              </a:rPr>
              <a:t>1-877-652-7624</a:t>
            </a:r>
          </a:p>
          <a:p>
            <a:pPr marL="0" indent="0">
              <a:lnSpc>
                <a:spcPct val="80000"/>
              </a:lnSpc>
              <a:buFontTx/>
              <a:buNone/>
              <a:tabLst>
                <a:tab pos="119063" algn="l"/>
              </a:tabLst>
            </a:pPr>
            <a:r>
              <a:rPr lang="en-US" sz="1600" smtClean="0">
                <a:solidFill>
                  <a:srgbClr val="002060"/>
                </a:solidFill>
              </a:rPr>
              <a:t>CSA responsibilities include:</a:t>
            </a:r>
          </a:p>
          <a:p>
            <a:pPr lvl="2">
              <a:lnSpc>
                <a:spcPct val="80000"/>
              </a:lnSpc>
              <a:buClr>
                <a:schemeClr val="tx1"/>
              </a:buClr>
              <a:tabLst>
                <a:tab pos="119063" algn="l"/>
              </a:tabLst>
            </a:pPr>
            <a:r>
              <a:rPr lang="en-US" sz="1600" smtClean="0">
                <a:solidFill>
                  <a:srgbClr val="002060"/>
                </a:solidFill>
              </a:rPr>
              <a:t>Providing 24-hour/day, 7 days/week availability.</a:t>
            </a:r>
          </a:p>
          <a:p>
            <a:pPr lvl="2">
              <a:lnSpc>
                <a:spcPct val="80000"/>
              </a:lnSpc>
              <a:buClr>
                <a:schemeClr val="tx1"/>
              </a:buClr>
              <a:tabLst>
                <a:tab pos="119063" algn="l"/>
              </a:tabLst>
            </a:pPr>
            <a:r>
              <a:rPr lang="en-US" sz="1600" smtClean="0">
                <a:solidFill>
                  <a:srgbClr val="002060"/>
                </a:solidFill>
              </a:rPr>
              <a:t>Coordinating access to services for all eligible youth.</a:t>
            </a:r>
          </a:p>
          <a:p>
            <a:pPr lvl="2">
              <a:lnSpc>
                <a:spcPct val="80000"/>
              </a:lnSpc>
              <a:buClr>
                <a:schemeClr val="tx1"/>
              </a:buClr>
              <a:tabLst>
                <a:tab pos="119063" algn="l"/>
              </a:tabLst>
            </a:pPr>
            <a:r>
              <a:rPr lang="en-US" sz="1600" smtClean="0">
                <a:solidFill>
                  <a:srgbClr val="002060"/>
                </a:solidFill>
              </a:rPr>
              <a:t>Helping youth obtain any necessary specialized behavioral health services and / or services for the intellectually / developmental disabled.</a:t>
            </a:r>
          </a:p>
          <a:p>
            <a:pPr lvl="2">
              <a:lnSpc>
                <a:spcPct val="80000"/>
              </a:lnSpc>
              <a:buClr>
                <a:schemeClr val="tx1"/>
              </a:buClr>
              <a:tabLst>
                <a:tab pos="119063" algn="l"/>
              </a:tabLst>
            </a:pPr>
            <a:r>
              <a:rPr lang="en-US" sz="1600" smtClean="0">
                <a:solidFill>
                  <a:srgbClr val="002060"/>
                </a:solidFill>
              </a:rPr>
              <a:t>Supporting the CSOC goals of promoting best practices and assisting the state in assuring compliance with state and federal guidelines.</a:t>
            </a:r>
          </a:p>
          <a:p>
            <a:pPr lvl="2">
              <a:lnSpc>
                <a:spcPct val="80000"/>
              </a:lnSpc>
              <a:buClr>
                <a:schemeClr val="tx1"/>
              </a:buClr>
              <a:tabLst>
                <a:tab pos="119063" algn="l"/>
              </a:tabLst>
            </a:pPr>
            <a:r>
              <a:rPr lang="en-US" sz="1600" smtClean="0">
                <a:solidFill>
                  <a:srgbClr val="002060"/>
                </a:solidFill>
              </a:rPr>
              <a:t>Offering complaint, reconsideration, and appeal processes.</a:t>
            </a:r>
          </a:p>
        </p:txBody>
      </p:sp>
      <p:grpSp>
        <p:nvGrpSpPr>
          <p:cNvPr id="30723" name="Group 8"/>
          <p:cNvGrpSpPr>
            <a:grpSpLocks/>
          </p:cNvGrpSpPr>
          <p:nvPr/>
        </p:nvGrpSpPr>
        <p:grpSpPr bwMode="auto">
          <a:xfrm>
            <a:off x="152400" y="304800"/>
            <a:ext cx="8562975" cy="571500"/>
            <a:chOff x="144" y="72"/>
            <a:chExt cx="5664" cy="384"/>
          </a:xfrm>
        </p:grpSpPr>
        <p:sp>
          <p:nvSpPr>
            <p:cNvPr id="10245" name="Rectangle 9"/>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lgn="ctr">
                <a:defRPr/>
              </a:pPr>
              <a:r>
                <a:rPr lang="en-US" sz="2800" b="1" dirty="0">
                  <a:solidFill>
                    <a:srgbClr val="990000"/>
                  </a:solidFill>
                  <a:effectLst>
                    <a:outerShdw blurRad="38100" dist="38100" dir="2700000" algn="tl">
                      <a:srgbClr val="000000">
                        <a:alpha val="43137"/>
                      </a:srgbClr>
                    </a:outerShdw>
                  </a:effectLst>
                </a:rPr>
                <a:t>PerformCare is Contracted Systems Administrator (CSA) for CSOC</a:t>
              </a:r>
            </a:p>
          </p:txBody>
        </p:sp>
        <p:sp>
          <p:nvSpPr>
            <p:cNvPr id="30725" name="Oval 10">
              <a:hlinkClick r:id="rId3" action="ppaction://hlinksldjump"/>
            </p:cNvPr>
            <p:cNvSpPr>
              <a:spLocks noChangeArrowheads="1"/>
            </p:cNvSpPr>
            <p:nvPr/>
          </p:nvSpPr>
          <p:spPr bwMode="auto">
            <a:xfrm>
              <a:off x="144" y="144"/>
              <a:ext cx="240" cy="240"/>
            </a:xfrm>
            <a:prstGeom prst="ellipse">
              <a:avLst/>
            </a:prstGeom>
            <a:noFill/>
            <a:ln w="9525">
              <a:noFill/>
              <a:round/>
              <a:headEnd/>
              <a:tailEnd/>
            </a:ln>
          </p:spPr>
          <p:txBody>
            <a:bodyPr wrap="none" lIns="86493" tIns="43247" rIns="86493" bIns="43247" anchor="ctr"/>
            <a:lstStyle/>
            <a:p>
              <a:pPr algn="ctr"/>
              <a:endParaRPr lang="en-US" sz="1400" b="1">
                <a:solidFill>
                  <a:srgbClr val="000066"/>
                </a:solidFill>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152400"/>
            <a:ext cx="8229600" cy="1371600"/>
          </a:xfrm>
        </p:spPr>
        <p:txBody>
          <a:bodyPr/>
          <a:lstStyle/>
          <a:p>
            <a:r>
              <a:rPr lang="en-US" sz="4000" dirty="0" smtClean="0"/>
              <a:t>Catholic Charities </a:t>
            </a:r>
            <a:br>
              <a:rPr lang="en-US" sz="4000" dirty="0" smtClean="0"/>
            </a:br>
            <a:r>
              <a:rPr lang="en-US" sz="4000" dirty="0" smtClean="0"/>
              <a:t>Mobile Response</a:t>
            </a:r>
            <a:endParaRPr lang="en-US" sz="4000" dirty="0" smtClean="0"/>
          </a:p>
        </p:txBody>
      </p:sp>
      <p:sp>
        <p:nvSpPr>
          <p:cNvPr id="3" name="Content Placeholder 2"/>
          <p:cNvSpPr>
            <a:spLocks noGrp="1"/>
          </p:cNvSpPr>
          <p:nvPr>
            <p:ph sz="half" idx="1"/>
          </p:nvPr>
        </p:nvSpPr>
        <p:spPr>
          <a:xfrm>
            <a:off x="457200" y="1524000"/>
            <a:ext cx="8305800" cy="4572000"/>
          </a:xfrm>
        </p:spPr>
        <p:txBody>
          <a:bodyPr/>
          <a:lstStyle/>
          <a:p>
            <a:pPr>
              <a:defRPr/>
            </a:pPr>
            <a:r>
              <a:rPr lang="en-US" sz="2800" dirty="0" smtClean="0"/>
              <a:t>The goal is to stabilize behavior and prevent loss of ability to remain in home</a:t>
            </a:r>
          </a:p>
          <a:p>
            <a:pPr>
              <a:defRPr/>
            </a:pPr>
            <a:r>
              <a:rPr lang="en-US" sz="2800" dirty="0" smtClean="0"/>
              <a:t>Mobile Response is available 24 hour/day, 7 days/week</a:t>
            </a:r>
          </a:p>
          <a:p>
            <a:pPr>
              <a:defRPr/>
            </a:pPr>
            <a:r>
              <a:rPr lang="en-US" sz="2800" dirty="0" smtClean="0"/>
              <a:t>Can offer up to 8 weeks of stabilization services.</a:t>
            </a:r>
          </a:p>
          <a:p>
            <a:pPr>
              <a:defRPr/>
            </a:pPr>
            <a:r>
              <a:rPr lang="en-US" sz="2800" dirty="0" smtClean="0"/>
              <a:t>Access through Perform </a:t>
            </a:r>
            <a:r>
              <a:rPr lang="en-US" sz="2800" dirty="0" smtClean="0"/>
              <a:t>Care:1-877-652-7624</a:t>
            </a:r>
          </a:p>
          <a:p>
            <a:r>
              <a:rPr lang="en-US" sz="2800" dirty="0" smtClean="0"/>
              <a:t>Program Director-</a:t>
            </a:r>
            <a:r>
              <a:rPr lang="en-US" sz="2800" dirty="0"/>
              <a:t> Patricia </a:t>
            </a:r>
            <a:r>
              <a:rPr lang="en-US" sz="2800" dirty="0" smtClean="0"/>
              <a:t>Valdivia</a:t>
            </a:r>
            <a:r>
              <a:rPr lang="en-US" sz="2800" dirty="0"/>
              <a:t> </a:t>
            </a:r>
            <a:r>
              <a:rPr lang="en-US" sz="2800" dirty="0" smtClean="0"/>
              <a:t>Office</a:t>
            </a:r>
            <a:r>
              <a:rPr lang="en-US" sz="2800" dirty="0"/>
              <a:t>: 201-798-7452</a:t>
            </a:r>
          </a:p>
          <a:p>
            <a:pPr>
              <a:defRPr/>
            </a:pPr>
            <a:endParaRPr lang="en-US" sz="2800" dirty="0"/>
          </a:p>
        </p:txBody>
      </p:sp>
      <p:sp>
        <p:nvSpPr>
          <p:cNvPr id="5" name="Slide Number Placeholder 4"/>
          <p:cNvSpPr>
            <a:spLocks noGrp="1"/>
          </p:cNvSpPr>
          <p:nvPr>
            <p:ph type="sldNum" sz="quarter" idx="12"/>
          </p:nvPr>
        </p:nvSpPr>
        <p:spPr/>
        <p:txBody>
          <a:bodyPr/>
          <a:lstStyle/>
          <a:p>
            <a:pPr>
              <a:defRPr/>
            </a:pPr>
            <a:fld id="{999F28E1-96D2-47D3-A9D1-7DEAABEABB01}" type="slidenum">
              <a:rPr lang="en-US" smtClean="0"/>
              <a:pPr>
                <a:defRPr/>
              </a:pPr>
              <a:t>11</a:t>
            </a:fld>
            <a:endParaRPr lang="en-US"/>
          </a:p>
        </p:txBody>
      </p:sp>
    </p:spTree>
  </p:cSld>
  <p:clrMapOvr>
    <a:masterClrMapping/>
  </p:clrMapOvr>
  <p:transition advClick="0">
    <p:wipe dir="u"/>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274638"/>
            <a:ext cx="8382000" cy="1554162"/>
          </a:xfrm>
        </p:spPr>
        <p:txBody>
          <a:bodyPr/>
          <a:lstStyle/>
          <a:p>
            <a:r>
              <a:rPr lang="en-US" sz="4000" dirty="0" smtClean="0"/>
              <a:t>Care Management Organization </a:t>
            </a:r>
            <a:br>
              <a:rPr lang="en-US" sz="4000" dirty="0" smtClean="0"/>
            </a:br>
            <a:r>
              <a:rPr lang="en-US" sz="4000" dirty="0" smtClean="0"/>
              <a:t>(CMO)</a:t>
            </a:r>
            <a:br>
              <a:rPr lang="en-US" sz="4000" dirty="0" smtClean="0"/>
            </a:br>
            <a:r>
              <a:rPr lang="en-US" sz="4000" dirty="0" smtClean="0"/>
              <a:t>Hudson Partnership CMO</a:t>
            </a:r>
          </a:p>
        </p:txBody>
      </p:sp>
      <p:sp>
        <p:nvSpPr>
          <p:cNvPr id="14341" name="Rectangle 5"/>
          <p:cNvSpPr>
            <a:spLocks noGrp="1" noChangeArrowheads="1"/>
          </p:cNvSpPr>
          <p:nvPr>
            <p:ph type="body" sz="half" idx="2"/>
          </p:nvPr>
        </p:nvSpPr>
        <p:spPr>
          <a:xfrm>
            <a:off x="4572000" y="2057400"/>
            <a:ext cx="4038600" cy="4495800"/>
          </a:xfrm>
        </p:spPr>
        <p:txBody>
          <a:bodyPr/>
          <a:lstStyle/>
          <a:p>
            <a:r>
              <a:rPr lang="en-US" sz="2400" dirty="0" smtClean="0"/>
              <a:t>Intensive, long term, team based care management</a:t>
            </a:r>
          </a:p>
          <a:p>
            <a:r>
              <a:rPr lang="en-US" sz="2400" dirty="0" smtClean="0"/>
              <a:t>Community Based</a:t>
            </a:r>
          </a:p>
          <a:p>
            <a:r>
              <a:rPr lang="en-US" sz="2400" dirty="0" smtClean="0"/>
              <a:t>Child-Family Team, Individualized Service plan</a:t>
            </a:r>
          </a:p>
          <a:p>
            <a:r>
              <a:rPr lang="en-US" sz="2400" dirty="0" smtClean="0"/>
              <a:t>Focus on Family Strengths &amp; </a:t>
            </a:r>
            <a:r>
              <a:rPr lang="en-US" sz="2400" dirty="0" smtClean="0"/>
              <a:t>Needs</a:t>
            </a:r>
          </a:p>
          <a:p>
            <a:r>
              <a:rPr lang="en-US" sz="2400" dirty="0" smtClean="0"/>
              <a:t>Office 201 537 1460</a:t>
            </a:r>
          </a:p>
          <a:p>
            <a:r>
              <a:rPr lang="en-US" sz="2400" dirty="0" smtClean="0"/>
              <a:t>Chief Operations Officer-Anthony Cameli ext.421</a:t>
            </a:r>
          </a:p>
          <a:p>
            <a:endParaRPr lang="en-US" sz="2400" dirty="0" smtClean="0"/>
          </a:p>
        </p:txBody>
      </p:sp>
      <p:pic>
        <p:nvPicPr>
          <p:cNvPr id="94211" name="Picture 6" descr="MCj04396110000[1]"/>
          <p:cNvPicPr>
            <a:picLocks noGrp="1" noChangeAspect="1" noChangeArrowheads="1"/>
          </p:cNvPicPr>
          <p:nvPr>
            <p:ph sz="half" idx="1"/>
          </p:nvPr>
        </p:nvPicPr>
        <p:blipFill>
          <a:blip r:embed="rId2" cstate="print"/>
          <a:srcRect/>
          <a:stretch>
            <a:fillRect/>
          </a:stretch>
        </p:blipFill>
        <p:spPr>
          <a:xfrm>
            <a:off x="152400" y="2103438"/>
            <a:ext cx="4343400" cy="4068762"/>
          </a:xfrm>
        </p:spPr>
      </p:pic>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Effect transition="in" filter="fade">
                                      <p:cBhvr>
                                        <p:cTn id="7" dur="1000">
                                          <p:stCondLst>
                                            <p:cond delay="0"/>
                                          </p:stCondLst>
                                        </p:cTn>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4341">
                                            <p:txEl>
                                              <p:pRg st="0" end="0"/>
                                            </p:txEl>
                                          </p:spTgt>
                                        </p:tgtEl>
                                        <p:attrNameLst>
                                          <p:attrName>style.visibility</p:attrName>
                                        </p:attrNameLst>
                                      </p:cBhvr>
                                      <p:to>
                                        <p:strVal val="visible"/>
                                      </p:to>
                                    </p:set>
                                    <p:animEffect transition="in" filter="fade">
                                      <p:cBhvr>
                                        <p:cTn id="12" dur="500">
                                          <p:stCondLst>
                                            <p:cond delay="0"/>
                                          </p:stCondLst>
                                        </p:cTn>
                                        <p:tgtEl>
                                          <p:spTgt spid="1434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4341">
                                            <p:txEl>
                                              <p:pRg st="1" end="1"/>
                                            </p:txEl>
                                          </p:spTgt>
                                        </p:tgtEl>
                                        <p:attrNameLst>
                                          <p:attrName>style.visibility</p:attrName>
                                        </p:attrNameLst>
                                      </p:cBhvr>
                                      <p:to>
                                        <p:strVal val="visible"/>
                                      </p:to>
                                    </p:set>
                                    <p:animEffect transition="in" filter="fade">
                                      <p:cBhvr>
                                        <p:cTn id="17" dur="500">
                                          <p:stCondLst>
                                            <p:cond delay="0"/>
                                          </p:stCondLst>
                                        </p:cTn>
                                        <p:tgtEl>
                                          <p:spTgt spid="1434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4341">
                                            <p:txEl>
                                              <p:pRg st="2" end="2"/>
                                            </p:txEl>
                                          </p:spTgt>
                                        </p:tgtEl>
                                        <p:attrNameLst>
                                          <p:attrName>style.visibility</p:attrName>
                                        </p:attrNameLst>
                                      </p:cBhvr>
                                      <p:to>
                                        <p:strVal val="visible"/>
                                      </p:to>
                                    </p:set>
                                    <p:animEffect transition="in" filter="fade">
                                      <p:cBhvr>
                                        <p:cTn id="22" dur="500">
                                          <p:stCondLst>
                                            <p:cond delay="0"/>
                                          </p:stCondLst>
                                        </p:cTn>
                                        <p:tgtEl>
                                          <p:spTgt spid="1434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4341">
                                            <p:txEl>
                                              <p:pRg st="3" end="3"/>
                                            </p:txEl>
                                          </p:spTgt>
                                        </p:tgtEl>
                                        <p:attrNameLst>
                                          <p:attrName>style.visibility</p:attrName>
                                        </p:attrNameLst>
                                      </p:cBhvr>
                                      <p:to>
                                        <p:strVal val="visible"/>
                                      </p:to>
                                    </p:set>
                                    <p:animEffect transition="in" filter="fade">
                                      <p:cBhvr>
                                        <p:cTn id="27" dur="500">
                                          <p:stCondLst>
                                            <p:cond delay="0"/>
                                          </p:stCondLst>
                                        </p:cTn>
                                        <p:tgtEl>
                                          <p:spTgt spid="1434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4341">
                                            <p:txEl>
                                              <p:pRg st="4" end="4"/>
                                            </p:txEl>
                                          </p:spTgt>
                                        </p:tgtEl>
                                        <p:attrNameLst>
                                          <p:attrName>style.visibility</p:attrName>
                                        </p:attrNameLst>
                                      </p:cBhvr>
                                      <p:to>
                                        <p:strVal val="visible"/>
                                      </p:to>
                                    </p:set>
                                    <p:animEffect transition="in" filter="fade">
                                      <p:cBhvr>
                                        <p:cTn id="32" dur="500">
                                          <p:stCondLst>
                                            <p:cond delay="0"/>
                                          </p:stCondLst>
                                        </p:cTn>
                                        <p:tgtEl>
                                          <p:spTgt spid="1434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4341">
                                            <p:txEl>
                                              <p:pRg st="5" end="5"/>
                                            </p:txEl>
                                          </p:spTgt>
                                        </p:tgtEl>
                                        <p:attrNameLst>
                                          <p:attrName>style.visibility</p:attrName>
                                        </p:attrNameLst>
                                      </p:cBhvr>
                                      <p:to>
                                        <p:strVal val="visible"/>
                                      </p:to>
                                    </p:set>
                                    <p:animEffect transition="in" filter="fade">
                                      <p:cBhvr>
                                        <p:cTn id="37" dur="500">
                                          <p:stCondLst>
                                            <p:cond delay="0"/>
                                          </p:stCondLst>
                                        </p:cTn>
                                        <p:tgtEl>
                                          <p:spTgt spid="1434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p:cNvSpPr>
            <a:spLocks noGrp="1" noChangeArrowheads="1"/>
          </p:cNvSpPr>
          <p:nvPr>
            <p:ph type="title"/>
          </p:nvPr>
        </p:nvSpPr>
        <p:spPr/>
        <p:txBody>
          <a:bodyPr/>
          <a:lstStyle/>
          <a:p>
            <a:r>
              <a:rPr lang="en-US" i="1" dirty="0" smtClean="0"/>
              <a:t>Hudson Partnership CMO </a:t>
            </a:r>
            <a:r>
              <a:rPr lang="en-US" i="1" dirty="0" smtClean="0"/>
              <a:t/>
            </a:r>
            <a:br>
              <a:rPr lang="en-US" i="1" dirty="0" smtClean="0"/>
            </a:br>
            <a:r>
              <a:rPr lang="en-US" i="1" dirty="0" smtClean="0"/>
              <a:t>Crisis Planning </a:t>
            </a:r>
            <a:endParaRPr lang="en-US" sz="3200" dirty="0" smtClean="0"/>
          </a:p>
        </p:txBody>
      </p:sp>
      <p:sp>
        <p:nvSpPr>
          <p:cNvPr id="100354" name="Rectangle 6"/>
          <p:cNvSpPr>
            <a:spLocks noGrp="1" noChangeArrowheads="1"/>
          </p:cNvSpPr>
          <p:nvPr>
            <p:ph type="body" sz="half" idx="2"/>
          </p:nvPr>
        </p:nvSpPr>
        <p:spPr>
          <a:xfrm>
            <a:off x="4648200" y="2438400"/>
            <a:ext cx="4038600" cy="3657600"/>
          </a:xfrm>
        </p:spPr>
        <p:txBody>
          <a:bodyPr/>
          <a:lstStyle/>
          <a:p>
            <a:r>
              <a:rPr lang="en-US" sz="2000" dirty="0" smtClean="0"/>
              <a:t>Family crisis definition </a:t>
            </a:r>
            <a:endParaRPr lang="en-US" sz="2000" dirty="0" smtClean="0"/>
          </a:p>
          <a:p>
            <a:r>
              <a:rPr lang="en-US" sz="2000" dirty="0" smtClean="0"/>
              <a:t>Family strengths/interest </a:t>
            </a:r>
            <a:endParaRPr lang="en-US" sz="2000" dirty="0" smtClean="0"/>
          </a:p>
          <a:p>
            <a:r>
              <a:rPr lang="en-US" sz="2000" dirty="0" smtClean="0"/>
              <a:t>Triggers </a:t>
            </a:r>
            <a:endParaRPr lang="en-US" sz="2000" dirty="0" smtClean="0"/>
          </a:p>
          <a:p>
            <a:r>
              <a:rPr lang="en-US" sz="2000" dirty="0" smtClean="0"/>
              <a:t>Strategies-Reactive </a:t>
            </a:r>
            <a:endParaRPr lang="en-US" sz="2000" dirty="0" smtClean="0"/>
          </a:p>
          <a:p>
            <a:r>
              <a:rPr lang="en-US" sz="2000" dirty="0" smtClean="0"/>
              <a:t>Who can help-names/phone numbers </a:t>
            </a:r>
            <a:endParaRPr lang="en-US" sz="2000" dirty="0" smtClean="0"/>
          </a:p>
          <a:p>
            <a:r>
              <a:rPr lang="en-US" sz="2000" dirty="0" smtClean="0"/>
              <a:t>Family and caregiver support </a:t>
            </a:r>
          </a:p>
          <a:p>
            <a:r>
              <a:rPr lang="en-US" sz="2000" dirty="0" smtClean="0"/>
              <a:t>Follow up-revisit crisis plan </a:t>
            </a:r>
            <a:endParaRPr lang="en-US" sz="2000" dirty="0" smtClean="0"/>
          </a:p>
        </p:txBody>
      </p:sp>
      <p:pic>
        <p:nvPicPr>
          <p:cNvPr id="100355" name="Picture 9" descr="MPj04331930000[1]"/>
          <p:cNvPicPr>
            <a:picLocks noGrp="1" noChangeAspect="1" noChangeArrowheads="1"/>
          </p:cNvPicPr>
          <p:nvPr>
            <p:ph sz="half" idx="1"/>
          </p:nvPr>
        </p:nvPicPr>
        <p:blipFill>
          <a:blip r:embed="rId2" cstate="print"/>
          <a:srcRect/>
          <a:stretch>
            <a:fillRect/>
          </a:stretch>
        </p:blipFill>
        <p:spPr>
          <a:xfrm>
            <a:off x="457200" y="2465388"/>
            <a:ext cx="4038600" cy="3325812"/>
          </a:xfrm>
        </p:spPr>
      </p:pic>
    </p:spTree>
    <p:extLst>
      <p:ext uri="{BB962C8B-B14F-4D97-AF65-F5344CB8AC3E}">
        <p14:creationId xmlns:p14="http://schemas.microsoft.com/office/powerpoint/2010/main" val="3976485169"/>
      </p:ext>
    </p:extLst>
  </p:cSld>
  <p:clrMapOvr>
    <a:masterClrMapping/>
  </p:clrMapOvr>
  <p:transition advClick="0">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r>
              <a:rPr lang="en-US" sz="4000" smtClean="0"/>
              <a:t>Family Support Organization </a:t>
            </a:r>
            <a:br>
              <a:rPr lang="en-US" sz="4000" smtClean="0"/>
            </a:br>
            <a:r>
              <a:rPr lang="en-US" sz="4000" smtClean="0"/>
              <a:t>(FSO)</a:t>
            </a:r>
          </a:p>
        </p:txBody>
      </p:sp>
      <p:sp>
        <p:nvSpPr>
          <p:cNvPr id="16390" name="Rectangle 6"/>
          <p:cNvSpPr>
            <a:spLocks noGrp="1" noChangeArrowheads="1"/>
          </p:cNvSpPr>
          <p:nvPr>
            <p:ph type="body" sz="half" idx="2"/>
          </p:nvPr>
        </p:nvSpPr>
        <p:spPr>
          <a:xfrm>
            <a:off x="4648200" y="1828800"/>
            <a:ext cx="4038600" cy="4800600"/>
          </a:xfrm>
        </p:spPr>
        <p:txBody>
          <a:bodyPr/>
          <a:lstStyle/>
          <a:p>
            <a:r>
              <a:rPr lang="en-US" sz="2400" smtClean="0"/>
              <a:t>Non-Profit </a:t>
            </a:r>
          </a:p>
          <a:p>
            <a:r>
              <a:rPr lang="en-US" sz="2400" smtClean="0"/>
              <a:t>Parent-Peer Support</a:t>
            </a:r>
          </a:p>
          <a:p>
            <a:r>
              <a:rPr lang="en-US" sz="2400" smtClean="0"/>
              <a:t>Support Groups </a:t>
            </a:r>
          </a:p>
          <a:p>
            <a:r>
              <a:rPr lang="en-US" sz="2400" smtClean="0"/>
              <a:t>Warm Line </a:t>
            </a:r>
          </a:p>
          <a:p>
            <a:r>
              <a:rPr lang="en-US" sz="2400" smtClean="0"/>
              <a:t>Education</a:t>
            </a:r>
          </a:p>
          <a:p>
            <a:r>
              <a:rPr lang="en-US" sz="2400" smtClean="0"/>
              <a:t>Training</a:t>
            </a:r>
          </a:p>
          <a:p>
            <a:r>
              <a:rPr lang="en-US" sz="2400" smtClean="0"/>
              <a:t>Advocacy</a:t>
            </a:r>
          </a:p>
          <a:p>
            <a:r>
              <a:rPr lang="en-US" sz="2400" smtClean="0"/>
              <a:t>Youth Partnership</a:t>
            </a:r>
          </a:p>
          <a:p>
            <a:pPr>
              <a:buFont typeface="Wingdings" pitchFamily="2" charset="2"/>
              <a:buNone/>
            </a:pPr>
            <a:endParaRPr lang="en-US" sz="2000" smtClean="0"/>
          </a:p>
        </p:txBody>
      </p:sp>
      <p:pic>
        <p:nvPicPr>
          <p:cNvPr id="106499" name="Content Placeholder 2"/>
          <p:cNvPicPr>
            <a:picLocks noGrp="1" noChangeAspect="1"/>
          </p:cNvPicPr>
          <p:nvPr>
            <p:ph sz="half" idx="1"/>
          </p:nvPr>
        </p:nvPicPr>
        <p:blipFill>
          <a:blip r:embed="rId2" cstate="print"/>
          <a:srcRect/>
          <a:stretch>
            <a:fillRect/>
          </a:stretch>
        </p:blipFill>
        <p:spPr>
          <a:xfrm>
            <a:off x="457200" y="2057400"/>
            <a:ext cx="4038600" cy="1400175"/>
          </a:xfrm>
        </p:spPr>
      </p:pic>
      <p:sp>
        <p:nvSpPr>
          <p:cNvPr id="4" name="Rectangle 3"/>
          <p:cNvSpPr/>
          <p:nvPr/>
        </p:nvSpPr>
        <p:spPr>
          <a:xfrm>
            <a:off x="457200" y="3457575"/>
            <a:ext cx="4038600" cy="904875"/>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Website: </a:t>
            </a:r>
          </a:p>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hlinkClick r:id="rId3"/>
              </a:rPr>
              <a:t>www.njalliance-fso.org</a:t>
            </a:r>
            <a:endParaRPr lang="en-US" sz="2400" kern="0" dirty="0">
              <a:solidFill>
                <a:srgbClr val="FFFFFF"/>
              </a:solidFill>
              <a:effectLst>
                <a:outerShdw blurRad="38100" dist="38100" dir="2700000" algn="tl">
                  <a:srgbClr val="000000"/>
                </a:outerShdw>
              </a:effectLst>
              <a:latin typeface="Tahoma"/>
            </a:endParaRPr>
          </a:p>
        </p:txBody>
      </p:sp>
      <p:sp>
        <p:nvSpPr>
          <p:cNvPr id="5" name="Rectangle 4"/>
          <p:cNvSpPr/>
          <p:nvPr/>
        </p:nvSpPr>
        <p:spPr>
          <a:xfrm>
            <a:off x="1084263" y="4649788"/>
            <a:ext cx="2782887" cy="461962"/>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201-915-5140</a:t>
            </a:r>
          </a:p>
        </p:txBody>
      </p:sp>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Effect transition="in" filter="fade">
                                      <p:cBhvr>
                                        <p:cTn id="7" dur="1000">
                                          <p:stCondLst>
                                            <p:cond delay="0"/>
                                          </p:stCondLst>
                                        </p:cTn>
                                        <p:tgtEl>
                                          <p:spTgt spid="163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390">
                                            <p:txEl>
                                              <p:pRg st="0" end="0"/>
                                            </p:txEl>
                                          </p:spTgt>
                                        </p:tgtEl>
                                        <p:attrNameLst>
                                          <p:attrName>style.visibility</p:attrName>
                                        </p:attrNameLst>
                                      </p:cBhvr>
                                      <p:to>
                                        <p:strVal val="visible"/>
                                      </p:to>
                                    </p:set>
                                    <p:animEffect transition="in" filter="fade">
                                      <p:cBhvr>
                                        <p:cTn id="12" dur="500">
                                          <p:stCondLst>
                                            <p:cond delay="0"/>
                                          </p:stCondLst>
                                        </p:cTn>
                                        <p:tgtEl>
                                          <p:spTgt spid="163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390">
                                            <p:txEl>
                                              <p:pRg st="1" end="1"/>
                                            </p:txEl>
                                          </p:spTgt>
                                        </p:tgtEl>
                                        <p:attrNameLst>
                                          <p:attrName>style.visibility</p:attrName>
                                        </p:attrNameLst>
                                      </p:cBhvr>
                                      <p:to>
                                        <p:strVal val="visible"/>
                                      </p:to>
                                    </p:set>
                                    <p:animEffect transition="in" filter="fade">
                                      <p:cBhvr>
                                        <p:cTn id="17" dur="500">
                                          <p:stCondLst>
                                            <p:cond delay="0"/>
                                          </p:stCondLst>
                                        </p:cTn>
                                        <p:tgtEl>
                                          <p:spTgt spid="163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6390">
                                            <p:txEl>
                                              <p:pRg st="2" end="2"/>
                                            </p:txEl>
                                          </p:spTgt>
                                        </p:tgtEl>
                                        <p:attrNameLst>
                                          <p:attrName>style.visibility</p:attrName>
                                        </p:attrNameLst>
                                      </p:cBhvr>
                                      <p:to>
                                        <p:strVal val="visible"/>
                                      </p:to>
                                    </p:set>
                                    <p:animEffect transition="in" filter="fade">
                                      <p:cBhvr>
                                        <p:cTn id="22" dur="500">
                                          <p:stCondLst>
                                            <p:cond delay="0"/>
                                          </p:stCondLst>
                                        </p:cTn>
                                        <p:tgtEl>
                                          <p:spTgt spid="163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6390">
                                            <p:txEl>
                                              <p:pRg st="3" end="3"/>
                                            </p:txEl>
                                          </p:spTgt>
                                        </p:tgtEl>
                                        <p:attrNameLst>
                                          <p:attrName>style.visibility</p:attrName>
                                        </p:attrNameLst>
                                      </p:cBhvr>
                                      <p:to>
                                        <p:strVal val="visible"/>
                                      </p:to>
                                    </p:set>
                                    <p:animEffect transition="in" filter="fade">
                                      <p:cBhvr>
                                        <p:cTn id="27" dur="500">
                                          <p:stCondLst>
                                            <p:cond delay="0"/>
                                          </p:stCondLst>
                                        </p:cTn>
                                        <p:tgtEl>
                                          <p:spTgt spid="1639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6390">
                                            <p:txEl>
                                              <p:pRg st="4" end="4"/>
                                            </p:txEl>
                                          </p:spTgt>
                                        </p:tgtEl>
                                        <p:attrNameLst>
                                          <p:attrName>style.visibility</p:attrName>
                                        </p:attrNameLst>
                                      </p:cBhvr>
                                      <p:to>
                                        <p:strVal val="visible"/>
                                      </p:to>
                                    </p:set>
                                    <p:animEffect transition="in" filter="fade">
                                      <p:cBhvr>
                                        <p:cTn id="32" dur="500">
                                          <p:stCondLst>
                                            <p:cond delay="0"/>
                                          </p:stCondLst>
                                        </p:cTn>
                                        <p:tgtEl>
                                          <p:spTgt spid="1639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6390">
                                            <p:txEl>
                                              <p:pRg st="5" end="5"/>
                                            </p:txEl>
                                          </p:spTgt>
                                        </p:tgtEl>
                                        <p:attrNameLst>
                                          <p:attrName>style.visibility</p:attrName>
                                        </p:attrNameLst>
                                      </p:cBhvr>
                                      <p:to>
                                        <p:strVal val="visible"/>
                                      </p:to>
                                    </p:set>
                                    <p:animEffect transition="in" filter="fade">
                                      <p:cBhvr>
                                        <p:cTn id="37" dur="500">
                                          <p:stCondLst>
                                            <p:cond delay="0"/>
                                          </p:stCondLst>
                                        </p:cTn>
                                        <p:tgtEl>
                                          <p:spTgt spid="1639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6390">
                                            <p:txEl>
                                              <p:pRg st="6" end="6"/>
                                            </p:txEl>
                                          </p:spTgt>
                                        </p:tgtEl>
                                        <p:attrNameLst>
                                          <p:attrName>style.visibility</p:attrName>
                                        </p:attrNameLst>
                                      </p:cBhvr>
                                      <p:to>
                                        <p:strVal val="visible"/>
                                      </p:to>
                                    </p:set>
                                    <p:animEffect transition="in" filter="fade">
                                      <p:cBhvr>
                                        <p:cTn id="42" dur="500">
                                          <p:stCondLst>
                                            <p:cond delay="0"/>
                                          </p:stCondLst>
                                        </p:cTn>
                                        <p:tgtEl>
                                          <p:spTgt spid="1639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iterate type="lt">
                                    <p:tmPct val="10000"/>
                                  </p:iterate>
                                  <p:childTnLst>
                                    <p:set>
                                      <p:cBhvr>
                                        <p:cTn id="46" dur="1" fill="hold">
                                          <p:stCondLst>
                                            <p:cond delay="0"/>
                                          </p:stCondLst>
                                        </p:cTn>
                                        <p:tgtEl>
                                          <p:spTgt spid="16390">
                                            <p:txEl>
                                              <p:pRg st="7" end="7"/>
                                            </p:txEl>
                                          </p:spTgt>
                                        </p:tgtEl>
                                        <p:attrNameLst>
                                          <p:attrName>style.visibility</p:attrName>
                                        </p:attrNameLst>
                                      </p:cBhvr>
                                      <p:to>
                                        <p:strVal val="visible"/>
                                      </p:to>
                                    </p:set>
                                    <p:animEffect transition="in" filter="fade">
                                      <p:cBhvr>
                                        <p:cTn id="47" dur="500">
                                          <p:stCondLst>
                                            <p:cond delay="0"/>
                                          </p:stCondLst>
                                        </p:cTn>
                                        <p:tgtEl>
                                          <p:spTgt spid="163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15" name="Group 7"/>
          <p:cNvGrpSpPr>
            <a:grpSpLocks noChangeAspect="1"/>
          </p:cNvGrpSpPr>
          <p:nvPr/>
        </p:nvGrpSpPr>
        <p:grpSpPr bwMode="auto">
          <a:xfrm>
            <a:off x="0" y="1"/>
            <a:ext cx="1119116" cy="1066800"/>
            <a:chOff x="2527" y="4045"/>
            <a:chExt cx="1892" cy="1803"/>
          </a:xfrm>
        </p:grpSpPr>
        <p:sp>
          <p:nvSpPr>
            <p:cNvPr id="16" name="AutoShape 11"/>
            <p:cNvSpPr>
              <a:spLocks noChangeAspect="1" noChangeArrowheads="1" noTextEdit="1"/>
            </p:cNvSpPr>
            <p:nvPr/>
          </p:nvSpPr>
          <p:spPr bwMode="auto">
            <a:xfrm>
              <a:off x="2527" y="4045"/>
              <a:ext cx="1892" cy="1803"/>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 name="Picture 10"/>
            <p:cNvPicPr>
              <a:picLocks noChangeAspect="1" noChangeArrowheads="1"/>
            </p:cNvPicPr>
            <p:nvPr/>
          </p:nvPicPr>
          <p:blipFill>
            <a:blip r:embed="rId2" cstate="print"/>
            <a:srcRect/>
            <a:stretch>
              <a:fillRect/>
            </a:stretch>
          </p:blipFill>
          <p:spPr bwMode="auto">
            <a:xfrm>
              <a:off x="2596" y="4112"/>
              <a:ext cx="856" cy="812"/>
            </a:xfrm>
            <a:prstGeom prst="rect">
              <a:avLst/>
            </a:prstGeom>
            <a:noFill/>
          </p:spPr>
        </p:pic>
        <p:pic>
          <p:nvPicPr>
            <p:cNvPr id="18" name="Picture 9"/>
            <p:cNvPicPr>
              <a:picLocks noChangeAspect="1" noChangeArrowheads="1"/>
            </p:cNvPicPr>
            <p:nvPr/>
          </p:nvPicPr>
          <p:blipFill>
            <a:blip r:embed="rId2" cstate="print"/>
            <a:srcRect/>
            <a:stretch>
              <a:fillRect/>
            </a:stretch>
          </p:blipFill>
          <p:spPr bwMode="auto">
            <a:xfrm>
              <a:off x="2596" y="4924"/>
              <a:ext cx="856" cy="812"/>
            </a:xfrm>
            <a:prstGeom prst="rect">
              <a:avLst/>
            </a:prstGeom>
            <a:noFill/>
          </p:spPr>
        </p:pic>
        <p:pic>
          <p:nvPicPr>
            <p:cNvPr id="19" name="Picture 8"/>
            <p:cNvPicPr>
              <a:picLocks noChangeAspect="1" noChangeArrowheads="1"/>
            </p:cNvPicPr>
            <p:nvPr/>
          </p:nvPicPr>
          <p:blipFill>
            <a:blip r:embed="rId2" cstate="print"/>
            <a:srcRect/>
            <a:stretch>
              <a:fillRect/>
            </a:stretch>
          </p:blipFill>
          <p:spPr bwMode="auto">
            <a:xfrm>
              <a:off x="3382" y="4357"/>
              <a:ext cx="857" cy="812"/>
            </a:xfrm>
            <a:prstGeom prst="rect">
              <a:avLst/>
            </a:prstGeom>
            <a:noFill/>
          </p:spPr>
        </p:pic>
      </p:grpSp>
      <p:pic>
        <p:nvPicPr>
          <p:cNvPr id="20" name="Picture 4"/>
          <p:cNvPicPr>
            <a:picLocks noChangeAspect="1" noChangeArrowheads="1"/>
          </p:cNvPicPr>
          <p:nvPr/>
        </p:nvPicPr>
        <p:blipFill>
          <a:blip r:embed="rId3" cstate="print"/>
          <a:srcRect/>
          <a:stretch>
            <a:fillRect/>
          </a:stretch>
        </p:blipFill>
        <p:spPr bwMode="auto">
          <a:xfrm>
            <a:off x="2209800" y="0"/>
            <a:ext cx="4780100" cy="1371600"/>
          </a:xfrm>
          <a:prstGeom prst="rect">
            <a:avLst/>
          </a:prstGeom>
          <a:noFill/>
        </p:spPr>
      </p:pic>
      <p:sp>
        <p:nvSpPr>
          <p:cNvPr id="21" name="TextBox 20"/>
          <p:cNvSpPr txBox="1"/>
          <p:nvPr/>
        </p:nvSpPr>
        <p:spPr>
          <a:xfrm>
            <a:off x="2514600" y="1219200"/>
            <a:ext cx="4114800" cy="830997"/>
          </a:xfrm>
          <a:prstGeom prst="rect">
            <a:avLst/>
          </a:prstGeom>
          <a:noFill/>
        </p:spPr>
        <p:txBody>
          <a:bodyPr wrap="square" rtlCol="0">
            <a:spAutoFit/>
          </a:bodyPr>
          <a:lstStyle/>
          <a:p>
            <a:pPr lvl="0" algn="ctr"/>
            <a:r>
              <a:rPr kumimoji="0" lang="en-US" sz="2400" b="1" i="0" u="none" strike="noStrike" cap="none" normalizeH="0" baseline="0" dirty="0" smtClean="0">
                <a:ln>
                  <a:noFill/>
                </a:ln>
                <a:solidFill>
                  <a:schemeClr val="tx1"/>
                </a:solidFill>
                <a:effectLst/>
                <a:latin typeface="Times New Roman" pitchFamily="18" charset="0"/>
                <a:cs typeface="Arial" pitchFamily="34" charset="0"/>
              </a:rPr>
              <a:t>The Youth</a:t>
            </a:r>
            <a:r>
              <a:rPr kumimoji="0" lang="en-US" sz="2400" b="1" i="1" u="none" strike="noStrike" cap="none" normalizeH="0" baseline="0" dirty="0" smtClean="0">
                <a:ln>
                  <a:noFill/>
                </a:ln>
                <a:solidFill>
                  <a:srgbClr val="0000FF"/>
                </a:solidFill>
                <a:effectLst/>
                <a:latin typeface="Times New Roman" pitchFamily="18" charset="0"/>
                <a:cs typeface="Arial" pitchFamily="34" charset="0"/>
              </a:rPr>
              <a:t>SuccessNetwork</a:t>
            </a:r>
          </a:p>
          <a:p>
            <a:endParaRPr lang="en-US" sz="2400" dirty="0"/>
          </a:p>
        </p:txBody>
      </p:sp>
      <p:sp>
        <p:nvSpPr>
          <p:cNvPr id="23" name="TextBox 22"/>
          <p:cNvSpPr txBox="1"/>
          <p:nvPr/>
        </p:nvSpPr>
        <p:spPr>
          <a:xfrm>
            <a:off x="304800" y="1676400"/>
            <a:ext cx="8305800" cy="646331"/>
          </a:xfrm>
          <a:prstGeom prst="rect">
            <a:avLst/>
          </a:prstGeom>
          <a:noFill/>
        </p:spPr>
        <p:txBody>
          <a:bodyPr wrap="square" rtlCol="0">
            <a:spAutoFit/>
          </a:bodyPr>
          <a:lstStyle/>
          <a:p>
            <a:pPr algn="ctr"/>
            <a:r>
              <a:rPr lang="en-US" i="1" dirty="0" smtClean="0">
                <a:latin typeface="Times" pitchFamily="18" charset="0"/>
                <a:cs typeface="Arial" pitchFamily="34" charset="0"/>
              </a:rPr>
              <a:t>Since 2003, The Youth Success Network, a New Jersey Licensed Provider of Mental and Behavioral Healthcare, has been serving the Youth and families of New Jersey  </a:t>
            </a:r>
            <a:endParaRPr lang="en-US" i="1" dirty="0">
              <a:latin typeface="Times" pitchFamily="18" charset="0"/>
              <a:cs typeface="Arial" pitchFamily="34" charset="0"/>
            </a:endParaRPr>
          </a:p>
        </p:txBody>
      </p:sp>
      <p:sp>
        <p:nvSpPr>
          <p:cNvPr id="24" name="TextBox 23"/>
          <p:cNvSpPr txBox="1"/>
          <p:nvPr/>
        </p:nvSpPr>
        <p:spPr>
          <a:xfrm>
            <a:off x="228600" y="2362200"/>
            <a:ext cx="8763000" cy="4093428"/>
          </a:xfrm>
          <a:prstGeom prst="rect">
            <a:avLst/>
          </a:prstGeom>
          <a:noFill/>
        </p:spPr>
        <p:txBody>
          <a:bodyPr wrap="square" rtlCol="0">
            <a:spAutoFit/>
          </a:bodyPr>
          <a:lstStyle/>
          <a:p>
            <a:r>
              <a:rPr lang="en-US" sz="2000" b="1" u="sng" dirty="0" smtClean="0">
                <a:latin typeface="Garamond" pitchFamily="18" charset="0"/>
                <a:cs typeface="Arial" pitchFamily="34" charset="0"/>
              </a:rPr>
              <a:t>Crisis Planning and Involvement</a:t>
            </a:r>
          </a:p>
          <a:p>
            <a:endParaRPr lang="en-US" b="1" dirty="0" smtClean="0">
              <a:latin typeface="Garamond" pitchFamily="18" charset="0"/>
              <a:cs typeface="Arial" pitchFamily="34" charset="0"/>
            </a:endParaRPr>
          </a:p>
          <a:p>
            <a:pPr>
              <a:buFont typeface="Arial" pitchFamily="34" charset="0"/>
              <a:buChar char="•"/>
            </a:pPr>
            <a:r>
              <a:rPr lang="en-US" b="1" dirty="0" smtClean="0">
                <a:latin typeface="Garamond" pitchFamily="18" charset="0"/>
                <a:cs typeface="Arial" pitchFamily="34" charset="0"/>
              </a:rPr>
              <a:t>Behavioral Assistance/ Intensive In-Community Counseling</a:t>
            </a:r>
          </a:p>
          <a:p>
            <a:pPr lvl="1">
              <a:buFont typeface="Calibri" pitchFamily="34" charset="0"/>
              <a:buChar char="-"/>
            </a:pPr>
            <a:r>
              <a:rPr lang="en-US" dirty="0" smtClean="0">
                <a:latin typeface="Garamond" pitchFamily="18" charset="0"/>
                <a:cs typeface="Arial" pitchFamily="34" charset="0"/>
              </a:rPr>
              <a:t> Youth: Focused and Structured Behavioral Healthcare</a:t>
            </a:r>
          </a:p>
          <a:p>
            <a:pPr lvl="1">
              <a:buFont typeface="Calibri" pitchFamily="34" charset="0"/>
              <a:buChar char="-"/>
            </a:pPr>
            <a:r>
              <a:rPr lang="en-US" dirty="0" smtClean="0">
                <a:latin typeface="Garamond" pitchFamily="18" charset="0"/>
                <a:cs typeface="Arial" pitchFamily="34" charset="0"/>
              </a:rPr>
              <a:t>Parent: Focused and Structured Parent Behavioral Management Training </a:t>
            </a:r>
          </a:p>
          <a:p>
            <a:pPr lvl="1"/>
            <a:r>
              <a:rPr lang="en-US" dirty="0">
                <a:latin typeface="Garamond" pitchFamily="18" charset="0"/>
                <a:cs typeface="Arial" pitchFamily="34" charset="0"/>
              </a:rPr>
              <a:t>	</a:t>
            </a:r>
            <a:r>
              <a:rPr lang="en-US" i="1" dirty="0" smtClean="0">
                <a:latin typeface="Garamond" pitchFamily="18" charset="0"/>
                <a:cs typeface="Arial" pitchFamily="34" charset="0"/>
              </a:rPr>
              <a:t>(</a:t>
            </a:r>
            <a:r>
              <a:rPr lang="en-US" sz="1600" i="1" dirty="0" smtClean="0">
                <a:latin typeface="Garamond" pitchFamily="18" charset="0"/>
                <a:cs typeface="Arial" pitchFamily="34" charset="0"/>
              </a:rPr>
              <a:t>coping skills, management skills, de-escalation skills, motivational skills)</a:t>
            </a:r>
          </a:p>
          <a:p>
            <a:pPr lvl="1"/>
            <a:endParaRPr lang="en-US" i="1" dirty="0" smtClean="0">
              <a:latin typeface="Garamond" pitchFamily="18" charset="0"/>
              <a:cs typeface="Arial" pitchFamily="34" charset="0"/>
            </a:endParaRPr>
          </a:p>
          <a:p>
            <a:pPr>
              <a:buFont typeface="Arial" pitchFamily="34" charset="0"/>
              <a:buChar char="•"/>
            </a:pPr>
            <a:r>
              <a:rPr lang="en-US" dirty="0" smtClean="0">
                <a:latin typeface="Garamond" pitchFamily="18" charset="0"/>
                <a:cs typeface="Arial" pitchFamily="34" charset="0"/>
              </a:rPr>
              <a:t> </a:t>
            </a:r>
            <a:r>
              <a:rPr lang="en-US" b="1" dirty="0" smtClean="0">
                <a:latin typeface="Garamond" pitchFamily="18" charset="0"/>
                <a:cs typeface="Arial" pitchFamily="34" charset="0"/>
              </a:rPr>
              <a:t>Truancy Prevention Program </a:t>
            </a:r>
            <a:r>
              <a:rPr lang="en-US" sz="1400" i="1" dirty="0" smtClean="0">
                <a:latin typeface="Garamond" pitchFamily="18" charset="0"/>
                <a:cs typeface="Arial" pitchFamily="34" charset="0"/>
              </a:rPr>
              <a:t>(</a:t>
            </a:r>
            <a:r>
              <a:rPr lang="en-US" sz="1600" i="1" dirty="0" smtClean="0">
                <a:latin typeface="Garamond" pitchFamily="18" charset="0"/>
                <a:cs typeface="Arial" pitchFamily="34" charset="0"/>
              </a:rPr>
              <a:t>in collaboration with Jersey City Truancy Court and the JCBOE)</a:t>
            </a:r>
          </a:p>
          <a:p>
            <a:pPr lvl="1">
              <a:buFont typeface="Calibri" pitchFamily="34" charset="0"/>
              <a:buChar char="-"/>
            </a:pPr>
            <a:r>
              <a:rPr lang="en-US" dirty="0" smtClean="0">
                <a:latin typeface="Garamond" pitchFamily="18" charset="0"/>
                <a:cs typeface="Arial" pitchFamily="34" charset="0"/>
              </a:rPr>
              <a:t>Clinical and Therapeutic approach to addressing Truancy and Absenteeism</a:t>
            </a:r>
          </a:p>
          <a:p>
            <a:pPr lvl="1">
              <a:buFont typeface="Calibri" pitchFamily="34" charset="0"/>
              <a:buChar char="-"/>
            </a:pPr>
            <a:endParaRPr lang="en-US" dirty="0" smtClean="0">
              <a:latin typeface="Garamond" pitchFamily="18" charset="0"/>
              <a:cs typeface="Arial" pitchFamily="34" charset="0"/>
            </a:endParaRPr>
          </a:p>
          <a:p>
            <a:pPr>
              <a:buFont typeface="Arial" pitchFamily="34" charset="0"/>
              <a:buChar char="•"/>
            </a:pPr>
            <a:r>
              <a:rPr lang="en-US" dirty="0" smtClean="0">
                <a:latin typeface="Garamond" pitchFamily="18" charset="0"/>
                <a:cs typeface="Arial" pitchFamily="34" charset="0"/>
              </a:rPr>
              <a:t> </a:t>
            </a:r>
            <a:r>
              <a:rPr lang="en-US" b="1" dirty="0" smtClean="0">
                <a:latin typeface="Garamond" pitchFamily="18" charset="0"/>
                <a:cs typeface="Arial" pitchFamily="34" charset="0"/>
              </a:rPr>
              <a:t>Jersey City Public Schools </a:t>
            </a:r>
            <a:r>
              <a:rPr lang="en-US" dirty="0" smtClean="0">
                <a:latin typeface="Garamond" pitchFamily="18" charset="0"/>
                <a:cs typeface="Arial" pitchFamily="34" charset="0"/>
              </a:rPr>
              <a:t>→ Member of the Inter-Agency Task Force </a:t>
            </a:r>
          </a:p>
          <a:p>
            <a:pPr>
              <a:buFont typeface="Arial" pitchFamily="34" charset="0"/>
              <a:buChar char="•"/>
            </a:pPr>
            <a:endParaRPr lang="en-US" dirty="0" smtClean="0">
              <a:latin typeface="Garamond" pitchFamily="18" charset="0"/>
              <a:cs typeface="Arial" pitchFamily="34" charset="0"/>
            </a:endParaRPr>
          </a:p>
          <a:p>
            <a:pPr algn="ctr"/>
            <a:r>
              <a:rPr lang="en-US" sz="1400" dirty="0" smtClean="0">
                <a:latin typeface="Garamond" pitchFamily="18" charset="0"/>
                <a:cs typeface="Arial" pitchFamily="34" charset="0"/>
              </a:rPr>
              <a:t>For more information please contact:</a:t>
            </a:r>
          </a:p>
          <a:p>
            <a:pPr algn="ctr"/>
            <a:r>
              <a:rPr lang="en-US" sz="1400" dirty="0">
                <a:latin typeface="Garamond" pitchFamily="18" charset="0"/>
                <a:cs typeface="Arial" pitchFamily="34" charset="0"/>
              </a:rPr>
              <a:t>	</a:t>
            </a:r>
            <a:r>
              <a:rPr lang="en-US" sz="1400" dirty="0" smtClean="0">
                <a:latin typeface="Garamond" pitchFamily="18" charset="0"/>
                <a:cs typeface="Arial" pitchFamily="34" charset="0"/>
              </a:rPr>
              <a:t>Junie Jean-Marie	888-897-6465	jjeanmarie@tysn.org</a:t>
            </a:r>
          </a:p>
          <a:p>
            <a:pPr algn="ctr"/>
            <a:r>
              <a:rPr lang="en-US" sz="1400" dirty="0">
                <a:latin typeface="Garamond" pitchFamily="18" charset="0"/>
                <a:cs typeface="Arial" pitchFamily="34" charset="0"/>
              </a:rPr>
              <a:t>	</a:t>
            </a:r>
            <a:r>
              <a:rPr lang="en-US" sz="1400" dirty="0" smtClean="0">
                <a:latin typeface="Garamond" pitchFamily="18" charset="0"/>
                <a:cs typeface="Arial" pitchFamily="34" charset="0"/>
              </a:rPr>
              <a:t>David Ishibashi	201-731-3728	dishibashi@tysn.org</a:t>
            </a:r>
            <a:endParaRPr lang="en-US" dirty="0"/>
          </a:p>
        </p:txBody>
      </p:sp>
    </p:spTree>
    <p:extLst>
      <p:ext uri="{BB962C8B-B14F-4D97-AF65-F5344CB8AC3E}">
        <p14:creationId xmlns:p14="http://schemas.microsoft.com/office/powerpoint/2010/main" val="22039573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r>
              <a:rPr lang="en-US" sz="1400" dirty="0" smtClean="0"/>
              <a:t>Nurtured Heart Approach </a:t>
            </a:r>
          </a:p>
          <a:p>
            <a:r>
              <a:rPr lang="en-US" sz="1400" dirty="0" smtClean="0"/>
              <a:t>In home Clinicians </a:t>
            </a:r>
          </a:p>
          <a:p>
            <a:r>
              <a:rPr lang="en-US" sz="1400" dirty="0" smtClean="0"/>
              <a:t>Behavioral Assistant </a:t>
            </a:r>
          </a:p>
          <a:p>
            <a:endParaRPr lang="en-US" sz="1400" dirty="0"/>
          </a:p>
          <a:p>
            <a:endParaRPr lang="en-US" sz="1400" dirty="0" smtClean="0"/>
          </a:p>
          <a:p>
            <a:pPr marL="0" indent="0">
              <a:buNone/>
            </a:pPr>
            <a:r>
              <a:rPr lang="en-US" sz="1400" dirty="0"/>
              <a:t>Jim Kimberling, MSW, LSW </a:t>
            </a:r>
          </a:p>
          <a:p>
            <a:pPr marL="0" indent="0">
              <a:buNone/>
            </a:pPr>
            <a:r>
              <a:rPr lang="en-US" sz="1400" dirty="0"/>
              <a:t>Director of H/R &amp; Development </a:t>
            </a:r>
          </a:p>
          <a:p>
            <a:pPr marL="0" indent="0">
              <a:buNone/>
            </a:pPr>
            <a:r>
              <a:rPr lang="en-US" sz="1400" dirty="0"/>
              <a:t>Advanced Trainer – Nurtured Heart Approach</a:t>
            </a:r>
          </a:p>
          <a:p>
            <a:pPr marL="0" indent="0">
              <a:buNone/>
            </a:pPr>
            <a:r>
              <a:rPr lang="en-US" sz="1400" dirty="0"/>
              <a:t>Cooperative Counseling Services</a:t>
            </a:r>
          </a:p>
          <a:p>
            <a:pPr marL="0" indent="0">
              <a:buNone/>
            </a:pPr>
            <a:r>
              <a:rPr lang="en-US" sz="1400" dirty="0"/>
              <a:t>T: (908) 731-7099 ext. 307 </a:t>
            </a:r>
            <a:br>
              <a:rPr lang="en-US" sz="1400" dirty="0"/>
            </a:br>
            <a:r>
              <a:rPr lang="en-US" sz="1400" dirty="0"/>
              <a:t>F: (908) 731-7102</a:t>
            </a:r>
          </a:p>
          <a:p>
            <a:pPr marL="0" indent="0">
              <a:buNone/>
            </a:pPr>
            <a:r>
              <a:rPr lang="en-US" sz="1400" u="sng" dirty="0">
                <a:hlinkClick r:id="rId2"/>
              </a:rPr>
              <a:t>www.cooperativecs.com</a:t>
            </a:r>
            <a:endParaRPr lang="en-US" sz="1400" dirty="0"/>
          </a:p>
          <a:p>
            <a:endParaRPr lang="en-US" sz="1400" dirty="0"/>
          </a:p>
        </p:txBody>
      </p:sp>
      <p:sp>
        <p:nvSpPr>
          <p:cNvPr id="5" name="Slide Number Placeholder 4"/>
          <p:cNvSpPr>
            <a:spLocks noGrp="1"/>
          </p:cNvSpPr>
          <p:nvPr>
            <p:ph type="sldNum" sz="quarter" idx="12"/>
          </p:nvPr>
        </p:nvSpPr>
        <p:spPr/>
        <p:txBody>
          <a:bodyPr/>
          <a:lstStyle/>
          <a:p>
            <a:pPr>
              <a:defRPr/>
            </a:pPr>
            <a:fld id="{99206AD3-417D-4339-8138-FB02F460DE8A}" type="slidenum">
              <a:rPr lang="en-US" smtClean="0"/>
              <a:pPr>
                <a:defRPr/>
              </a:pPr>
              <a:t>16</a:t>
            </a:fld>
            <a:endParaRPr lang="en-US"/>
          </a:p>
        </p:txBody>
      </p:sp>
      <p:sp>
        <p:nvSpPr>
          <p:cNvPr id="7" name="Rectangle 4"/>
          <p:cNvSpPr>
            <a:spLocks noChangeArrowheads="1"/>
          </p:cNvSpPr>
          <p:nvPr/>
        </p:nvSpPr>
        <p:spPr bwMode="auto">
          <a:xfrm>
            <a:off x="1676400" y="685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400" b="1" i="0" u="none" strike="noStrike" cap="none" normalizeH="0" baseline="0" dirty="0" smtClean="0">
                <a:ln>
                  <a:noFill/>
                </a:ln>
                <a:solidFill>
                  <a:schemeClr val="tx1"/>
                </a:solidFill>
                <a:effectLst/>
                <a:latin typeface="Arial" panose="020B0604020202020204" pitchFamily="34" charset="0"/>
              </a:rPr>
              <a:t>Cooperative Counseling Services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40962" name="Picture 2" descr="https://static.wixstatic.com/media/63861c_457a26198cddb0b80bb8741b6a9000b2.png/v1/fill/w_130,h_123,al_c,usm_0.66_1.00_0.01/63861c_457a26198cddb0b80bb8741b6a9000b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2400"/>
            <a:ext cx="1238250" cy="1171576"/>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12"/>
          <p:cNvSpPr>
            <a:spLocks noChangeArrowheads="1"/>
          </p:cNvSpPr>
          <p:nvPr/>
        </p:nvSpPr>
        <p:spPr bwMode="auto">
          <a:xfrm>
            <a:off x="914400" y="2133600"/>
            <a:ext cx="3048000" cy="25908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Community  (IIC)-Behavioral Assistance (BA)  </a:t>
            </a:r>
            <a:endParaRPr lang="en-US" sz="1200" b="1" dirty="0">
              <a:solidFill>
                <a:schemeClr val="bg1"/>
              </a:solidFill>
            </a:endParaRPr>
          </a:p>
        </p:txBody>
      </p:sp>
    </p:spTree>
    <p:extLst>
      <p:ext uri="{BB962C8B-B14F-4D97-AF65-F5344CB8AC3E}">
        <p14:creationId xmlns:p14="http://schemas.microsoft.com/office/powerpoint/2010/main" val="4056450140"/>
      </p:ext>
    </p:extLst>
  </p:cSld>
  <p:clrMapOvr>
    <a:masterClrMapping/>
  </p:clrMapOvr>
  <p:transition advClick="0">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999F28E1-96D2-47D3-A9D1-7DEAABEABB01}" type="slidenum">
              <a:rPr lang="en-US" smtClean="0"/>
              <a:pPr>
                <a:defRPr/>
              </a:pPr>
              <a:t>17</a:t>
            </a:fld>
            <a:endParaRPr lang="en-US"/>
          </a:p>
        </p:txBody>
      </p:sp>
      <p:sp>
        <p:nvSpPr>
          <p:cNvPr id="6" name="Rectangle 5"/>
          <p:cNvSpPr/>
          <p:nvPr/>
        </p:nvSpPr>
        <p:spPr>
          <a:xfrm>
            <a:off x="762000" y="5181600"/>
            <a:ext cx="4572000" cy="1015663"/>
          </a:xfrm>
          <a:prstGeom prst="rect">
            <a:avLst/>
          </a:prstGeom>
        </p:spPr>
        <p:txBody>
          <a:bodyPr>
            <a:spAutoFit/>
          </a:bodyPr>
          <a:lstStyle/>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Bret Vaks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Executive Director</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Autism Family Services of New Jersey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An Affiliate of The Family Resource Network</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2"/>
              </a:rPr>
              <a:t>bvaks@autismfamilyservicesnj.org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AutoShape 12"/>
          <p:cNvSpPr>
            <a:spLocks noChangeArrowheads="1"/>
          </p:cNvSpPr>
          <p:nvPr/>
        </p:nvSpPr>
        <p:spPr bwMode="auto">
          <a:xfrm>
            <a:off x="2362200" y="1371600"/>
            <a:ext cx="41910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Home  (IIH) – Individual Support Services  (ISS) –ABA services </a:t>
            </a:r>
            <a:endParaRPr lang="en-US" sz="1200" b="1" dirty="0">
              <a:solidFill>
                <a:schemeClr val="bg1"/>
              </a:solidFill>
            </a:endParaRPr>
          </a:p>
        </p:txBody>
      </p:sp>
      <p:sp>
        <p:nvSpPr>
          <p:cNvPr id="7" name="TextBox 6"/>
          <p:cNvSpPr txBox="1"/>
          <p:nvPr/>
        </p:nvSpPr>
        <p:spPr>
          <a:xfrm>
            <a:off x="1066800" y="2362200"/>
            <a:ext cx="746760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Provide weekly therapeutic services within the home setting to youth with intellectual and/or developmental disabilities.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Provide education and instruction to </a:t>
            </a:r>
            <a:r>
              <a:rPr lang="en-US" dirty="0" smtClean="0"/>
              <a:t>parents/caregivers</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Services are intended to be brief (2-12 months) and are typically authorized at 2-4 hours per week</a:t>
            </a:r>
            <a:r>
              <a:rPr lang="en-US" dirty="0" smtClean="0"/>
              <a:t>.</a:t>
            </a:r>
          </a:p>
          <a:p>
            <a:pPr marL="285750" indent="-285750">
              <a:buFont typeface="Arial" panose="020B0604020202020204" pitchFamily="34" charset="0"/>
              <a:buChar char="•"/>
            </a:pPr>
            <a:r>
              <a:rPr lang="en-US" dirty="0"/>
              <a:t>ISS addresses adaptive behavior and skill development for activities of daily living (ADLs)</a:t>
            </a:r>
          </a:p>
          <a:p>
            <a:pPr marL="285750" indent="-285750">
              <a:buFont typeface="Arial" panose="020B0604020202020204" pitchFamily="34" charset="0"/>
              <a:buChar char="•"/>
            </a:pPr>
            <a:endParaRPr lang="en-US" dirty="0"/>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3124200" y="152400"/>
            <a:ext cx="2514600" cy="1066800"/>
          </a:xfrm>
          <a:prstGeom prst="rect">
            <a:avLst/>
          </a:prstGeom>
        </p:spPr>
      </p:pic>
    </p:spTree>
    <p:extLst>
      <p:ext uri="{BB962C8B-B14F-4D97-AF65-F5344CB8AC3E}">
        <p14:creationId xmlns:p14="http://schemas.microsoft.com/office/powerpoint/2010/main" val="1694692943"/>
      </p:ext>
    </p:extLst>
  </p:cSld>
  <p:clrMapOvr>
    <a:masterClrMapping/>
  </p:clrMapOvr>
  <p:transition advClick="0">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Credentials &amp; Requirements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All IIH Clinical providers are required to be licensed (LSW, LAC, LCSW, LPC, LMFT)</a:t>
            </a:r>
          </a:p>
          <a:p>
            <a:endParaRPr lang="en-US" dirty="0" smtClean="0"/>
          </a:p>
          <a:p>
            <a:r>
              <a:rPr lang="en-US" dirty="0" smtClean="0"/>
              <a:t>All IIH Clinical providers are required to be approved by CSOC prior to working with this population.</a:t>
            </a:r>
          </a:p>
          <a:p>
            <a:endParaRPr lang="en-US" dirty="0" smtClean="0"/>
          </a:p>
          <a:p>
            <a:r>
              <a:rPr lang="en-US" dirty="0" smtClean="0"/>
              <a:t>All IIH Clinical providers are required to have at minimum, 1 year of providing clinical services to youth with I/DD.</a:t>
            </a:r>
          </a:p>
          <a:p>
            <a:endParaRPr lang="en-US" dirty="0" smtClean="0"/>
          </a:p>
          <a:p>
            <a:r>
              <a:rPr lang="en-US" dirty="0" smtClean="0"/>
              <a:t>Must have a TB test &amp; criminal background check.  Most providers are CPR certified.</a:t>
            </a:r>
            <a:endParaRPr lang="en-US" dirty="0"/>
          </a:p>
        </p:txBody>
      </p:sp>
    </p:spTree>
    <p:extLst>
      <p:ext uri="{BB962C8B-B14F-4D97-AF65-F5344CB8AC3E}">
        <p14:creationId xmlns:p14="http://schemas.microsoft.com/office/powerpoint/2010/main" val="416474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ISS</a:t>
            </a:r>
            <a:endParaRPr lang="en-US" dirty="0"/>
          </a:p>
        </p:txBody>
      </p:sp>
      <p:sp>
        <p:nvSpPr>
          <p:cNvPr id="3" name="Content Placeholder 2"/>
          <p:cNvSpPr>
            <a:spLocks noGrp="1"/>
          </p:cNvSpPr>
          <p:nvPr>
            <p:ph idx="1"/>
          </p:nvPr>
        </p:nvSpPr>
        <p:spPr>
          <a:ln>
            <a:solidFill>
              <a:srgbClr val="00B0F0"/>
            </a:solidFill>
          </a:ln>
        </p:spPr>
        <p:txBody>
          <a:bodyPr>
            <a:normAutofit fontScale="85000" lnSpcReduction="20000"/>
          </a:bodyPr>
          <a:lstStyle/>
          <a:p>
            <a:r>
              <a:rPr lang="en-US" dirty="0" smtClean="0"/>
              <a:t>Level 1 Technician:  </a:t>
            </a:r>
          </a:p>
          <a:p>
            <a:pPr lvl="2"/>
            <a:r>
              <a:rPr lang="en-US" dirty="0" smtClean="0"/>
              <a:t>responsible for creating the plan and providing supervision of the plan.</a:t>
            </a:r>
          </a:p>
          <a:p>
            <a:pPr lvl="2"/>
            <a:r>
              <a:rPr lang="en-US" dirty="0" smtClean="0"/>
              <a:t>BA/BS degree</a:t>
            </a:r>
          </a:p>
          <a:p>
            <a:pPr lvl="2"/>
            <a:r>
              <a:rPr lang="en-US" dirty="0" smtClean="0"/>
              <a:t>At least 1 year creating individual service plans</a:t>
            </a:r>
          </a:p>
          <a:p>
            <a:r>
              <a:rPr lang="en-US" dirty="0" smtClean="0"/>
              <a:t>Level 2 Technician:  </a:t>
            </a:r>
          </a:p>
          <a:p>
            <a:pPr lvl="2"/>
            <a:r>
              <a:rPr lang="en-US" dirty="0" smtClean="0"/>
              <a:t>responsible for implementing the plan</a:t>
            </a:r>
          </a:p>
          <a:p>
            <a:pPr lvl="2"/>
            <a:r>
              <a:rPr lang="en-US" dirty="0" smtClean="0"/>
              <a:t>BA/BS degree</a:t>
            </a:r>
          </a:p>
          <a:p>
            <a:pPr lvl="2"/>
            <a:r>
              <a:rPr lang="en-US" dirty="0" smtClean="0"/>
              <a:t>At least 1 year implementing individual service plans</a:t>
            </a:r>
          </a:p>
          <a:p>
            <a:r>
              <a:rPr lang="en-US" dirty="0" smtClean="0"/>
              <a:t>Level 3 Technician:  </a:t>
            </a:r>
          </a:p>
          <a:p>
            <a:pPr lvl="2"/>
            <a:r>
              <a:rPr lang="en-US" dirty="0" smtClean="0"/>
              <a:t>responsible for implementing the plan.</a:t>
            </a:r>
          </a:p>
          <a:p>
            <a:pPr lvl="2"/>
            <a:r>
              <a:rPr lang="en-US" dirty="0" smtClean="0"/>
              <a:t>HS/GED level</a:t>
            </a:r>
          </a:p>
          <a:p>
            <a:pPr lvl="2"/>
            <a:r>
              <a:rPr lang="en-US" dirty="0" smtClean="0"/>
              <a:t>At least 3 years implementing individual service plans</a:t>
            </a:r>
            <a:endParaRPr lang="en-US" dirty="0"/>
          </a:p>
        </p:txBody>
      </p:sp>
    </p:spTree>
    <p:extLst>
      <p:ext uri="{BB962C8B-B14F-4D97-AF65-F5344CB8AC3E}">
        <p14:creationId xmlns:p14="http://schemas.microsoft.com/office/powerpoint/2010/main" val="3209960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999F28E1-96D2-47D3-A9D1-7DEAABEABB01}" type="slidenum">
              <a:rPr lang="en-US" smtClean="0"/>
              <a:pPr>
                <a:defRPr/>
              </a:pPr>
              <a:t>20</a:t>
            </a:fld>
            <a:endParaRPr lang="en-US"/>
          </a:p>
        </p:txBody>
      </p:sp>
      <p:sp>
        <p:nvSpPr>
          <p:cNvPr id="10" name="AutoShape 12"/>
          <p:cNvSpPr>
            <a:spLocks noChangeArrowheads="1"/>
          </p:cNvSpPr>
          <p:nvPr/>
        </p:nvSpPr>
        <p:spPr bwMode="auto">
          <a:xfrm>
            <a:off x="2362200" y="1371600"/>
            <a:ext cx="41910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Home  (IIH) – Individual Support Services  (ISS) –ABA services </a:t>
            </a:r>
            <a:endParaRPr lang="en-US" sz="1200" b="1" dirty="0">
              <a:solidFill>
                <a:schemeClr val="bg1"/>
              </a:solidFill>
            </a:endParaRPr>
          </a:p>
        </p:txBody>
      </p:sp>
      <p:sp>
        <p:nvSpPr>
          <p:cNvPr id="7" name="TextBox 6"/>
          <p:cNvSpPr txBox="1"/>
          <p:nvPr/>
        </p:nvSpPr>
        <p:spPr>
          <a:xfrm>
            <a:off x="1066800" y="2362200"/>
            <a:ext cx="746760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Provide weekly therapeutic services within the home setting to youth with intellectual and/or developmental disabilities.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Provide education and instruction to </a:t>
            </a:r>
            <a:r>
              <a:rPr lang="en-US" dirty="0" smtClean="0"/>
              <a:t>parents/caregivers</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Services are intended to be brief (2-12 months) and are typically authorized at 2-4 hours per week</a:t>
            </a:r>
            <a:r>
              <a:rPr lang="en-US" dirty="0" smtClean="0"/>
              <a:t>.</a:t>
            </a:r>
          </a:p>
          <a:p>
            <a:pPr marL="285750" indent="-285750">
              <a:buFont typeface="Arial" panose="020B0604020202020204" pitchFamily="34" charset="0"/>
              <a:buChar char="•"/>
            </a:pPr>
            <a:r>
              <a:rPr lang="en-US" dirty="0"/>
              <a:t>ISS addresses adaptive behavior and skill development for activities of daily living (ADLs)</a:t>
            </a:r>
          </a:p>
          <a:p>
            <a:pPr marL="285750" indent="-285750">
              <a:buFont typeface="Arial" panose="020B0604020202020204" pitchFamily="34" charset="0"/>
              <a:buChar char="•"/>
            </a:pPr>
            <a:endParaRPr lang="en-US" dirty="0"/>
          </a:p>
        </p:txBody>
      </p:sp>
      <p:pic>
        <p:nvPicPr>
          <p:cNvPr id="8" name="Picture 7"/>
          <p:cNvPicPr/>
          <p:nvPr/>
        </p:nvPicPr>
        <p:blipFill>
          <a:blip r:embed="rId2" cstate="print">
            <a:extLst>
              <a:ext uri="{28A0092B-C50C-407E-A947-70E740481C1C}">
                <a14:useLocalDpi xmlns:a14="http://schemas.microsoft.com/office/drawing/2010/main" val="0"/>
              </a:ext>
            </a:extLst>
          </a:blip>
          <a:stretch>
            <a:fillRect/>
          </a:stretch>
        </p:blipFill>
        <p:spPr>
          <a:xfrm>
            <a:off x="3124200" y="152400"/>
            <a:ext cx="2514600" cy="1066800"/>
          </a:xfrm>
          <a:prstGeom prst="rect">
            <a:avLst/>
          </a:prstGeom>
        </p:spPr>
      </p:pic>
      <p:sp>
        <p:nvSpPr>
          <p:cNvPr id="2" name="Rectangle 1"/>
          <p:cNvSpPr/>
          <p:nvPr/>
        </p:nvSpPr>
        <p:spPr>
          <a:xfrm>
            <a:off x="2362200" y="5105400"/>
            <a:ext cx="4572000" cy="954107"/>
          </a:xfrm>
          <a:prstGeom prst="rect">
            <a:avLst/>
          </a:prstGeom>
        </p:spPr>
        <p:txBody>
          <a:bodyPr>
            <a:spAutoFit/>
          </a:bodyPr>
          <a:lstStyle/>
          <a:p>
            <a:pPr marL="0" marR="0" algn="ctr">
              <a:spcBef>
                <a:spcPts val="0"/>
              </a:spcBef>
              <a:spcAft>
                <a:spcPts val="0"/>
              </a:spcAft>
            </a:pPr>
            <a:r>
              <a:rPr lang="en-US" sz="800" b="1" i="1" dirty="0">
                <a:solidFill>
                  <a:srgbClr val="FF00FF"/>
                </a:solidFill>
                <a:latin typeface="Georgia" panose="02040502050405020303" pitchFamily="18" charset="0"/>
                <a:ea typeface="Calibri" panose="020F0502020204030204" pitchFamily="34" charset="0"/>
              </a:rPr>
              <a:t>Valerie Rawls, LCSW</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dirty="0">
                <a:solidFill>
                  <a:srgbClr val="FF00FF"/>
                </a:solidFill>
                <a:latin typeface="Georgia" panose="02040502050405020303" pitchFamily="18" charset="0"/>
                <a:ea typeface="Calibri" panose="020F0502020204030204" pitchFamily="34" charset="0"/>
              </a:rPr>
              <a:t>CEO/Clinical Director</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dirty="0" err="1">
                <a:solidFill>
                  <a:srgbClr val="FF00FF"/>
                </a:solidFill>
                <a:latin typeface="Georgia" panose="02040502050405020303" pitchFamily="18" charset="0"/>
                <a:ea typeface="Calibri" panose="020F0502020204030204" pitchFamily="34" charset="0"/>
              </a:rPr>
              <a:t>TeamUP</a:t>
            </a:r>
            <a:r>
              <a:rPr lang="en-US" sz="800" dirty="0">
                <a:solidFill>
                  <a:srgbClr val="FF00FF"/>
                </a:solidFill>
                <a:latin typeface="Georgia" panose="02040502050405020303" pitchFamily="18" charset="0"/>
                <a:ea typeface="Calibri" panose="020F0502020204030204" pitchFamily="34" charset="0"/>
              </a:rPr>
              <a:t> Counseling, LLC</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b="1" dirty="0">
                <a:solidFill>
                  <a:srgbClr val="000000"/>
                </a:solidFill>
                <a:latin typeface="Georgia" panose="02040502050405020303" pitchFamily="18" charset="0"/>
                <a:ea typeface="Calibri" panose="020F0502020204030204" pitchFamily="34" charset="0"/>
              </a:rPr>
              <a:t>Main Office: </a:t>
            </a:r>
            <a:r>
              <a:rPr lang="en-US" sz="800" dirty="0">
                <a:solidFill>
                  <a:srgbClr val="000000"/>
                </a:solidFill>
                <a:latin typeface="Georgia" panose="02040502050405020303" pitchFamily="18" charset="0"/>
                <a:ea typeface="Calibri" panose="020F0502020204030204" pitchFamily="34" charset="0"/>
              </a:rPr>
              <a:t> (201) 292-3475</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b="1" dirty="0">
                <a:solidFill>
                  <a:srgbClr val="000000"/>
                </a:solidFill>
                <a:latin typeface="Georgia" panose="02040502050405020303" pitchFamily="18" charset="0"/>
                <a:ea typeface="Calibri" panose="020F0502020204030204" pitchFamily="34" charset="0"/>
              </a:rPr>
              <a:t>Cell:</a:t>
            </a:r>
            <a:r>
              <a:rPr lang="en-US" sz="800" dirty="0">
                <a:solidFill>
                  <a:srgbClr val="000000"/>
                </a:solidFill>
                <a:latin typeface="Georgia" panose="02040502050405020303" pitchFamily="18" charset="0"/>
                <a:ea typeface="Calibri" panose="020F0502020204030204" pitchFamily="34" charset="0"/>
              </a:rPr>
              <a:t> (201) 725-3613</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b="1" dirty="0">
                <a:solidFill>
                  <a:srgbClr val="000000"/>
                </a:solidFill>
                <a:latin typeface="Georgia" panose="02040502050405020303" pitchFamily="18" charset="0"/>
                <a:ea typeface="Calibri" panose="020F0502020204030204" pitchFamily="34" charset="0"/>
              </a:rPr>
              <a:t>Fax:</a:t>
            </a:r>
            <a:r>
              <a:rPr lang="en-US" sz="800" dirty="0">
                <a:solidFill>
                  <a:srgbClr val="000000"/>
                </a:solidFill>
                <a:latin typeface="Georgia" panose="02040502050405020303" pitchFamily="18" charset="0"/>
                <a:ea typeface="Calibri" panose="020F0502020204030204" pitchFamily="34" charset="0"/>
              </a:rPr>
              <a:t> (201) 328-9404</a:t>
            </a:r>
            <a:endParaRPr lang="en-US" sz="3600" dirty="0">
              <a:latin typeface="Times New Roman" panose="02020603050405020304" pitchFamily="18" charset="0"/>
              <a:ea typeface="Calibri" panose="020F0502020204030204" pitchFamily="34" charset="0"/>
            </a:endParaRPr>
          </a:p>
          <a:p>
            <a:pPr marL="0" marR="0" algn="ctr">
              <a:spcBef>
                <a:spcPts val="0"/>
              </a:spcBef>
              <a:spcAft>
                <a:spcPts val="0"/>
              </a:spcAft>
            </a:pPr>
            <a:r>
              <a:rPr lang="en-US" sz="800" b="1" dirty="0">
                <a:solidFill>
                  <a:srgbClr val="000000"/>
                </a:solidFill>
                <a:latin typeface="Georgia" panose="02040502050405020303" pitchFamily="18" charset="0"/>
                <a:ea typeface="Calibri" panose="020F0502020204030204" pitchFamily="34" charset="0"/>
              </a:rPr>
              <a:t>Website: </a:t>
            </a:r>
            <a:r>
              <a:rPr lang="en-US" sz="800" dirty="0">
                <a:solidFill>
                  <a:srgbClr val="000000"/>
                </a:solidFill>
                <a:latin typeface="Georgia" panose="02040502050405020303" pitchFamily="18" charset="0"/>
                <a:ea typeface="Calibri" panose="020F0502020204030204" pitchFamily="34" charset="0"/>
              </a:rPr>
              <a:t> </a:t>
            </a:r>
            <a:r>
              <a:rPr lang="en-US" sz="800" u="sng" dirty="0">
                <a:solidFill>
                  <a:srgbClr val="000000"/>
                </a:solidFill>
                <a:latin typeface="Georgia" panose="02040502050405020303" pitchFamily="18" charset="0"/>
                <a:ea typeface="Calibri" panose="020F0502020204030204" pitchFamily="34" charset="0"/>
                <a:hlinkClick r:id="rId3"/>
              </a:rPr>
              <a:t>http://www.teamupcounseling.com/</a:t>
            </a:r>
            <a:endParaRPr lang="en-US" sz="3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24141430"/>
      </p:ext>
    </p:extLst>
  </p:cSld>
  <p:clrMapOvr>
    <a:masterClrMapping/>
  </p:clrMapOvr>
  <p:transition advClick="0">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999F28E1-96D2-47D3-A9D1-7DEAABEABB01}" type="slidenum">
              <a:rPr lang="en-US" smtClean="0"/>
              <a:pPr>
                <a:defRPr/>
              </a:pPr>
              <a:t>21</a:t>
            </a:fld>
            <a:endParaRPr lang="en-US"/>
          </a:p>
        </p:txBody>
      </p:sp>
      <p:pic>
        <p:nvPicPr>
          <p:cNvPr id="39938"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609600"/>
            <a:ext cx="27527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2"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762000"/>
            <a:ext cx="20955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762000" y="5181600"/>
            <a:ext cx="4572000" cy="1015663"/>
          </a:xfrm>
          <a:prstGeom prst="rect">
            <a:avLst/>
          </a:prstGeom>
        </p:spPr>
        <p:txBody>
          <a:bodyPr>
            <a:spAutoFit/>
          </a:bodyPr>
          <a:lstStyle/>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Bret Vaks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Executive Director</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Autism Family Services of New Jersey</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latin typeface="Arial" panose="020B0604020202020204" pitchFamily="34" charset="0"/>
                <a:ea typeface="Calibri" panose="020F0502020204030204" pitchFamily="34" charset="0"/>
                <a:cs typeface="Times New Roman" panose="02020603050405020304" pitchFamily="18" charset="0"/>
              </a:rPr>
              <a:t>An Affiliate of The Family Resource Network</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4"/>
              </a:rPr>
              <a:t>bvaks@autismfamilyservicesnj.org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AutoShape 12"/>
          <p:cNvSpPr>
            <a:spLocks noChangeArrowheads="1"/>
          </p:cNvSpPr>
          <p:nvPr/>
        </p:nvSpPr>
        <p:spPr bwMode="auto">
          <a:xfrm>
            <a:off x="2362200" y="1981200"/>
            <a:ext cx="4191000" cy="838200"/>
          </a:xfrm>
          <a:prstGeom prst="roundRect">
            <a:avLst>
              <a:gd name="adj" fmla="val 16667"/>
            </a:avLst>
          </a:prstGeom>
          <a:solidFill>
            <a:srgbClr val="92D050"/>
          </a:solidFill>
          <a:ln>
            <a:noFill/>
          </a:ln>
          <a:effectLst>
            <a:glow rad="63500">
              <a:schemeClr val="accent4">
                <a:satMod val="175000"/>
                <a:alpha val="40000"/>
              </a:schemeClr>
            </a:glow>
          </a:effectLst>
          <a:extLst/>
        </p:spPr>
        <p:txBody>
          <a:bodyPr lIns="86478" tIns="43239" rIns="86478" bIns="43239" anchor="ctr"/>
          <a:lstStyle/>
          <a:p>
            <a:pPr algn="ctr">
              <a:defRPr/>
            </a:pPr>
            <a:r>
              <a:rPr lang="en-US" sz="1200" b="1" dirty="0" smtClean="0">
                <a:solidFill>
                  <a:schemeClr val="bg1"/>
                </a:solidFill>
              </a:rPr>
              <a:t>Intensive In Home  (IIH) – Individual Support Services  (ISS) –ABA services </a:t>
            </a:r>
            <a:endParaRPr lang="en-US" sz="1200" b="1" dirty="0">
              <a:solidFill>
                <a:schemeClr val="bg1"/>
              </a:solidFill>
            </a:endParaRPr>
          </a:p>
        </p:txBody>
      </p:sp>
      <p:sp>
        <p:nvSpPr>
          <p:cNvPr id="7" name="TextBox 6"/>
          <p:cNvSpPr txBox="1"/>
          <p:nvPr/>
        </p:nvSpPr>
        <p:spPr>
          <a:xfrm>
            <a:off x="1066800" y="2971800"/>
            <a:ext cx="6096000" cy="1754326"/>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dirty="0" smtClean="0"/>
              <a:t>Services Offered/ Youth Served </a:t>
            </a:r>
          </a:p>
          <a:p>
            <a:pPr marL="285750" indent="-285750">
              <a:lnSpc>
                <a:spcPct val="200000"/>
              </a:lnSpc>
              <a:buFont typeface="Arial" panose="020B0604020202020204" pitchFamily="34" charset="0"/>
              <a:buChar char="•"/>
            </a:pPr>
            <a:r>
              <a:rPr lang="en-US" dirty="0" smtClean="0"/>
              <a:t>Crisis Planning</a:t>
            </a:r>
          </a:p>
          <a:p>
            <a:pPr marL="285750" indent="-285750">
              <a:lnSpc>
                <a:spcPct val="200000"/>
              </a:lnSpc>
              <a:buFont typeface="Arial" panose="020B0604020202020204" pitchFamily="34" charset="0"/>
              <a:buChar char="•"/>
            </a:pPr>
            <a:r>
              <a:rPr lang="en-US" dirty="0" smtClean="0"/>
              <a:t>Community Transition Planning   </a:t>
            </a:r>
            <a:endParaRPr lang="en-US" dirty="0"/>
          </a:p>
        </p:txBody>
      </p:sp>
    </p:spTree>
    <p:extLst>
      <p:ext uri="{BB962C8B-B14F-4D97-AF65-F5344CB8AC3E}">
        <p14:creationId xmlns:p14="http://schemas.microsoft.com/office/powerpoint/2010/main" val="437079787"/>
      </p:ext>
    </p:extLst>
  </p:cSld>
  <p:clrMapOvr>
    <a:masterClrMapping/>
  </p:clrMapOvr>
  <p:transition advClick="0">
    <p:wipe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p:cNvSpPr>
            <a:spLocks noGrp="1" noChangeArrowheads="1"/>
          </p:cNvSpPr>
          <p:nvPr>
            <p:ph type="title"/>
          </p:nvPr>
        </p:nvSpPr>
        <p:spPr>
          <a:xfrm>
            <a:off x="457200" y="0"/>
            <a:ext cx="8229600" cy="2209800"/>
          </a:xfrm>
        </p:spPr>
        <p:txBody>
          <a:bodyPr/>
          <a:lstStyle/>
          <a:p>
            <a:r>
              <a:rPr lang="en-US" sz="3600" i="1" dirty="0" smtClean="0"/>
              <a:t>COMMUNITY</a:t>
            </a:r>
            <a:r>
              <a:rPr lang="en-US" i="1" dirty="0" smtClean="0"/>
              <a:t> </a:t>
            </a:r>
            <a:r>
              <a:rPr lang="en-US" i="1" dirty="0" smtClean="0"/>
              <a:t/>
            </a:r>
            <a:br>
              <a:rPr lang="en-US" i="1" dirty="0" smtClean="0"/>
            </a:br>
            <a:r>
              <a:rPr lang="en-US" sz="3200" dirty="0" smtClean="0"/>
              <a:t>F.E.D.D.I.E- </a:t>
            </a:r>
            <a:r>
              <a:rPr lang="en-US" sz="3200" dirty="0" smtClean="0">
                <a:solidFill>
                  <a:srgbClr val="FF0000"/>
                </a:solidFill>
              </a:rPr>
              <a:t>F</a:t>
            </a:r>
            <a:r>
              <a:rPr lang="en-US" sz="3200" dirty="0" smtClean="0"/>
              <a:t>ortitude For </a:t>
            </a:r>
            <a:r>
              <a:rPr lang="en-US" sz="3200" dirty="0" smtClean="0">
                <a:solidFill>
                  <a:srgbClr val="FF0000"/>
                </a:solidFill>
              </a:rPr>
              <a:t>E</a:t>
            </a:r>
            <a:r>
              <a:rPr lang="en-US" sz="3200" dirty="0" smtClean="0"/>
              <a:t>very </a:t>
            </a:r>
            <a:r>
              <a:rPr lang="en-US" sz="3200" dirty="0" smtClean="0">
                <a:solidFill>
                  <a:srgbClr val="FF0000"/>
                </a:solidFill>
              </a:rPr>
              <a:t>D</a:t>
            </a:r>
            <a:r>
              <a:rPr lang="en-US" sz="3200" dirty="0" smtClean="0"/>
              <a:t>isadvantaged </a:t>
            </a:r>
            <a:r>
              <a:rPr lang="en-US" sz="3200" dirty="0" smtClean="0">
                <a:solidFill>
                  <a:srgbClr val="FF0000"/>
                </a:solidFill>
              </a:rPr>
              <a:t>D</a:t>
            </a:r>
            <a:r>
              <a:rPr lang="en-US" sz="3200" dirty="0" smtClean="0"/>
              <a:t>emographic </a:t>
            </a:r>
            <a:r>
              <a:rPr lang="en-US" sz="3200" dirty="0" smtClean="0">
                <a:solidFill>
                  <a:srgbClr val="FF0000"/>
                </a:solidFill>
              </a:rPr>
              <a:t>I</a:t>
            </a:r>
            <a:r>
              <a:rPr lang="en-US" sz="3200" dirty="0" smtClean="0"/>
              <a:t>nvesting in </a:t>
            </a:r>
            <a:r>
              <a:rPr lang="en-US" sz="3200" dirty="0" smtClean="0">
                <a:solidFill>
                  <a:srgbClr val="FF0000"/>
                </a:solidFill>
              </a:rPr>
              <a:t>E</a:t>
            </a:r>
            <a:r>
              <a:rPr lang="en-US" sz="3200" dirty="0" smtClean="0"/>
              <a:t>xcellence </a:t>
            </a:r>
            <a:endParaRPr lang="en-US" sz="3200" dirty="0" smtClean="0"/>
          </a:p>
        </p:txBody>
      </p:sp>
      <p:sp>
        <p:nvSpPr>
          <p:cNvPr id="100354" name="Rectangle 6"/>
          <p:cNvSpPr>
            <a:spLocks noGrp="1" noChangeArrowheads="1"/>
          </p:cNvSpPr>
          <p:nvPr>
            <p:ph type="body" sz="half" idx="2"/>
          </p:nvPr>
        </p:nvSpPr>
        <p:spPr>
          <a:xfrm>
            <a:off x="4648200" y="2438400"/>
            <a:ext cx="4038600" cy="3657600"/>
          </a:xfrm>
        </p:spPr>
        <p:txBody>
          <a:bodyPr/>
          <a:lstStyle/>
          <a:p>
            <a:r>
              <a:rPr lang="en-US" sz="1800" dirty="0" smtClean="0">
                <a:latin typeface="Times New Roman" pitchFamily="18" charset="0"/>
                <a:cs typeface="Times New Roman" pitchFamily="18" charset="0"/>
              </a:rPr>
              <a:t>Referrals from the community via </a:t>
            </a:r>
            <a:r>
              <a:rPr lang="en-US" sz="1800" dirty="0">
                <a:latin typeface="Times New Roman" pitchFamily="18" charset="0"/>
                <a:cs typeface="Times New Roman" pitchFamily="18" charset="0"/>
              </a:rPr>
              <a:t>friends and family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Honesty </a:t>
            </a:r>
            <a:r>
              <a:rPr lang="en-US" sz="1800" dirty="0">
                <a:latin typeface="Times New Roman" pitchFamily="18" charset="0"/>
                <a:cs typeface="Times New Roman" pitchFamily="18" charset="0"/>
              </a:rPr>
              <a:t>is </a:t>
            </a:r>
            <a:r>
              <a:rPr lang="en-US" sz="1800" dirty="0" smtClean="0">
                <a:latin typeface="Times New Roman" pitchFamily="18" charset="0"/>
                <a:cs typeface="Times New Roman" pitchFamily="18" charset="0"/>
              </a:rPr>
              <a:t>key/Communication</a:t>
            </a:r>
            <a:endParaRPr lang="en-US" sz="2800" dirty="0" smtClean="0"/>
          </a:p>
          <a:p>
            <a:r>
              <a:rPr lang="en-US" sz="1800" dirty="0" smtClean="0">
                <a:latin typeface="Times New Roman" pitchFamily="18" charset="0"/>
                <a:cs typeface="Times New Roman" pitchFamily="18" charset="0"/>
              </a:rPr>
              <a:t>Its </a:t>
            </a:r>
            <a:r>
              <a:rPr lang="en-US" sz="1800" dirty="0">
                <a:latin typeface="Times New Roman" pitchFamily="18" charset="0"/>
                <a:cs typeface="Times New Roman" pitchFamily="18" charset="0"/>
              </a:rPr>
              <a:t>not what you say but how you say it.</a:t>
            </a:r>
          </a:p>
          <a:p>
            <a:r>
              <a:rPr lang="en-US" sz="1800" dirty="0">
                <a:latin typeface="Times New Roman" pitchFamily="18" charset="0"/>
                <a:cs typeface="Times New Roman" pitchFamily="18" charset="0"/>
              </a:rPr>
              <a:t>Letting kids know you genuinely care is essential.</a:t>
            </a:r>
          </a:p>
          <a:p>
            <a:endParaRPr lang="en-US" sz="2800" dirty="0" smtClean="0"/>
          </a:p>
        </p:txBody>
      </p:sp>
      <p:pic>
        <p:nvPicPr>
          <p:cNvPr id="100355" name="Picture 9"/>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13594" y="2465388"/>
            <a:ext cx="3325812" cy="3325812"/>
          </a:xfrm>
        </p:spPr>
      </p:pic>
    </p:spTree>
    <p:extLst>
      <p:ext uri="{BB962C8B-B14F-4D97-AF65-F5344CB8AC3E}">
        <p14:creationId xmlns:p14="http://schemas.microsoft.com/office/powerpoint/2010/main" val="4266824077"/>
      </p:ext>
    </p:extLst>
  </p:cSld>
  <p:clrMapOvr>
    <a:masterClrMapping/>
  </p:clrMapOvr>
  <p:transition advClick="0">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p:cNvSpPr>
            <a:spLocks noGrp="1" noChangeArrowheads="1"/>
          </p:cNvSpPr>
          <p:nvPr>
            <p:ph type="title"/>
          </p:nvPr>
        </p:nvSpPr>
        <p:spPr>
          <a:xfrm>
            <a:off x="457200" y="0"/>
            <a:ext cx="8229600" cy="2209800"/>
          </a:xfrm>
        </p:spPr>
        <p:txBody>
          <a:bodyPr/>
          <a:lstStyle/>
          <a:p>
            <a:r>
              <a:rPr lang="en-US" sz="3600" i="1" dirty="0" smtClean="0"/>
              <a:t>COMMUNITY</a:t>
            </a:r>
            <a:r>
              <a:rPr lang="en-US" i="1" dirty="0" smtClean="0"/>
              <a:t> </a:t>
            </a:r>
            <a:r>
              <a:rPr lang="en-US" i="1" dirty="0" smtClean="0"/>
              <a:t/>
            </a:r>
            <a:br>
              <a:rPr lang="en-US" i="1" dirty="0" smtClean="0"/>
            </a:br>
            <a:r>
              <a:rPr lang="en-US" sz="3200" dirty="0" smtClean="0"/>
              <a:t>F.E.D.D.I.E-</a:t>
            </a:r>
            <a:br>
              <a:rPr lang="en-US" sz="3200" dirty="0" smtClean="0"/>
            </a:br>
            <a:r>
              <a:rPr lang="en-US" sz="3200" dirty="0" smtClean="0"/>
              <a:t>I Am You </a:t>
            </a:r>
            <a:endParaRPr lang="en-US" sz="3200" dirty="0" smtClean="0"/>
          </a:p>
        </p:txBody>
      </p:sp>
      <p:sp>
        <p:nvSpPr>
          <p:cNvPr id="100354" name="Rectangle 6"/>
          <p:cNvSpPr>
            <a:spLocks noGrp="1" noChangeArrowheads="1"/>
          </p:cNvSpPr>
          <p:nvPr>
            <p:ph type="body" sz="half" idx="2"/>
          </p:nvPr>
        </p:nvSpPr>
        <p:spPr>
          <a:xfrm>
            <a:off x="4648200" y="2438400"/>
            <a:ext cx="4038600" cy="3657600"/>
          </a:xfrm>
        </p:spPr>
        <p:txBody>
          <a:bodyPr/>
          <a:lstStyle/>
          <a:p>
            <a:r>
              <a:rPr lang="en-US" sz="2000" dirty="0"/>
              <a:t>Having general conversation, try to </a:t>
            </a:r>
            <a:r>
              <a:rPr lang="en-US" sz="2000" dirty="0" smtClean="0"/>
              <a:t>identify </a:t>
            </a:r>
            <a:r>
              <a:rPr lang="en-US" sz="2000" dirty="0"/>
              <a:t>who you both know in common</a:t>
            </a:r>
          </a:p>
          <a:p>
            <a:r>
              <a:rPr lang="en-US" sz="2000" dirty="0"/>
              <a:t>Understanding their language, way of communication, and their perspective on life</a:t>
            </a:r>
          </a:p>
          <a:p>
            <a:r>
              <a:rPr lang="en-US" sz="2000" dirty="0"/>
              <a:t>Thinking like a kid</a:t>
            </a:r>
          </a:p>
          <a:p>
            <a:r>
              <a:rPr lang="en-US" sz="2000" dirty="0"/>
              <a:t>Avoiding being judgmental </a:t>
            </a:r>
          </a:p>
          <a:p>
            <a:endParaRPr lang="en-US" sz="2000" dirty="0" smtClean="0"/>
          </a:p>
        </p:txBody>
      </p:sp>
      <p:pic>
        <p:nvPicPr>
          <p:cNvPr id="100355" name="Picture 9"/>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13594" y="2465388"/>
            <a:ext cx="3325812" cy="3325812"/>
          </a:xfrm>
        </p:spPr>
      </p:pic>
    </p:spTree>
    <p:extLst>
      <p:ext uri="{BB962C8B-B14F-4D97-AF65-F5344CB8AC3E}">
        <p14:creationId xmlns:p14="http://schemas.microsoft.com/office/powerpoint/2010/main" val="1633908749"/>
      </p:ext>
    </p:extLst>
  </p:cSld>
  <p:clrMapOvr>
    <a:masterClrMapping/>
  </p:clrMapOvr>
  <p:transition advClick="0">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Understanding </a:t>
            </a:r>
            <a:r>
              <a:rPr lang="en-US" sz="3600" dirty="0" smtClean="0"/>
              <a:t>our youth</a:t>
            </a:r>
            <a:br>
              <a:rPr lang="en-US" sz="3600" dirty="0" smtClean="0"/>
            </a:br>
            <a:r>
              <a:rPr lang="en-US" sz="3600" dirty="0" smtClean="0"/>
              <a:t>Family relationships and friendships </a:t>
            </a:r>
            <a:endParaRPr lang="en-US" sz="3600" dirty="0"/>
          </a:p>
        </p:txBody>
      </p:sp>
      <p:sp>
        <p:nvSpPr>
          <p:cNvPr id="3" name="Content Placeholder 2"/>
          <p:cNvSpPr>
            <a:spLocks noGrp="1"/>
          </p:cNvSpPr>
          <p:nvPr>
            <p:ph idx="1"/>
          </p:nvPr>
        </p:nvSpPr>
        <p:spPr/>
        <p:txBody>
          <a:bodyPr>
            <a:normAutofit lnSpcReduction="10000"/>
          </a:bodyPr>
          <a:lstStyle/>
          <a:p>
            <a:r>
              <a:rPr lang="en-US" sz="2400" dirty="0" smtClean="0"/>
              <a:t>Does the child have their father/positive male role model active in their life? Active being more than just Monterey compensation or only around to discipline. </a:t>
            </a:r>
          </a:p>
          <a:p>
            <a:r>
              <a:rPr lang="en-US" sz="2400" dirty="0" smtClean="0"/>
              <a:t>Family structure, whose raising the child? Grandparents, just one parent, or both parents. </a:t>
            </a:r>
          </a:p>
          <a:p>
            <a:r>
              <a:rPr lang="en-US" sz="2400" dirty="0" smtClean="0"/>
              <a:t>What are the status of their older siblings </a:t>
            </a:r>
            <a:endParaRPr lang="en-US" sz="2400" dirty="0" smtClean="0"/>
          </a:p>
          <a:p>
            <a:r>
              <a:rPr lang="en-US" sz="2400" dirty="0"/>
              <a:t>Having general conversation, try to </a:t>
            </a:r>
            <a:r>
              <a:rPr lang="en-US" sz="2400" dirty="0" smtClean="0"/>
              <a:t>identify </a:t>
            </a:r>
            <a:r>
              <a:rPr lang="en-US" sz="2400" dirty="0"/>
              <a:t>who you both know in common</a:t>
            </a:r>
          </a:p>
          <a:p>
            <a:r>
              <a:rPr lang="en-US" sz="2400" dirty="0"/>
              <a:t>Understanding their language, way of communication, and their perspective on life</a:t>
            </a:r>
          </a:p>
          <a:p>
            <a:r>
              <a:rPr lang="en-US" sz="2400" dirty="0"/>
              <a:t>Thinking like a </a:t>
            </a:r>
            <a:r>
              <a:rPr lang="en-US" sz="2400" dirty="0" smtClean="0"/>
              <a:t>kid/ Avoid being judgmental </a:t>
            </a:r>
          </a:p>
          <a:p>
            <a:r>
              <a:rPr lang="en-US" sz="2400" dirty="0" smtClean="0"/>
              <a:t> </a:t>
            </a:r>
            <a:r>
              <a:rPr lang="en-US" sz="2400" dirty="0"/>
              <a:t>Image maintenance / image management  </a:t>
            </a:r>
          </a:p>
          <a:p>
            <a:endParaRPr lang="en-US" sz="2400" dirty="0"/>
          </a:p>
          <a:p>
            <a:endParaRPr lang="en-US" sz="2400" dirty="0"/>
          </a:p>
        </p:txBody>
      </p:sp>
    </p:spTree>
    <p:extLst>
      <p:ext uri="{BB962C8B-B14F-4D97-AF65-F5344CB8AC3E}">
        <p14:creationId xmlns:p14="http://schemas.microsoft.com/office/powerpoint/2010/main" val="3823808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2"/>
          <p:cNvSpPr>
            <a:spLocks noGrp="1" noRot="1" noChangeArrowheads="1"/>
          </p:cNvSpPr>
          <p:nvPr>
            <p:ph type="title" idx="4294967295"/>
          </p:nvPr>
        </p:nvSpPr>
        <p:spPr/>
        <p:txBody>
          <a:bodyPr/>
          <a:lstStyle/>
          <a:p>
            <a:r>
              <a:rPr lang="en-US" smtClean="0"/>
              <a:t>Natural / Informal Supports and Community Resources</a:t>
            </a:r>
          </a:p>
        </p:txBody>
      </p:sp>
      <p:sp>
        <p:nvSpPr>
          <p:cNvPr id="1033" name="Rectangle 3"/>
          <p:cNvSpPr>
            <a:spLocks noGrp="1" noChangeArrowheads="1"/>
          </p:cNvSpPr>
          <p:nvPr>
            <p:ph type="body" idx="4294967295"/>
          </p:nvPr>
        </p:nvSpPr>
        <p:spPr>
          <a:xfrm>
            <a:off x="304800" y="1981200"/>
            <a:ext cx="8534400" cy="4876800"/>
          </a:xfrm>
        </p:spPr>
        <p:txBody>
          <a:bodyPr/>
          <a:lstStyle/>
          <a:p>
            <a:pPr>
              <a:spcBef>
                <a:spcPct val="30000"/>
              </a:spcBef>
            </a:pPr>
            <a:r>
              <a:rPr lang="en-US" sz="3400" smtClean="0"/>
              <a:t>Friends, Family, Peers</a:t>
            </a:r>
          </a:p>
          <a:p>
            <a:pPr>
              <a:spcBef>
                <a:spcPct val="30000"/>
              </a:spcBef>
            </a:pPr>
            <a:r>
              <a:rPr lang="en-US" sz="3400" smtClean="0"/>
              <a:t>Place of Worship</a:t>
            </a:r>
          </a:p>
          <a:p>
            <a:pPr>
              <a:spcBef>
                <a:spcPct val="30000"/>
              </a:spcBef>
            </a:pPr>
            <a:r>
              <a:rPr lang="en-US" sz="3400" smtClean="0"/>
              <a:t>Civic &amp; Ethnic Organizations</a:t>
            </a:r>
          </a:p>
          <a:p>
            <a:pPr>
              <a:spcBef>
                <a:spcPct val="30000"/>
              </a:spcBef>
            </a:pPr>
            <a:r>
              <a:rPr lang="en-US" sz="3400" smtClean="0"/>
              <a:t>Community Support Groups</a:t>
            </a:r>
          </a:p>
          <a:p>
            <a:pPr>
              <a:spcBef>
                <a:spcPct val="30000"/>
              </a:spcBef>
            </a:pPr>
            <a:r>
              <a:rPr lang="en-US" sz="3400" smtClean="0"/>
              <a:t>Neighborhood Resources i.e.; Boys/Girls clubs, YMCA, Big Brothers/Big Sisters</a:t>
            </a:r>
          </a:p>
          <a:p>
            <a:pPr>
              <a:spcBef>
                <a:spcPct val="30000"/>
              </a:spcBef>
            </a:pPr>
            <a:endParaRPr lang="en-US" sz="3400" smtClean="0"/>
          </a:p>
        </p:txBody>
      </p:sp>
      <p:graphicFrame>
        <p:nvGraphicFramePr>
          <p:cNvPr id="1031" name="Object 7"/>
          <p:cNvGraphicFramePr>
            <a:graphicFrameLocks noChangeAspect="1"/>
          </p:cNvGraphicFramePr>
          <p:nvPr/>
        </p:nvGraphicFramePr>
        <p:xfrm>
          <a:off x="6248400" y="1905000"/>
          <a:ext cx="2743200" cy="2608263"/>
        </p:xfrm>
        <a:graphic>
          <a:graphicData uri="http://schemas.openxmlformats.org/presentationml/2006/ole">
            <mc:AlternateContent xmlns:mc="http://schemas.openxmlformats.org/markup-compatibility/2006">
              <mc:Choice xmlns:v="urn:schemas-microsoft-com:vml" Requires="v">
                <p:oleObj spid="_x0000_s1039" name="Clip" r:id="rId3" imgW="19519560" imgH="17606520" progId="">
                  <p:embed/>
                </p:oleObj>
              </mc:Choice>
              <mc:Fallback>
                <p:oleObj name="Clip" r:id="rId3" imgW="19519560" imgH="17606520" progId="">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905000"/>
                        <a:ext cx="2743200" cy="2608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lstStyle/>
          <a:p>
            <a:r>
              <a:rPr lang="en-US" smtClean="0"/>
              <a:t>Hudson County System of Care </a:t>
            </a:r>
          </a:p>
        </p:txBody>
      </p:sp>
      <p:graphicFrame>
        <p:nvGraphicFramePr>
          <p:cNvPr id="4" name="Diagram 3"/>
          <p:cNvGraphicFramePr/>
          <p:nvPr>
            <p:extLst>
              <p:ext uri="{D42A27DB-BD31-4B8C-83A1-F6EECF244321}">
                <p14:modId xmlns:p14="http://schemas.microsoft.com/office/powerpoint/2010/main" val="3770462373"/>
              </p:ext>
            </p:extLst>
          </p:nvPr>
        </p:nvGraphicFramePr>
        <p:xfrm>
          <a:off x="-609600" y="1219200"/>
          <a:ext cx="10515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ppt_w</p:attrName>
                                        </p:attrNameLst>
                                      </p:cBhvr>
                                      <p:tavLst>
                                        <p:tav tm="0">
                                          <p:val>
                                            <p:fltVal val="0"/>
                                          </p:val>
                                        </p:tav>
                                        <p:tav tm="100000">
                                          <p:val>
                                            <p:strVal val="#ppt_w"/>
                                          </p:val>
                                        </p:tav>
                                      </p:tavLst>
                                    </p:anim>
                                    <p:anim calcmode="lin" valueType="num">
                                      <p:cBhvr>
                                        <p:cTn id="8" dur="500" fill="hold"/>
                                        <p:tgtEl>
                                          <p:spTgt spid="22532"/>
                                        </p:tgtEl>
                                        <p:attrNameLst>
                                          <p:attrName>ppt_h</p:attrName>
                                        </p:attrNameLst>
                                      </p:cBhvr>
                                      <p:tavLst>
                                        <p:tav tm="0">
                                          <p:val>
                                            <p:fltVal val="0"/>
                                          </p:val>
                                        </p:tav>
                                        <p:tav tm="100000">
                                          <p:val>
                                            <p:strVal val="#ppt_h"/>
                                          </p:val>
                                        </p:tav>
                                      </p:tavLst>
                                    </p:anim>
                                    <p:animEffect transition="in" filter="fade">
                                      <p:cBhvr>
                                        <p:cTn id="9"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384561FF-7447-48DB-B2AF-0EAEF248DC60}" type="slidenum">
              <a:rPr lang="en-US" sz="1400"/>
              <a:pPr algn="r"/>
              <a:t>27</a:t>
            </a:fld>
            <a:endParaRPr lang="en-US" sz="1400"/>
          </a:p>
        </p:txBody>
      </p:sp>
      <p:sp>
        <p:nvSpPr>
          <p:cNvPr id="109570" name="Rectangle 2"/>
          <p:cNvSpPr>
            <a:spLocks noGrp="1" noChangeArrowheads="1"/>
          </p:cNvSpPr>
          <p:nvPr>
            <p:ph type="ctrTitle" idx="4294967295"/>
          </p:nvPr>
        </p:nvSpPr>
        <p:spPr>
          <a:xfrm>
            <a:off x="838200" y="2133600"/>
            <a:ext cx="7239000" cy="2703513"/>
          </a:xfrm>
        </p:spPr>
        <p:txBody>
          <a:bodyPr/>
          <a:lstStyle/>
          <a:p>
            <a:pPr eaLnBrk="1" hangingPunct="1"/>
            <a:r>
              <a:rPr lang="en-US" sz="4800" b="1" smtClean="0">
                <a:solidFill>
                  <a:srgbClr val="000099"/>
                </a:solidFill>
              </a:rPr>
              <a:t>The Way Forward:</a:t>
            </a:r>
            <a:br>
              <a:rPr lang="en-US" sz="4800" b="1" smtClean="0">
                <a:solidFill>
                  <a:srgbClr val="000099"/>
                </a:solidFill>
              </a:rPr>
            </a:br>
            <a:r>
              <a:rPr lang="en-US" sz="3600" b="1" smtClean="0">
                <a:solidFill>
                  <a:srgbClr val="000099"/>
                </a:solidFill>
              </a:rPr>
              <a:t>Becoming a Comprehensive Child and Family Service Agency </a:t>
            </a:r>
            <a:endParaRPr lang="en-US" sz="4800" b="1" smtClean="0">
              <a:solidFill>
                <a:srgbClr val="000099"/>
              </a:solidFill>
            </a:endParaRPr>
          </a:p>
        </p:txBody>
      </p:sp>
      <p:sp>
        <p:nvSpPr>
          <p:cNvPr id="109571" name="Text Box 7"/>
          <p:cNvSpPr txBox="1">
            <a:spLocks noChangeArrowheads="1"/>
          </p:cNvSpPr>
          <p:nvPr/>
        </p:nvSpPr>
        <p:spPr bwMode="auto">
          <a:xfrm>
            <a:off x="8610600" y="0"/>
            <a:ext cx="533400" cy="366713"/>
          </a:xfrm>
          <a:prstGeom prst="rect">
            <a:avLst/>
          </a:prstGeom>
          <a:noFill/>
          <a:ln w="9525">
            <a:noFill/>
            <a:miter lim="800000"/>
            <a:headEnd/>
            <a:tailEnd/>
          </a:ln>
        </p:spPr>
        <p:txBody>
          <a:bodyPr>
            <a:spAutoFit/>
          </a:bodyPr>
          <a:lstStyle/>
          <a:p>
            <a:pPr>
              <a:spcBef>
                <a:spcPct val="50000"/>
              </a:spcBef>
            </a:pPr>
            <a:endParaRPr lang="en-US"/>
          </a:p>
        </p:txBody>
      </p:sp>
      <p:pic>
        <p:nvPicPr>
          <p:cNvPr id="109572" name="Picture 12" descr="DCF Logo with copy"/>
          <p:cNvPicPr>
            <a:picLocks noChangeAspect="1" noChangeArrowheads="1"/>
          </p:cNvPicPr>
          <p:nvPr/>
        </p:nvPicPr>
        <p:blipFill>
          <a:blip r:embed="rId3" cstate="print"/>
          <a:srcRect/>
          <a:stretch>
            <a:fillRect/>
          </a:stretch>
        </p:blipFill>
        <p:spPr bwMode="auto">
          <a:xfrm>
            <a:off x="381000" y="228600"/>
            <a:ext cx="4343400" cy="1062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530A2E2E-78E7-439A-9975-237A079C60A3}" type="slidenum">
              <a:rPr lang="en-US" sz="1400"/>
              <a:pPr algn="r"/>
              <a:t>28</a:t>
            </a:fld>
            <a:endParaRPr lang="en-US" sz="1400"/>
          </a:p>
        </p:txBody>
      </p:sp>
      <p:pic>
        <p:nvPicPr>
          <p:cNvPr id="111618" name="Picture 3"/>
          <p:cNvPicPr>
            <a:picLocks noGrp="1" noChangeAspect="1" noChangeArrowheads="1"/>
          </p:cNvPicPr>
          <p:nvPr>
            <p:ph type="pic" idx="1"/>
          </p:nvPr>
        </p:nvPicPr>
        <p:blipFill>
          <a:blip r:embed="rId3" cstate="print"/>
          <a:srcRect l="11040" r="8604" b="7793"/>
          <a:stretch>
            <a:fillRect/>
          </a:stretch>
        </p:blipFill>
        <p:spPr>
          <a:xfrm>
            <a:off x="228600" y="65088"/>
            <a:ext cx="8763000" cy="6259512"/>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Number Placeholder 2"/>
          <p:cNvSpPr>
            <a:spLocks noGrp="1"/>
          </p:cNvSpPr>
          <p:nvPr>
            <p:ph type="sldNum" sz="quarter" idx="11"/>
          </p:nvPr>
        </p:nvSpPr>
        <p:spPr>
          <a:noFill/>
          <a:ln>
            <a:miter lim="800000"/>
            <a:headEnd/>
            <a:tailEnd/>
          </a:ln>
        </p:spPr>
        <p:txBody>
          <a:bodyPr/>
          <a:lstStyle/>
          <a:p>
            <a:fld id="{7FC011AD-00CD-4822-B72E-FB30AABACEDD}" type="slidenum">
              <a:rPr lang="en-US" sz="1200" smtClean="0">
                <a:cs typeface="Arial" charset="0"/>
              </a:rPr>
              <a:pPr/>
              <a:t>29</a:t>
            </a:fld>
            <a:endParaRPr lang="en-US" sz="1200" smtClean="0">
              <a:cs typeface="Arial" charset="0"/>
            </a:endParaRPr>
          </a:p>
        </p:txBody>
      </p:sp>
      <p:sp>
        <p:nvSpPr>
          <p:cNvPr id="52227" name="Rectangle 2"/>
          <p:cNvSpPr>
            <a:spLocks noGrp="1" noChangeArrowheads="1"/>
          </p:cNvSpPr>
          <p:nvPr>
            <p:ph type="body" idx="4294967295"/>
          </p:nvPr>
        </p:nvSpPr>
        <p:spPr>
          <a:xfrm>
            <a:off x="609600" y="1508125"/>
            <a:ext cx="7924800" cy="4724400"/>
          </a:xfrm>
        </p:spPr>
        <p:txBody>
          <a:bodyPr/>
          <a:lstStyle/>
          <a:p>
            <a:pPr eaLnBrk="1" hangingPunct="1">
              <a:spcBef>
                <a:spcPct val="0"/>
              </a:spcBef>
              <a:buFont typeface="Wingdings" pitchFamily="2" charset="2"/>
              <a:buNone/>
              <a:defRPr/>
            </a:pPr>
            <a:r>
              <a:rPr lang="en-US" sz="4000" dirty="0" smtClean="0">
                <a:solidFill>
                  <a:schemeClr val="accent1">
                    <a:lumMod val="25000"/>
                  </a:schemeClr>
                </a:solidFill>
              </a:rPr>
              <a:t>CSOC Criteria: </a:t>
            </a:r>
          </a:p>
          <a:p>
            <a:pPr lvl="1" eaLnBrk="1" hangingPunct="1">
              <a:spcBef>
                <a:spcPct val="0"/>
              </a:spcBef>
              <a:buClr>
                <a:schemeClr val="tx1"/>
              </a:buClr>
              <a:buFont typeface="Wingdings" pitchFamily="2" charset="2"/>
              <a:buChar char="ü"/>
              <a:defRPr/>
            </a:pPr>
            <a:r>
              <a:rPr lang="en-US" sz="3600" dirty="0" smtClean="0"/>
              <a:t> </a:t>
            </a:r>
            <a:r>
              <a:rPr lang="en-US" sz="4000" dirty="0" smtClean="0"/>
              <a:t>Under the age of 18</a:t>
            </a:r>
          </a:p>
          <a:p>
            <a:pPr lvl="1" eaLnBrk="1" hangingPunct="1">
              <a:spcBef>
                <a:spcPct val="0"/>
              </a:spcBef>
              <a:buClr>
                <a:schemeClr val="tx1"/>
              </a:buClr>
              <a:buFont typeface="Wingdings" pitchFamily="2" charset="2"/>
              <a:buChar char="ü"/>
              <a:defRPr/>
            </a:pPr>
            <a:r>
              <a:rPr lang="en-US" sz="3600" dirty="0" smtClean="0"/>
              <a:t> </a:t>
            </a:r>
            <a:r>
              <a:rPr lang="en-US" sz="4000" dirty="0" smtClean="0"/>
              <a:t>New Jersey resident</a:t>
            </a:r>
          </a:p>
          <a:p>
            <a:pPr lvl="1" eaLnBrk="1" hangingPunct="1">
              <a:spcBef>
                <a:spcPct val="0"/>
              </a:spcBef>
              <a:buClr>
                <a:schemeClr val="tx1"/>
              </a:buClr>
              <a:buFont typeface="Wingdings" pitchFamily="2" charset="2"/>
              <a:buChar char="ü"/>
              <a:defRPr/>
            </a:pPr>
            <a:r>
              <a:rPr lang="en-US" sz="4000" dirty="0" smtClean="0"/>
              <a:t> Functional Criteria – DD</a:t>
            </a:r>
          </a:p>
          <a:p>
            <a:pPr lvl="1" eaLnBrk="1" hangingPunct="1">
              <a:spcBef>
                <a:spcPct val="0"/>
              </a:spcBef>
              <a:buClr>
                <a:schemeClr val="tx1"/>
              </a:buClr>
              <a:buFont typeface="Wingdings" pitchFamily="2" charset="2"/>
              <a:buChar char="ü"/>
              <a:defRPr/>
            </a:pPr>
            <a:r>
              <a:rPr lang="en-US" sz="4000" dirty="0" smtClean="0"/>
              <a:t> US citizen or lawful    	permanent resident  </a:t>
            </a:r>
          </a:p>
        </p:txBody>
      </p:sp>
      <p:sp>
        <p:nvSpPr>
          <p:cNvPr id="117763" name="Line 4"/>
          <p:cNvSpPr>
            <a:spLocks noChangeShapeType="1"/>
          </p:cNvSpPr>
          <p:nvPr/>
        </p:nvSpPr>
        <p:spPr bwMode="auto">
          <a:xfrm>
            <a:off x="762000" y="1173163"/>
            <a:ext cx="7848600" cy="0"/>
          </a:xfrm>
          <a:prstGeom prst="line">
            <a:avLst/>
          </a:prstGeom>
          <a:noFill/>
          <a:ln w="28575">
            <a:solidFill>
              <a:schemeClr val="tx1"/>
            </a:solidFill>
            <a:round/>
            <a:headEnd/>
            <a:tailEnd/>
          </a:ln>
        </p:spPr>
        <p:txBody>
          <a:bodyPr/>
          <a:lstStyle/>
          <a:p>
            <a:endParaRPr lang="en-US"/>
          </a:p>
        </p:txBody>
      </p:sp>
      <p:sp>
        <p:nvSpPr>
          <p:cNvPr id="52231" name="Rectangle 7"/>
          <p:cNvSpPr>
            <a:spLocks noChangeArrowheads="1"/>
          </p:cNvSpPr>
          <p:nvPr/>
        </p:nvSpPr>
        <p:spPr bwMode="auto">
          <a:xfrm>
            <a:off x="914400" y="322263"/>
            <a:ext cx="7545388" cy="762000"/>
          </a:xfrm>
          <a:prstGeom prst="rect">
            <a:avLst/>
          </a:prstGeom>
          <a:noFill/>
          <a:ln w="9525">
            <a:noFill/>
            <a:miter lim="800000"/>
            <a:headEnd/>
            <a:tailEnd/>
          </a:ln>
          <a:effectLst/>
        </p:spPr>
        <p:txBody>
          <a:bodyPr wrap="none">
            <a:spAutoFit/>
          </a:bodyPr>
          <a:lstStyle/>
          <a:p>
            <a:pPr>
              <a:spcBef>
                <a:spcPct val="20000"/>
              </a:spcBef>
              <a:buClr>
                <a:schemeClr val="hlink"/>
              </a:buClr>
              <a:buSzPct val="70000"/>
              <a:buFont typeface="Wingdings" pitchFamily="2" charset="2"/>
              <a:buNone/>
              <a:defRPr/>
            </a:pPr>
            <a:r>
              <a:rPr lang="en-US" sz="4400" b="1" dirty="0">
                <a:solidFill>
                  <a:srgbClr val="000099"/>
                </a:solidFill>
                <a:effectLst>
                  <a:outerShdw blurRad="38100" dist="38100" dir="2700000" algn="tl">
                    <a:srgbClr val="000000"/>
                  </a:outerShdw>
                </a:effectLst>
              </a:rPr>
              <a:t>DD Eligibility Determination</a:t>
            </a:r>
          </a:p>
        </p:txBody>
      </p:sp>
      <p:pic>
        <p:nvPicPr>
          <p:cNvPr id="117765" name="Picture 12" descr="MC900205484[1]"/>
          <p:cNvPicPr>
            <a:picLocks noChangeAspect="1" noChangeArrowheads="1"/>
          </p:cNvPicPr>
          <p:nvPr/>
        </p:nvPicPr>
        <p:blipFill>
          <a:blip r:embed="rId3" cstate="print"/>
          <a:srcRect/>
          <a:stretch>
            <a:fillRect/>
          </a:stretch>
        </p:blipFill>
        <p:spPr bwMode="auto">
          <a:xfrm>
            <a:off x="5943600" y="3505200"/>
            <a:ext cx="3048000" cy="30305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1"/>
          </p:nvPr>
        </p:nvSpPr>
        <p:spPr/>
        <p:txBody>
          <a:bodyPr/>
          <a:lstStyle>
            <a:lvl1pPr>
              <a:defRPr sz="4800">
                <a:solidFill>
                  <a:schemeClr val="tx1"/>
                </a:solidFill>
                <a:latin typeface="Garamond" pitchFamily="18" charset="0"/>
              </a:defRPr>
            </a:lvl1pPr>
            <a:lvl2pPr marL="742950" indent="-285750">
              <a:defRPr sz="4800">
                <a:solidFill>
                  <a:schemeClr val="tx1"/>
                </a:solidFill>
                <a:latin typeface="Garamond" pitchFamily="18" charset="0"/>
              </a:defRPr>
            </a:lvl2pPr>
            <a:lvl3pPr marL="1143000" indent="-228600">
              <a:defRPr sz="4800">
                <a:solidFill>
                  <a:schemeClr val="tx1"/>
                </a:solidFill>
                <a:latin typeface="Garamond" pitchFamily="18" charset="0"/>
              </a:defRPr>
            </a:lvl3pPr>
            <a:lvl4pPr marL="1600200" indent="-228600">
              <a:defRPr sz="4800">
                <a:solidFill>
                  <a:schemeClr val="tx1"/>
                </a:solidFill>
                <a:latin typeface="Garamond" pitchFamily="18" charset="0"/>
              </a:defRPr>
            </a:lvl4pPr>
            <a:lvl5pPr marL="2057400" indent="-228600">
              <a:defRPr sz="4800">
                <a:solidFill>
                  <a:schemeClr val="tx1"/>
                </a:solidFill>
                <a:latin typeface="Garamond" pitchFamily="18" charset="0"/>
              </a:defRPr>
            </a:lvl5pPr>
            <a:lvl6pPr marL="2514600" indent="-228600" eaLnBrk="0" fontAlgn="base" hangingPunct="0">
              <a:spcBef>
                <a:spcPct val="0"/>
              </a:spcBef>
              <a:spcAft>
                <a:spcPct val="0"/>
              </a:spcAft>
              <a:defRPr sz="4800">
                <a:solidFill>
                  <a:schemeClr val="tx1"/>
                </a:solidFill>
                <a:latin typeface="Garamond" pitchFamily="18" charset="0"/>
              </a:defRPr>
            </a:lvl6pPr>
            <a:lvl7pPr marL="2971800" indent="-228600" eaLnBrk="0" fontAlgn="base" hangingPunct="0">
              <a:spcBef>
                <a:spcPct val="0"/>
              </a:spcBef>
              <a:spcAft>
                <a:spcPct val="0"/>
              </a:spcAft>
              <a:defRPr sz="4800">
                <a:solidFill>
                  <a:schemeClr val="tx1"/>
                </a:solidFill>
                <a:latin typeface="Garamond" pitchFamily="18" charset="0"/>
              </a:defRPr>
            </a:lvl7pPr>
            <a:lvl8pPr marL="3429000" indent="-228600" eaLnBrk="0" fontAlgn="base" hangingPunct="0">
              <a:spcBef>
                <a:spcPct val="0"/>
              </a:spcBef>
              <a:spcAft>
                <a:spcPct val="0"/>
              </a:spcAft>
              <a:defRPr sz="4800">
                <a:solidFill>
                  <a:schemeClr val="tx1"/>
                </a:solidFill>
                <a:latin typeface="Garamond" pitchFamily="18" charset="0"/>
              </a:defRPr>
            </a:lvl8pPr>
            <a:lvl9pPr marL="3886200" indent="-228600" eaLnBrk="0" fontAlgn="base" hangingPunct="0">
              <a:spcBef>
                <a:spcPct val="0"/>
              </a:spcBef>
              <a:spcAft>
                <a:spcPct val="0"/>
              </a:spcAft>
              <a:defRPr sz="4800">
                <a:solidFill>
                  <a:schemeClr val="tx1"/>
                </a:solidFill>
                <a:latin typeface="Garamond" pitchFamily="18" charset="0"/>
              </a:defRPr>
            </a:lvl9pPr>
          </a:lstStyle>
          <a:p>
            <a:pPr>
              <a:defRPr/>
            </a:pPr>
            <a:fld id="{FBB3EF44-203A-42F1-BA98-1BC90E962DFF}" type="slidenum">
              <a:rPr lang="en-US" sz="1200">
                <a:latin typeface="Arial" charset="0"/>
              </a:rPr>
              <a:pPr>
                <a:defRPr/>
              </a:pPr>
              <a:t>30</a:t>
            </a:fld>
            <a:endParaRPr lang="en-US" sz="1200" dirty="0">
              <a:latin typeface="Arial" charset="0"/>
            </a:endParaRPr>
          </a:p>
        </p:txBody>
      </p:sp>
      <p:sp>
        <p:nvSpPr>
          <p:cNvPr id="119810" name="Rectangle 2"/>
          <p:cNvSpPr>
            <a:spLocks noGrp="1" noRot="1" noChangeArrowheads="1"/>
          </p:cNvSpPr>
          <p:nvPr>
            <p:ph type="title"/>
          </p:nvPr>
        </p:nvSpPr>
        <p:spPr/>
        <p:txBody>
          <a:bodyPr/>
          <a:lstStyle/>
          <a:p>
            <a:pPr eaLnBrk="1" hangingPunct="1"/>
            <a:r>
              <a:rPr lang="en-US" sz="4000" b="1" smtClean="0">
                <a:solidFill>
                  <a:srgbClr val="000099"/>
                </a:solidFill>
              </a:rPr>
              <a:t>Support for Youth with Developmental Disabilities</a:t>
            </a:r>
          </a:p>
        </p:txBody>
      </p:sp>
      <p:sp>
        <p:nvSpPr>
          <p:cNvPr id="58371" name="Rectangle 3"/>
          <p:cNvSpPr>
            <a:spLocks noGrp="1" noChangeArrowheads="1"/>
          </p:cNvSpPr>
          <p:nvPr>
            <p:ph type="body" idx="1"/>
          </p:nvPr>
        </p:nvSpPr>
        <p:spPr>
          <a:xfrm>
            <a:off x="228600" y="1905000"/>
            <a:ext cx="8839200" cy="4221163"/>
          </a:xfrm>
        </p:spPr>
        <p:txBody>
          <a:bodyPr/>
          <a:lstStyle/>
          <a:p>
            <a:pPr eaLnBrk="1" hangingPunct="1">
              <a:buClr>
                <a:schemeClr val="tx1"/>
              </a:buClr>
              <a:buFont typeface="Wingdings" pitchFamily="2" charset="2"/>
              <a:buNone/>
              <a:defRPr/>
            </a:pPr>
            <a:r>
              <a:rPr lang="en-US" sz="4000" dirty="0" smtClean="0">
                <a:solidFill>
                  <a:schemeClr val="accent1">
                    <a:lumMod val="25000"/>
                  </a:schemeClr>
                </a:solidFill>
              </a:rPr>
              <a:t>Below age 21</a:t>
            </a:r>
          </a:p>
          <a:p>
            <a:pPr eaLnBrk="1" hangingPunct="1">
              <a:buClr>
                <a:schemeClr val="tx1"/>
              </a:buClr>
              <a:buFont typeface="Wingdings" pitchFamily="2" charset="2"/>
              <a:buNone/>
              <a:defRPr/>
            </a:pPr>
            <a:r>
              <a:rPr lang="en-US" sz="4000" dirty="0" smtClean="0"/>
              <a:t>	</a:t>
            </a:r>
            <a:r>
              <a:rPr lang="en-US" sz="3500" dirty="0" smtClean="0"/>
              <a:t>– DCF Children’s System of Care</a:t>
            </a:r>
          </a:p>
          <a:p>
            <a:pPr eaLnBrk="1" hangingPunct="1">
              <a:buClr>
                <a:schemeClr val="tx1"/>
              </a:buClr>
              <a:buFont typeface="Wingdings" pitchFamily="2" charset="2"/>
              <a:buNone/>
              <a:defRPr/>
            </a:pPr>
            <a:endParaRPr lang="en-US" sz="2000" dirty="0" smtClean="0"/>
          </a:p>
          <a:p>
            <a:pPr eaLnBrk="1" hangingPunct="1">
              <a:buClr>
                <a:schemeClr val="tx1"/>
              </a:buClr>
              <a:buFont typeface="Wingdings" pitchFamily="2" charset="2"/>
              <a:buNone/>
              <a:defRPr/>
            </a:pPr>
            <a:r>
              <a:rPr lang="en-US" sz="4000" dirty="0" smtClean="0">
                <a:solidFill>
                  <a:schemeClr val="accent1">
                    <a:lumMod val="25000"/>
                  </a:schemeClr>
                </a:solidFill>
              </a:rPr>
              <a:t>Age 21 and older</a:t>
            </a:r>
            <a:br>
              <a:rPr lang="en-US" sz="4000" dirty="0" smtClean="0">
                <a:solidFill>
                  <a:schemeClr val="accent1">
                    <a:lumMod val="25000"/>
                  </a:schemeClr>
                </a:solidFill>
              </a:rPr>
            </a:br>
            <a:r>
              <a:rPr lang="en-US" dirty="0" smtClean="0"/>
              <a:t>– DHS Division of Developmental Disabilities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10A54EDC-97A2-4AFD-8E39-BF951679AF37}" type="slidenum">
              <a:rPr lang="en-US" sz="1400"/>
              <a:pPr algn="r"/>
              <a:t>31</a:t>
            </a:fld>
            <a:endParaRPr lang="en-US" sz="1400"/>
          </a:p>
        </p:txBody>
      </p:sp>
      <p:sp>
        <p:nvSpPr>
          <p:cNvPr id="120834" name="Rectangle 2"/>
          <p:cNvSpPr>
            <a:spLocks noGrp="1" noChangeArrowheads="1"/>
          </p:cNvSpPr>
          <p:nvPr>
            <p:ph type="body" idx="4294967295"/>
          </p:nvPr>
        </p:nvSpPr>
        <p:spPr>
          <a:xfrm>
            <a:off x="762000" y="1676400"/>
            <a:ext cx="7848600" cy="4038600"/>
          </a:xfrm>
        </p:spPr>
        <p:txBody>
          <a:bodyPr/>
          <a:lstStyle/>
          <a:p>
            <a:pPr marL="0" indent="0" algn="ctr">
              <a:buFontTx/>
              <a:buNone/>
            </a:pPr>
            <a:r>
              <a:rPr lang="en-US" b="1" smtClean="0"/>
              <a:t>As of July 1, 2013, PerformCare began to authorize youth, who meet specific criteria to receive substance use treatment services, for 15 service providers who are contracted with the Children’s System of Care. BPS with expanded Substance Abuse Module will be available mid August.</a:t>
            </a:r>
          </a:p>
        </p:txBody>
      </p:sp>
      <p:sp>
        <p:nvSpPr>
          <p:cNvPr id="120835" name="Line 4"/>
          <p:cNvSpPr>
            <a:spLocks noChangeShapeType="1"/>
          </p:cNvSpPr>
          <p:nvPr/>
        </p:nvSpPr>
        <p:spPr bwMode="auto">
          <a:xfrm>
            <a:off x="762000" y="1173163"/>
            <a:ext cx="7848600" cy="0"/>
          </a:xfrm>
          <a:prstGeom prst="line">
            <a:avLst/>
          </a:prstGeom>
          <a:noFill/>
          <a:ln w="9525">
            <a:solidFill>
              <a:schemeClr val="tx1"/>
            </a:solidFill>
            <a:round/>
            <a:headEnd/>
            <a:tailEnd/>
          </a:ln>
        </p:spPr>
        <p:txBody>
          <a:bodyPr/>
          <a:lstStyle/>
          <a:p>
            <a:endParaRPr lang="en-US"/>
          </a:p>
        </p:txBody>
      </p:sp>
      <p:sp>
        <p:nvSpPr>
          <p:cNvPr id="66565" name="Text Box 5"/>
          <p:cNvSpPr txBox="1">
            <a:spLocks noChangeArrowheads="1"/>
          </p:cNvSpPr>
          <p:nvPr/>
        </p:nvSpPr>
        <p:spPr bwMode="auto">
          <a:xfrm>
            <a:off x="0" y="0"/>
            <a:ext cx="9144000" cy="1169988"/>
          </a:xfrm>
          <a:prstGeom prst="rect">
            <a:avLst/>
          </a:prstGeom>
          <a:noFill/>
          <a:ln>
            <a:noFill/>
          </a:ln>
          <a:effectLst/>
          <a:extLst/>
        </p:spPr>
        <p:txBody>
          <a:bodyPr>
            <a:spAutoFit/>
          </a:bodyPr>
          <a:lstStyle/>
          <a:p>
            <a:pPr algn="ctr" eaLnBrk="0" hangingPunct="0">
              <a:spcBef>
                <a:spcPct val="50000"/>
              </a:spcBef>
              <a:defRPr/>
            </a:pPr>
            <a:r>
              <a:rPr lang="en-US" sz="4000" b="1" dirty="0">
                <a:solidFill>
                  <a:srgbClr val="000099"/>
                </a:solidFill>
                <a:effectLst>
                  <a:outerShdw blurRad="38100" dist="38100" dir="2700000" algn="tl">
                    <a:srgbClr val="C0C0C0"/>
                  </a:outerShdw>
                </a:effectLst>
              </a:rPr>
              <a:t>Children’s System of Care</a:t>
            </a:r>
          </a:p>
          <a:p>
            <a:pPr algn="ctr" eaLnBrk="0" hangingPunct="0">
              <a:spcBef>
                <a:spcPct val="50000"/>
              </a:spcBef>
              <a:defRPr/>
            </a:pPr>
            <a:r>
              <a:rPr lang="en-US" sz="2000" b="1" dirty="0">
                <a:solidFill>
                  <a:srgbClr val="0000FF"/>
                </a:solidFill>
                <a:effectLst>
                  <a:outerShdw blurRad="38100" dist="38100" dir="2700000" algn="tl">
                    <a:srgbClr val="C0C0C0"/>
                  </a:outerShdw>
                </a:effectLst>
              </a:rPr>
              <a:t>Substance Abuse Services for Children and Adolescents</a:t>
            </a:r>
          </a:p>
        </p:txBody>
      </p:sp>
      <p:pic>
        <p:nvPicPr>
          <p:cNvPr id="120837"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87C57B02-619A-4A25-8580-35E9CCBB042B}" type="slidenum">
              <a:rPr lang="en-US" sz="1400"/>
              <a:pPr algn="r"/>
              <a:t>32</a:t>
            </a:fld>
            <a:endParaRPr lang="en-US" sz="1400"/>
          </a:p>
        </p:txBody>
      </p:sp>
      <p:sp>
        <p:nvSpPr>
          <p:cNvPr id="2" name="Title 1"/>
          <p:cNvSpPr>
            <a:spLocks noGrp="1"/>
          </p:cNvSpPr>
          <p:nvPr>
            <p:ph type="title"/>
          </p:nvPr>
        </p:nvSpPr>
        <p:spPr/>
        <p:txBody>
          <a:bodyPr/>
          <a:lstStyle/>
          <a:p>
            <a:pPr>
              <a:spcBef>
                <a:spcPct val="50000"/>
              </a:spcBef>
              <a:defRPr/>
            </a:pPr>
            <a:r>
              <a:rPr lang="en-US" sz="3200" b="1" dirty="0" smtClean="0">
                <a:solidFill>
                  <a:srgbClr val="003366"/>
                </a:solidFill>
                <a:effectLst>
                  <a:outerShdw blurRad="38100" dist="38100" dir="2700000" algn="tl">
                    <a:srgbClr val="C0C0C0"/>
                  </a:outerShdw>
                </a:effectLst>
              </a:rPr>
              <a:t>Substance Abuse Services for </a:t>
            </a:r>
            <a:br>
              <a:rPr lang="en-US" sz="3200" b="1" dirty="0" smtClean="0">
                <a:solidFill>
                  <a:srgbClr val="003366"/>
                </a:solidFill>
                <a:effectLst>
                  <a:outerShdw blurRad="38100" dist="38100" dir="2700000" algn="tl">
                    <a:srgbClr val="C0C0C0"/>
                  </a:outerShdw>
                </a:effectLst>
              </a:rPr>
            </a:br>
            <a:r>
              <a:rPr lang="en-US" sz="3200" b="1" dirty="0" smtClean="0">
                <a:solidFill>
                  <a:srgbClr val="003366"/>
                </a:solidFill>
                <a:effectLst>
                  <a:outerShdw blurRad="38100" dist="38100" dir="2700000" algn="tl">
                    <a:srgbClr val="C0C0C0"/>
                  </a:outerShdw>
                </a:effectLst>
              </a:rPr>
              <a:t>Children and Adolescents</a:t>
            </a:r>
            <a:endParaRPr lang="en-US" sz="3200" b="1" dirty="0">
              <a:solidFill>
                <a:srgbClr val="003366"/>
              </a:solidFill>
              <a:effectLst>
                <a:outerShdw blurRad="38100" dist="38100" dir="2700000" algn="tl">
                  <a:srgbClr val="C0C0C0"/>
                </a:outerShdw>
              </a:effectLst>
            </a:endParaRPr>
          </a:p>
        </p:txBody>
      </p:sp>
      <p:sp>
        <p:nvSpPr>
          <p:cNvPr id="126979" name="Content Placeholder 2"/>
          <p:cNvSpPr>
            <a:spLocks noGrp="1"/>
          </p:cNvSpPr>
          <p:nvPr>
            <p:ph sz="half" idx="2"/>
          </p:nvPr>
        </p:nvSpPr>
        <p:spPr>
          <a:xfrm>
            <a:off x="762000" y="1905000"/>
            <a:ext cx="7772400" cy="3951288"/>
          </a:xfrm>
        </p:spPr>
        <p:txBody>
          <a:bodyPr/>
          <a:lstStyle/>
          <a:p>
            <a:endParaRPr lang="en-US" sz="1500" smtClean="0"/>
          </a:p>
          <a:p>
            <a:endParaRPr lang="en-US" sz="1500" smtClean="0"/>
          </a:p>
        </p:txBody>
      </p:sp>
      <p:sp>
        <p:nvSpPr>
          <p:cNvPr id="126980" name="Line 4"/>
          <p:cNvSpPr>
            <a:spLocks noChangeShapeType="1"/>
          </p:cNvSpPr>
          <p:nvPr/>
        </p:nvSpPr>
        <p:spPr bwMode="auto">
          <a:xfrm>
            <a:off x="762000" y="1371600"/>
            <a:ext cx="7848600" cy="0"/>
          </a:xfrm>
          <a:prstGeom prst="line">
            <a:avLst/>
          </a:prstGeom>
          <a:noFill/>
          <a:ln w="9525">
            <a:solidFill>
              <a:schemeClr val="tx1"/>
            </a:solidFill>
            <a:round/>
            <a:headEnd/>
            <a:tailEnd/>
          </a:ln>
        </p:spPr>
        <p:txBody>
          <a:bodyPr/>
          <a:lstStyle/>
          <a:p>
            <a:endParaRPr lang="en-US"/>
          </a:p>
        </p:txBody>
      </p:sp>
      <p:pic>
        <p:nvPicPr>
          <p:cNvPr id="126981"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graphicFrame>
        <p:nvGraphicFramePr>
          <p:cNvPr id="8" name="Table 7"/>
          <p:cNvGraphicFramePr>
            <a:graphicFrameLocks noGrp="1"/>
          </p:cNvGraphicFramePr>
          <p:nvPr/>
        </p:nvGraphicFramePr>
        <p:xfrm>
          <a:off x="1536700" y="1676400"/>
          <a:ext cx="6057900" cy="3337560"/>
        </p:xfrm>
        <a:graphic>
          <a:graphicData uri="http://schemas.openxmlformats.org/drawingml/2006/table">
            <a:tbl>
              <a:tblPr firstRow="1" bandRow="1">
                <a:tableStyleId>{21E4AEA4-8DFA-4A89-87EB-49C32662AFE0}</a:tableStyleId>
              </a:tblPr>
              <a:tblGrid>
                <a:gridCol w="3028950"/>
                <a:gridCol w="3028950"/>
              </a:tblGrid>
              <a:tr h="370840">
                <a:tc gridSpan="2">
                  <a:txBody>
                    <a:bodyPr/>
                    <a:lstStyle/>
                    <a:p>
                      <a:pPr marL="0" indent="0">
                        <a:buFontTx/>
                        <a:buNone/>
                        <a:defRPr/>
                      </a:pPr>
                      <a:r>
                        <a:rPr lang="en-US" sz="1800" dirty="0" smtClean="0"/>
                        <a:t>Residential Providers:  Short and Long Term</a:t>
                      </a:r>
                      <a:endParaRPr lang="en-US" sz="1800" dirty="0"/>
                    </a:p>
                  </a:txBody>
                  <a:tcPr/>
                </a:tc>
                <a:tc hMerge="1">
                  <a:txBody>
                    <a:bodyPr/>
                    <a:lstStyle/>
                    <a:p>
                      <a:endParaRPr lang="en-US" dirty="0"/>
                    </a:p>
                  </a:txBody>
                  <a:tcPr/>
                </a:tc>
              </a:tr>
              <a:tr h="370840">
                <a:tc>
                  <a:txBody>
                    <a:bodyPr/>
                    <a:lstStyle/>
                    <a:p>
                      <a:r>
                        <a:rPr lang="en-US" sz="1600" b="1" dirty="0" smtClean="0"/>
                        <a:t>Agency</a:t>
                      </a:r>
                      <a:endParaRPr lang="en-US" sz="1600" b="1" dirty="0"/>
                    </a:p>
                  </a:txBody>
                  <a:tcPr/>
                </a:tc>
                <a:tc>
                  <a:txBody>
                    <a:bodyPr/>
                    <a:lstStyle/>
                    <a:p>
                      <a:r>
                        <a:rPr lang="en-US" sz="1600" b="1" dirty="0" smtClean="0"/>
                        <a:t>County</a:t>
                      </a:r>
                      <a:endParaRPr lang="en-US" sz="1600" b="1" dirty="0"/>
                    </a:p>
                  </a:txBody>
                  <a:tcPr/>
                </a:tc>
              </a:tr>
              <a:tr h="370840">
                <a:tc>
                  <a:txBody>
                    <a:bodyPr/>
                    <a:lstStyle/>
                    <a:p>
                      <a:r>
                        <a:rPr lang="en-US" sz="1600" dirty="0" smtClean="0"/>
                        <a:t>Bonnie Brae</a:t>
                      </a:r>
                    </a:p>
                  </a:txBody>
                  <a:tcPr/>
                </a:tc>
                <a:tc>
                  <a:txBody>
                    <a:bodyPr/>
                    <a:lstStyle/>
                    <a:p>
                      <a:r>
                        <a:rPr lang="en-US" sz="1600" dirty="0" smtClean="0"/>
                        <a:t>Somerset</a:t>
                      </a:r>
                    </a:p>
                  </a:txBody>
                  <a:tcPr/>
                </a:tc>
              </a:tr>
              <a:tr h="370840">
                <a:tc>
                  <a:txBody>
                    <a:bodyPr/>
                    <a:lstStyle/>
                    <a:p>
                      <a:r>
                        <a:rPr lang="en-US" sz="1600" dirty="0" err="1" smtClean="0"/>
                        <a:t>Daytop</a:t>
                      </a:r>
                      <a:r>
                        <a:rPr lang="en-US" sz="1600" dirty="0" smtClean="0"/>
                        <a:t> </a:t>
                      </a:r>
                    </a:p>
                  </a:txBody>
                  <a:tcPr/>
                </a:tc>
                <a:tc>
                  <a:txBody>
                    <a:bodyPr/>
                    <a:lstStyle/>
                    <a:p>
                      <a:r>
                        <a:rPr lang="en-US" sz="1600" dirty="0" smtClean="0"/>
                        <a:t>Morris / Salem</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Integrity House</a:t>
                      </a:r>
                    </a:p>
                  </a:txBody>
                  <a:tcPr/>
                </a:tc>
                <a:tc>
                  <a:txBody>
                    <a:bodyPr/>
                    <a:lstStyle/>
                    <a:p>
                      <a:r>
                        <a:rPr lang="en-US" sz="1600" dirty="0" smtClean="0"/>
                        <a:t>Essex</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Newark Renaissance House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Essex</a:t>
                      </a:r>
                    </a:p>
                  </a:txBody>
                  <a:tcPr/>
                </a:tc>
              </a:tr>
              <a:tr h="370840">
                <a:tc>
                  <a:txBody>
                    <a:bodyPr/>
                    <a:lstStyle/>
                    <a:p>
                      <a:r>
                        <a:rPr lang="en-US" sz="1600" dirty="0" smtClean="0"/>
                        <a:t>New Hope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Monmouth</a:t>
                      </a:r>
                    </a:p>
                  </a:txBody>
                  <a:tcPr/>
                </a:tc>
              </a:tr>
              <a:tr h="370840">
                <a:tc>
                  <a:txBody>
                    <a:bodyPr/>
                    <a:lstStyle/>
                    <a:p>
                      <a:r>
                        <a:rPr lang="en-US" sz="1600" dirty="0" smtClean="0"/>
                        <a:t>Straight &amp; Narrow</a:t>
                      </a:r>
                    </a:p>
                  </a:txBody>
                  <a:tcPr/>
                </a:tc>
                <a:tc>
                  <a:txBody>
                    <a:bodyPr/>
                    <a:lstStyle/>
                    <a:p>
                      <a:r>
                        <a:rPr lang="en-US" sz="1600" dirty="0" smtClean="0"/>
                        <a:t>Passaic / Hudson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Vantage</a:t>
                      </a:r>
                    </a:p>
                  </a:txBody>
                  <a:tcPr/>
                </a:tc>
                <a:tc>
                  <a:txBody>
                    <a:bodyPr/>
                    <a:lstStyle/>
                    <a:p>
                      <a:r>
                        <a:rPr lang="en-US" sz="1600" dirty="0" smtClean="0"/>
                        <a:t>Bergen</a:t>
                      </a:r>
                      <a:endParaRPr lang="en-US" sz="1600" dirty="0"/>
                    </a:p>
                  </a:txBody>
                  <a:tcPr/>
                </a:tc>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Number Placeholder 4"/>
          <p:cNvSpPr txBox="1">
            <a:spLocks noGrp="1"/>
          </p:cNvSpPr>
          <p:nvPr/>
        </p:nvSpPr>
        <p:spPr bwMode="auto">
          <a:xfrm>
            <a:off x="6553200" y="6324600"/>
            <a:ext cx="2133600" cy="381000"/>
          </a:xfrm>
          <a:prstGeom prst="rect">
            <a:avLst/>
          </a:prstGeom>
          <a:noFill/>
          <a:ln w="9525">
            <a:noFill/>
            <a:miter lim="800000"/>
            <a:headEnd/>
            <a:tailEnd/>
          </a:ln>
        </p:spPr>
        <p:txBody>
          <a:bodyPr/>
          <a:lstStyle/>
          <a:p>
            <a:pPr algn="r"/>
            <a:fld id="{88FB03D8-8FEA-45B8-BB2B-4FD39D0EE38D}" type="slidenum">
              <a:rPr lang="en-US" sz="1400"/>
              <a:pPr algn="r"/>
              <a:t>33</a:t>
            </a:fld>
            <a:endParaRPr lang="en-US" sz="1400"/>
          </a:p>
        </p:txBody>
      </p:sp>
      <p:sp>
        <p:nvSpPr>
          <p:cNvPr id="2" name="Title 1"/>
          <p:cNvSpPr>
            <a:spLocks noGrp="1"/>
          </p:cNvSpPr>
          <p:nvPr>
            <p:ph type="title"/>
          </p:nvPr>
        </p:nvSpPr>
        <p:spPr/>
        <p:txBody>
          <a:bodyPr/>
          <a:lstStyle/>
          <a:p>
            <a:pPr>
              <a:spcBef>
                <a:spcPct val="50000"/>
              </a:spcBef>
              <a:defRPr/>
            </a:pPr>
            <a:r>
              <a:rPr lang="en-US" sz="3200" b="1" dirty="0" smtClean="0">
                <a:solidFill>
                  <a:srgbClr val="003366"/>
                </a:solidFill>
                <a:effectLst>
                  <a:outerShdw blurRad="38100" dist="38100" dir="2700000" algn="tl">
                    <a:srgbClr val="C0C0C0"/>
                  </a:outerShdw>
                </a:effectLst>
              </a:rPr>
              <a:t>Substance Abuse Services for </a:t>
            </a:r>
            <a:br>
              <a:rPr lang="en-US" sz="3200" b="1" dirty="0" smtClean="0">
                <a:solidFill>
                  <a:srgbClr val="003366"/>
                </a:solidFill>
                <a:effectLst>
                  <a:outerShdw blurRad="38100" dist="38100" dir="2700000" algn="tl">
                    <a:srgbClr val="C0C0C0"/>
                  </a:outerShdw>
                </a:effectLst>
              </a:rPr>
            </a:br>
            <a:r>
              <a:rPr lang="en-US" sz="3200" b="1" dirty="0" smtClean="0">
                <a:solidFill>
                  <a:srgbClr val="003366"/>
                </a:solidFill>
                <a:effectLst>
                  <a:outerShdw blurRad="38100" dist="38100" dir="2700000" algn="tl">
                    <a:srgbClr val="C0C0C0"/>
                  </a:outerShdw>
                </a:effectLst>
              </a:rPr>
              <a:t>Children and Adolescents</a:t>
            </a:r>
            <a:endParaRPr lang="en-US" sz="3200" b="1" dirty="0">
              <a:solidFill>
                <a:srgbClr val="003366"/>
              </a:solidFill>
              <a:effectLst>
                <a:outerShdw blurRad="38100" dist="38100" dir="2700000" algn="tl">
                  <a:srgbClr val="C0C0C0"/>
                </a:outerShdw>
              </a:effectLst>
            </a:endParaRPr>
          </a:p>
        </p:txBody>
      </p:sp>
      <p:sp>
        <p:nvSpPr>
          <p:cNvPr id="129027" name="Content Placeholder 2"/>
          <p:cNvSpPr>
            <a:spLocks noGrp="1"/>
          </p:cNvSpPr>
          <p:nvPr>
            <p:ph sz="half" idx="2"/>
          </p:nvPr>
        </p:nvSpPr>
        <p:spPr>
          <a:xfrm>
            <a:off x="762000" y="1905000"/>
            <a:ext cx="7772400" cy="3951288"/>
          </a:xfrm>
        </p:spPr>
        <p:txBody>
          <a:bodyPr/>
          <a:lstStyle/>
          <a:p>
            <a:endParaRPr lang="en-US" sz="1500" smtClean="0"/>
          </a:p>
          <a:p>
            <a:endParaRPr lang="en-US" sz="1500" smtClean="0"/>
          </a:p>
        </p:txBody>
      </p:sp>
      <p:sp>
        <p:nvSpPr>
          <p:cNvPr id="129028" name="Line 4"/>
          <p:cNvSpPr>
            <a:spLocks noChangeShapeType="1"/>
          </p:cNvSpPr>
          <p:nvPr/>
        </p:nvSpPr>
        <p:spPr bwMode="auto">
          <a:xfrm>
            <a:off x="762000" y="1371600"/>
            <a:ext cx="7848600" cy="0"/>
          </a:xfrm>
          <a:prstGeom prst="line">
            <a:avLst/>
          </a:prstGeom>
          <a:noFill/>
          <a:ln w="9525">
            <a:solidFill>
              <a:schemeClr val="tx1"/>
            </a:solidFill>
            <a:round/>
            <a:headEnd/>
            <a:tailEnd/>
          </a:ln>
        </p:spPr>
        <p:txBody>
          <a:bodyPr/>
          <a:lstStyle/>
          <a:p>
            <a:endParaRPr lang="en-US"/>
          </a:p>
        </p:txBody>
      </p:sp>
      <p:pic>
        <p:nvPicPr>
          <p:cNvPr id="129029" name="Picture 6" descr="DCFLogowords"/>
          <p:cNvPicPr>
            <a:picLocks noChangeAspect="1" noChangeArrowheads="1"/>
          </p:cNvPicPr>
          <p:nvPr/>
        </p:nvPicPr>
        <p:blipFill>
          <a:blip r:embed="rId3" cstate="print"/>
          <a:srcRect/>
          <a:stretch>
            <a:fillRect/>
          </a:stretch>
        </p:blipFill>
        <p:spPr bwMode="auto">
          <a:xfrm>
            <a:off x="304800" y="6232525"/>
            <a:ext cx="2667000" cy="533400"/>
          </a:xfrm>
          <a:prstGeom prst="rect">
            <a:avLst/>
          </a:prstGeom>
          <a:noFill/>
          <a:ln w="9525">
            <a:noFill/>
            <a:miter lim="800000"/>
            <a:headEnd/>
            <a:tailEnd/>
          </a:ln>
        </p:spPr>
      </p:pic>
      <p:graphicFrame>
        <p:nvGraphicFramePr>
          <p:cNvPr id="8" name="Table 7"/>
          <p:cNvGraphicFramePr>
            <a:graphicFrameLocks noGrp="1"/>
          </p:cNvGraphicFramePr>
          <p:nvPr/>
        </p:nvGraphicFramePr>
        <p:xfrm>
          <a:off x="1143000" y="1676400"/>
          <a:ext cx="6781800" cy="3916680"/>
        </p:xfrm>
        <a:graphic>
          <a:graphicData uri="http://schemas.openxmlformats.org/drawingml/2006/table">
            <a:tbl>
              <a:tblPr firstRow="1" bandRow="1">
                <a:tableStyleId>{21E4AEA4-8DFA-4A89-87EB-49C32662AFE0}</a:tableStyleId>
              </a:tblPr>
              <a:tblGrid>
                <a:gridCol w="3390900"/>
                <a:gridCol w="3390900"/>
              </a:tblGrid>
              <a:tr h="370840">
                <a:tc gridSpan="2">
                  <a:txBody>
                    <a:bodyPr/>
                    <a:lstStyle/>
                    <a:p>
                      <a:pPr marL="0" indent="0">
                        <a:buFontTx/>
                        <a:buNone/>
                        <a:defRPr/>
                      </a:pPr>
                      <a:r>
                        <a:rPr lang="en-US" sz="1800" dirty="0" smtClean="0"/>
                        <a:t>Outpatient Providers</a:t>
                      </a:r>
                      <a:endParaRPr lang="en-US" sz="1800" dirty="0"/>
                    </a:p>
                  </a:txBody>
                  <a:tcPr/>
                </a:tc>
                <a:tc hMerge="1">
                  <a:txBody>
                    <a:bodyPr/>
                    <a:lstStyle/>
                    <a:p>
                      <a:endParaRPr lang="en-US" dirty="0"/>
                    </a:p>
                  </a:txBody>
                  <a:tcPr/>
                </a:tc>
              </a:tr>
              <a:tr h="370840">
                <a:tc>
                  <a:txBody>
                    <a:bodyPr/>
                    <a:lstStyle/>
                    <a:p>
                      <a:r>
                        <a:rPr lang="en-US" sz="1600" b="1" dirty="0" smtClean="0"/>
                        <a:t>Agency</a:t>
                      </a:r>
                      <a:endParaRPr lang="en-US" sz="1600" b="1" dirty="0"/>
                    </a:p>
                  </a:txBody>
                  <a:tcPr/>
                </a:tc>
                <a:tc>
                  <a:txBody>
                    <a:bodyPr/>
                    <a:lstStyle/>
                    <a:p>
                      <a:r>
                        <a:rPr lang="en-US" sz="1600" b="1" dirty="0" smtClean="0"/>
                        <a:t>County</a:t>
                      </a:r>
                      <a:endParaRPr lang="en-US" sz="1600" b="1" dirty="0"/>
                    </a:p>
                  </a:txBody>
                  <a:tcPr/>
                </a:tc>
              </a:tr>
              <a:tr h="370840">
                <a:tc>
                  <a:txBody>
                    <a:bodyPr/>
                    <a:lstStyle/>
                    <a:p>
                      <a:r>
                        <a:rPr lang="en-US" sz="1600" b="0" i="0" u="none" strike="noStrike" kern="1200" baseline="0" dirty="0" smtClean="0">
                          <a:solidFill>
                            <a:schemeClr val="dk1"/>
                          </a:solidFill>
                          <a:latin typeface="+mn-lt"/>
                          <a:ea typeface="+mn-ea"/>
                          <a:cs typeface="+mn-cs"/>
                        </a:rPr>
                        <a:t>Catholic Charities </a:t>
                      </a:r>
                    </a:p>
                  </a:txBody>
                  <a:tcPr/>
                </a:tc>
                <a:tc>
                  <a:txBody>
                    <a:bodyPr/>
                    <a:lstStyle/>
                    <a:p>
                      <a:r>
                        <a:rPr lang="en-US" sz="1600" b="0" i="0" u="none" strike="noStrike" kern="1200" baseline="0" dirty="0" smtClean="0">
                          <a:solidFill>
                            <a:schemeClr val="dk1"/>
                          </a:solidFill>
                          <a:latin typeface="+mn-lt"/>
                          <a:ea typeface="+mn-ea"/>
                          <a:cs typeface="+mn-cs"/>
                        </a:rPr>
                        <a:t>Burlington, Mercer, Monmouth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baseline="0" dirty="0" smtClean="0">
                          <a:solidFill>
                            <a:schemeClr val="dk1"/>
                          </a:solidFill>
                          <a:latin typeface="+mn-lt"/>
                          <a:ea typeface="+mn-ea"/>
                          <a:cs typeface="+mn-cs"/>
                        </a:rPr>
                        <a:t>COPE</a:t>
                      </a:r>
                    </a:p>
                  </a:txBody>
                  <a:tcPr/>
                </a:tc>
                <a:tc>
                  <a:txBody>
                    <a:bodyPr/>
                    <a:lstStyle/>
                    <a:p>
                      <a:r>
                        <a:rPr lang="en-US" sz="1600" dirty="0" smtClean="0"/>
                        <a:t>Essex</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CPC Behavioral</a:t>
                      </a:r>
                      <a:r>
                        <a:rPr lang="en-US" sz="1600" baseline="0" dirty="0" smtClean="0"/>
                        <a:t> Health, Inc.</a:t>
                      </a:r>
                      <a:endParaRPr lang="en-US" sz="1600" dirty="0" smtClean="0"/>
                    </a:p>
                  </a:txBody>
                  <a:tcPr/>
                </a:tc>
                <a:tc>
                  <a:txBody>
                    <a:bodyPr/>
                    <a:lstStyle/>
                    <a:p>
                      <a:r>
                        <a:rPr lang="en-US" sz="1600" dirty="0" smtClean="0"/>
                        <a:t>Monmouth</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Family</a:t>
                      </a:r>
                      <a:r>
                        <a:rPr lang="en-US" sz="1600" baseline="0" dirty="0" smtClean="0"/>
                        <a:t> Connections</a:t>
                      </a:r>
                      <a:endParaRPr lang="en-US" sz="16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Essex</a:t>
                      </a:r>
                    </a:p>
                  </a:txBody>
                  <a:tcPr/>
                </a:tc>
              </a:tr>
              <a:tr h="370840">
                <a:tc>
                  <a:txBody>
                    <a:bodyPr/>
                    <a:lstStyle/>
                    <a:p>
                      <a:r>
                        <a:rPr lang="en-US" sz="1600" dirty="0" smtClean="0"/>
                        <a:t>Father’s House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Camden</a:t>
                      </a:r>
                    </a:p>
                  </a:txBody>
                  <a:tcPr/>
                </a:tc>
              </a:tr>
              <a:tr h="370840">
                <a:tc>
                  <a:txBody>
                    <a:bodyPr/>
                    <a:lstStyle/>
                    <a:p>
                      <a:r>
                        <a:rPr lang="en-US" sz="1600" dirty="0" smtClean="0"/>
                        <a:t>Genesis</a:t>
                      </a:r>
                      <a:r>
                        <a:rPr lang="en-US" sz="1600" baseline="0" dirty="0" smtClean="0"/>
                        <a:t> Counseling</a:t>
                      </a:r>
                      <a:endParaRPr lang="en-US" sz="1600" dirty="0" smtClean="0"/>
                    </a:p>
                  </a:txBody>
                  <a:tcPr/>
                </a:tc>
                <a:tc>
                  <a:txBody>
                    <a:bodyPr/>
                    <a:lstStyle/>
                    <a:p>
                      <a:r>
                        <a:rPr lang="en-US" sz="1600" dirty="0" smtClean="0"/>
                        <a:t>Camden</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Seashore Family</a:t>
                      </a:r>
                      <a:r>
                        <a:rPr lang="en-US" sz="1600" baseline="0" dirty="0" smtClean="0"/>
                        <a:t> Services</a:t>
                      </a:r>
                      <a:endParaRPr lang="en-US" sz="1600" dirty="0" smtClean="0"/>
                    </a:p>
                  </a:txBody>
                  <a:tcPr/>
                </a:tc>
                <a:tc>
                  <a:txBody>
                    <a:bodyPr/>
                    <a:lstStyle/>
                    <a:p>
                      <a:r>
                        <a:rPr lang="en-US" sz="1600" dirty="0" smtClean="0"/>
                        <a:t>Ocean</a:t>
                      </a:r>
                      <a:endParaRPr lang="en-US"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SODAT</a:t>
                      </a:r>
                    </a:p>
                  </a:txBody>
                  <a:tcPr/>
                </a:tc>
                <a:tc>
                  <a:txBody>
                    <a:bodyPr/>
                    <a:lstStyle/>
                    <a:p>
                      <a:r>
                        <a:rPr lang="en-US" sz="1600" dirty="0" smtClean="0"/>
                        <a:t>Gloucester, Atlantic, Burlington,</a:t>
                      </a:r>
                      <a:r>
                        <a:rPr lang="en-US" sz="1600" baseline="0" dirty="0" smtClean="0"/>
                        <a:t> Camden, Cumberland, Salem</a:t>
                      </a:r>
                      <a:endParaRPr lang="en-US" sz="1600" dirty="0"/>
                    </a:p>
                  </a:txBody>
                  <a:tcPr/>
                </a:tc>
              </a:tr>
            </a:tbl>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txBox="1">
            <a:spLocks noGrp="1" noChangeArrowheads="1"/>
          </p:cNvSpPr>
          <p:nvPr/>
        </p:nvSpPr>
        <p:spPr bwMode="auto">
          <a:xfrm>
            <a:off x="6553200" y="6381750"/>
            <a:ext cx="2133600" cy="323850"/>
          </a:xfrm>
          <a:prstGeom prst="rect">
            <a:avLst/>
          </a:prstGeom>
          <a:noFill/>
          <a:ln w="9525">
            <a:noFill/>
            <a:miter lim="800000"/>
            <a:headEnd/>
            <a:tailEnd/>
          </a:ln>
        </p:spPr>
        <p:txBody>
          <a:bodyPr/>
          <a:lstStyle/>
          <a:p>
            <a:pPr algn="r"/>
            <a:fld id="{FBF72944-2265-4815-A1FD-2ABD7297A72E}" type="slidenum">
              <a:rPr lang="en-US" sz="1400"/>
              <a:pPr algn="r"/>
              <a:t>34</a:t>
            </a:fld>
            <a:endParaRPr lang="en-US" sz="1400"/>
          </a:p>
        </p:txBody>
      </p:sp>
      <p:sp>
        <p:nvSpPr>
          <p:cNvPr id="135170" name="Slide Number Placeholder 4"/>
          <p:cNvSpPr txBox="1">
            <a:spLocks noGrp="1"/>
          </p:cNvSpPr>
          <p:nvPr/>
        </p:nvSpPr>
        <p:spPr bwMode="auto">
          <a:xfrm>
            <a:off x="6553200" y="6381750"/>
            <a:ext cx="2133600" cy="323850"/>
          </a:xfrm>
          <a:prstGeom prst="rect">
            <a:avLst/>
          </a:prstGeom>
          <a:noFill/>
          <a:ln w="9525">
            <a:noFill/>
            <a:miter lim="800000"/>
            <a:headEnd/>
            <a:tailEnd/>
          </a:ln>
        </p:spPr>
        <p:txBody>
          <a:bodyPr/>
          <a:lstStyle/>
          <a:p>
            <a:pPr algn="r"/>
            <a:fld id="{DE1D2CF9-D08E-4FA2-A612-AEE2CD920589}" type="slidenum">
              <a:rPr lang="en-US" sz="1400"/>
              <a:pPr algn="r"/>
              <a:t>34</a:t>
            </a:fld>
            <a:endParaRPr lang="en-US" sz="1400"/>
          </a:p>
        </p:txBody>
      </p:sp>
      <p:sp>
        <p:nvSpPr>
          <p:cNvPr id="135171" name="Rectangle 2"/>
          <p:cNvSpPr>
            <a:spLocks noGrp="1" noChangeArrowheads="1"/>
          </p:cNvSpPr>
          <p:nvPr>
            <p:ph type="title" idx="4294967295"/>
          </p:nvPr>
        </p:nvSpPr>
        <p:spPr/>
        <p:txBody>
          <a:bodyPr/>
          <a:lstStyle/>
          <a:p>
            <a:pPr eaLnBrk="1" hangingPunct="1"/>
            <a:r>
              <a:rPr lang="en-US" b="1" smtClean="0"/>
              <a:t>For more information…</a:t>
            </a:r>
          </a:p>
        </p:txBody>
      </p:sp>
      <p:sp>
        <p:nvSpPr>
          <p:cNvPr id="135172" name="Rectangle 3"/>
          <p:cNvSpPr>
            <a:spLocks noGrp="1" noChangeArrowheads="1"/>
          </p:cNvSpPr>
          <p:nvPr>
            <p:ph type="body" idx="4294967295"/>
          </p:nvPr>
        </p:nvSpPr>
        <p:spPr/>
        <p:txBody>
          <a:bodyPr/>
          <a:lstStyle/>
          <a:p>
            <a:pPr eaLnBrk="1" hangingPunct="1">
              <a:buFontTx/>
              <a:buNone/>
            </a:pPr>
            <a:r>
              <a:rPr lang="en-US" sz="100" dirty="0" smtClean="0"/>
              <a:t>1</a:t>
            </a:r>
          </a:p>
          <a:p>
            <a:pPr eaLnBrk="1" hangingPunct="1">
              <a:buFontTx/>
              <a:buNone/>
            </a:pPr>
            <a:endParaRPr lang="en-US" sz="100" dirty="0" smtClean="0"/>
          </a:p>
          <a:p>
            <a:pPr eaLnBrk="1" hangingPunct="1">
              <a:buFontTx/>
              <a:buNone/>
            </a:pPr>
            <a:r>
              <a:rPr lang="en-US" sz="3800" dirty="0" smtClean="0"/>
              <a:t>Children’s System of Care</a:t>
            </a:r>
          </a:p>
          <a:p>
            <a:pPr eaLnBrk="1" hangingPunct="1">
              <a:buFontTx/>
              <a:buNone/>
            </a:pPr>
            <a:r>
              <a:rPr lang="en-US" sz="3600" dirty="0" smtClean="0">
                <a:solidFill>
                  <a:srgbClr val="800080"/>
                </a:solidFill>
                <a:hlinkClick r:id="rId3"/>
              </a:rPr>
              <a:t>http://www.state.nj.us/dcf/providers/csc/</a:t>
            </a:r>
            <a:endParaRPr lang="en-US" sz="3600" dirty="0" smtClean="0">
              <a:solidFill>
                <a:srgbClr val="800080"/>
              </a:solidFill>
            </a:endParaRPr>
          </a:p>
          <a:p>
            <a:pPr eaLnBrk="1" hangingPunct="1">
              <a:buFontTx/>
              <a:buNone/>
            </a:pPr>
            <a:endParaRPr lang="en-US" sz="1500" dirty="0" smtClean="0">
              <a:solidFill>
                <a:srgbClr val="800080"/>
              </a:solidFill>
            </a:endParaRPr>
          </a:p>
          <a:p>
            <a:pPr eaLnBrk="1" hangingPunct="1">
              <a:buFontTx/>
              <a:buNone/>
            </a:pPr>
            <a:endParaRPr lang="en-US" sz="1500" dirty="0" smtClean="0">
              <a:solidFill>
                <a:srgbClr val="800080"/>
              </a:solidFill>
            </a:endParaRPr>
          </a:p>
          <a:p>
            <a:pPr eaLnBrk="1" hangingPunct="1">
              <a:buFontTx/>
              <a:buNone/>
            </a:pPr>
            <a:r>
              <a:rPr lang="en-US" sz="3800" dirty="0" err="1" smtClean="0"/>
              <a:t>PerformCare</a:t>
            </a:r>
            <a:r>
              <a:rPr lang="en-US" sz="3800" dirty="0" smtClean="0"/>
              <a:t> Member Services:         877-652-7624</a:t>
            </a:r>
          </a:p>
          <a:p>
            <a:pPr eaLnBrk="1" hangingPunct="1">
              <a:spcBef>
                <a:spcPct val="0"/>
              </a:spcBef>
              <a:buFontTx/>
              <a:buNone/>
            </a:pPr>
            <a:r>
              <a:rPr lang="en-US" sz="4000" dirty="0" smtClean="0">
                <a:solidFill>
                  <a:srgbClr val="800080"/>
                </a:solidFill>
                <a:hlinkClick r:id="rId4"/>
              </a:rPr>
              <a:t>www.performcarenj.org</a:t>
            </a:r>
            <a:endParaRPr lang="en-US" sz="4000" dirty="0" smtClean="0"/>
          </a:p>
        </p:txBody>
      </p:sp>
      <p:sp>
        <p:nvSpPr>
          <p:cNvPr id="2" name="Slide Number Placeholder 1"/>
          <p:cNvSpPr>
            <a:spLocks noGrp="1"/>
          </p:cNvSpPr>
          <p:nvPr>
            <p:ph type="sldNum" sz="quarter" idx="11"/>
          </p:nvPr>
        </p:nvSpPr>
        <p:spPr/>
        <p:txBody>
          <a:bodyPr/>
          <a:lstStyle/>
          <a:p>
            <a:pPr>
              <a:defRPr/>
            </a:pPr>
            <a:fld id="{CCB87DAB-91E1-4770-AC8A-FDE3F50DA5B3}"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6B7CF5F7-B85A-41EC-913C-A8B9CB9E6138}" type="slidenum">
              <a:rPr lang="en-US" smtClean="0"/>
              <a:pPr>
                <a:defRPr/>
              </a:pPr>
              <a:t>35</a:t>
            </a:fld>
            <a:endParaRPr lang="en-US" dirty="0"/>
          </a:p>
        </p:txBody>
      </p:sp>
      <p:sp>
        <p:nvSpPr>
          <p:cNvPr id="17410" name="Rectangle 2"/>
          <p:cNvSpPr>
            <a:spLocks noChangeArrowheads="1"/>
          </p:cNvSpPr>
          <p:nvPr/>
        </p:nvSpPr>
        <p:spPr bwMode="auto">
          <a:xfrm>
            <a:off x="762000" y="612775"/>
            <a:ext cx="7772400" cy="5262563"/>
          </a:xfrm>
          <a:prstGeom prst="rect">
            <a:avLst/>
          </a:prstGeom>
          <a:noFill/>
          <a:ln w="9525">
            <a:noFill/>
            <a:miter lim="800000"/>
            <a:headEnd/>
            <a:tailEnd/>
          </a:ln>
        </p:spPr>
        <p:txBody>
          <a:bodyPr>
            <a:spAutoFit/>
          </a:bodyPr>
          <a:lstStyle/>
          <a:p>
            <a:pPr algn="ctr"/>
            <a:r>
              <a:rPr lang="en-US" sz="2800" b="1">
                <a:solidFill>
                  <a:srgbClr val="7030A0"/>
                </a:solidFill>
              </a:rPr>
              <a:t>Hudson County CIACC </a:t>
            </a:r>
          </a:p>
          <a:p>
            <a:pPr algn="ctr"/>
            <a:r>
              <a:rPr lang="en-US" b="1">
                <a:solidFill>
                  <a:srgbClr val="7030A0"/>
                </a:solidFill>
              </a:rPr>
              <a:t>(County Inter-Agency Coordinating Council)</a:t>
            </a:r>
            <a:endParaRPr lang="en-US" sz="2800" b="1">
              <a:solidFill>
                <a:srgbClr val="7030A0"/>
              </a:solidFill>
            </a:endParaRPr>
          </a:p>
          <a:p>
            <a:pPr algn="ctr"/>
            <a:endParaRPr lang="en-US" sz="2800" b="1">
              <a:solidFill>
                <a:srgbClr val="7030A0"/>
              </a:solidFill>
            </a:endParaRPr>
          </a:p>
          <a:p>
            <a:r>
              <a:rPr lang="en-US"/>
              <a:t> In collaboration with the Department of Children and Families (DCF), the County Inter-Agency Coordinating Council (CIACC) strives to ensure a seamless array of services. </a:t>
            </a:r>
          </a:p>
          <a:p>
            <a:endParaRPr lang="en-US"/>
          </a:p>
          <a:p>
            <a:r>
              <a:rPr lang="en-US"/>
              <a:t>The CIACC serves as the county mechanism to advise the DCF on the development and maintenance of a responsive, accessible, and integrated system of care for children, youth and young adults with emotional and behavioral challenges and their families, through the involvement of parents, children, youth and young adults, child-serving agencies, and community representatives.</a:t>
            </a:r>
          </a:p>
          <a:p>
            <a:r>
              <a:rPr lang="en-US"/>
              <a:t/>
            </a:r>
            <a:br>
              <a:rPr lang="en-US"/>
            </a:br>
            <a:r>
              <a:rPr lang="en-US"/>
              <a:t>Through enhanced coordination of system partners, the CIACC also identifies service and resource gaps and priorities for resource development.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F84EE917-8D7D-48DB-9175-AF2F1A39C608}" type="slidenum">
              <a:rPr lang="en-US" smtClean="0"/>
              <a:pPr>
                <a:defRPr/>
              </a:pPr>
              <a:t>36</a:t>
            </a:fld>
            <a:endParaRPr lang="en-US" dirty="0"/>
          </a:p>
        </p:txBody>
      </p:sp>
      <p:sp>
        <p:nvSpPr>
          <p:cNvPr id="3" name="Text Box 2"/>
          <p:cNvSpPr txBox="1"/>
          <p:nvPr/>
        </p:nvSpPr>
        <p:spPr>
          <a:xfrm>
            <a:off x="1219200" y="76200"/>
            <a:ext cx="6736715" cy="70167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a:effectLst/>
                <a:latin typeface="Gill Sans MT" panose="020B0502020104020203" pitchFamily="34" charset="0"/>
                <a:ea typeface="Calibri" panose="020F0502020204030204" pitchFamily="34" charset="0"/>
                <a:cs typeface="Times New Roman" panose="02020603050405020304" pitchFamily="18" charset="0"/>
              </a:rPr>
              <a:t>HUDSON COUNTY DEPARTMENT OF HEALTH AND HUMAN SERVICES</a:t>
            </a:r>
            <a:endParaRPr lang="en-US" sz="1100">
              <a:effectLst/>
              <a:ea typeface="Calibri" panose="020F0502020204030204" pitchFamily="34" charset="0"/>
              <a:cs typeface="Times New Roman" panose="02020603050405020304" pitchFamily="18" charset="0"/>
            </a:endParaRPr>
          </a:p>
          <a:p>
            <a:pPr marL="0" marR="0">
              <a:spcBef>
                <a:spcPts val="0"/>
              </a:spcBef>
              <a:spcAft>
                <a:spcPts val="0"/>
              </a:spcAft>
            </a:pPr>
            <a:r>
              <a:rPr lang="en-US" sz="1400" b="1">
                <a:effectLst/>
                <a:latin typeface="Gill Sans MT" panose="020B0502020104020203" pitchFamily="34" charset="0"/>
                <a:ea typeface="Calibri" panose="020F0502020204030204" pitchFamily="34" charset="0"/>
                <a:cs typeface="Times New Roman" panose="02020603050405020304" pitchFamily="18" charset="0"/>
              </a:rPr>
              <a:t>CHILDREN’S INTERAGENCY COORDINATING COUNCIL (CIACC)</a:t>
            </a:r>
            <a:endParaRPr lang="en-US" sz="1100">
              <a:effectLst/>
              <a:ea typeface="Calibri" panose="020F0502020204030204" pitchFamily="34" charset="0"/>
              <a:cs typeface="Times New Roman" panose="02020603050405020304" pitchFamily="18" charset="0"/>
            </a:endParaRPr>
          </a:p>
        </p:txBody>
      </p:sp>
      <p:sp>
        <p:nvSpPr>
          <p:cNvPr id="4" name="Text Box 10"/>
          <p:cNvSpPr txBox="1"/>
          <p:nvPr/>
        </p:nvSpPr>
        <p:spPr>
          <a:xfrm>
            <a:off x="533400" y="990600"/>
            <a:ext cx="8153400" cy="4952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342900" marR="0" lvl="0" indent="-342900" algn="just">
              <a:spcBef>
                <a:spcPts val="0"/>
              </a:spcBef>
              <a:spcAft>
                <a:spcPts val="0"/>
              </a:spcAft>
              <a:buSzPts val="1100"/>
              <a:buFont typeface="Symbol" panose="05050102010706020507" pitchFamily="18" charset="2"/>
              <a:buBlip>
                <a:blip r:embed="rId2"/>
              </a:buBlip>
            </a:pPr>
            <a:r>
              <a:rPr lang="en-US" dirty="0">
                <a:effectLst/>
                <a:latin typeface="Gill Sans MT" panose="020B0502020104020203" pitchFamily="34" charset="0"/>
                <a:ea typeface="Calibri" panose="020F0502020204030204" pitchFamily="34" charset="0"/>
                <a:cs typeface="Arial" panose="020B0604020202020204" pitchFamily="34" charset="0"/>
              </a:rPr>
              <a:t>Convene monthly multi-disciplinary meeting to review and discuss the system of services for children with </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e</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m</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ot</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i</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o</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n</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a</a:t>
            </a:r>
            <a:r>
              <a:rPr lang="en-US" dirty="0">
                <a:effectLst/>
                <a:latin typeface="Gill Sans MT" panose="020B0502020104020203" pitchFamily="34" charset="0"/>
                <a:ea typeface="Calibri" panose="020F0502020204030204" pitchFamily="34" charset="0"/>
                <a:cs typeface="Times New Roman" panose="02020603050405020304" pitchFamily="18" charset="0"/>
              </a:rPr>
              <a:t>l</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 </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b</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e</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h</a:t>
            </a:r>
            <a:r>
              <a:rPr lang="en-US" dirty="0">
                <a:effectLst/>
                <a:latin typeface="Gill Sans MT" panose="020B0502020104020203" pitchFamily="34" charset="0"/>
                <a:ea typeface="Calibri" panose="020F0502020204030204" pitchFamily="34" charset="0"/>
                <a:cs typeface="Times New Roman" panose="02020603050405020304" pitchFamily="18" charset="0"/>
              </a:rPr>
              <a:t>a</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v</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i</a:t>
            </a:r>
            <a:r>
              <a:rPr lang="en-US" spc="10" dirty="0">
                <a:effectLst/>
                <a:latin typeface="Gill Sans MT" panose="020B0502020104020203" pitchFamily="34" charset="0"/>
                <a:ea typeface="Calibri" panose="020F0502020204030204" pitchFamily="34" charset="0"/>
                <a:cs typeface="Times New Roman" panose="02020603050405020304" pitchFamily="18" charset="0"/>
              </a:rPr>
              <a:t>o</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r</a:t>
            </a:r>
            <a:r>
              <a:rPr lang="en-US" dirty="0">
                <a:effectLst/>
                <a:latin typeface="Gill Sans MT" panose="020B0502020104020203" pitchFamily="34" charset="0"/>
                <a:ea typeface="Calibri" panose="020F0502020204030204" pitchFamily="34" charset="0"/>
                <a:cs typeface="Times New Roman" panose="02020603050405020304" pitchFamily="18" charset="0"/>
              </a:rPr>
              <a:t>al,</a:t>
            </a:r>
            <a:r>
              <a:rPr lang="en-US" spc="-10" dirty="0">
                <a:effectLst/>
                <a:latin typeface="Gill Sans MT" panose="020B0502020104020203" pitchFamily="34" charset="0"/>
                <a:ea typeface="Calibri" panose="020F0502020204030204" pitchFamily="34" charset="0"/>
                <a:cs typeface="Times New Roman" panose="02020603050405020304" pitchFamily="18" charset="0"/>
              </a:rPr>
              <a:t> </a:t>
            </a:r>
            <a:r>
              <a:rPr lang="en-US" i="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mental</a:t>
            </a:r>
            <a:r>
              <a:rPr lang="en-US" i="1"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 </a:t>
            </a:r>
            <a:r>
              <a:rPr lang="en-US" i="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and </a:t>
            </a:r>
            <a:r>
              <a:rPr lang="en-US" i="0" dirty="0">
                <a:effectLst/>
                <a:latin typeface="Gill Sans MT" panose="020B0502020104020203" pitchFamily="34" charset="0"/>
                <a:ea typeface="Calibri" panose="020F0502020204030204" pitchFamily="34" charset="0"/>
                <a:cs typeface="Arial" panose="020B0604020202020204" pitchFamily="34" charset="0"/>
              </a:rPr>
              <a:t> </a:t>
            </a:r>
            <a:r>
              <a:rPr lang="en-US" i="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intellectually   developmental </a:t>
            </a:r>
            <a:r>
              <a:rPr lang="en-US" spc="-1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 </a:t>
            </a:r>
            <a:r>
              <a:rPr lang="en-US" spc="25"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challenges</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 </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i</a:t>
            </a:r>
            <a:r>
              <a:rPr lang="en-US" dirty="0">
                <a:effectLst/>
                <a:latin typeface="Gill Sans MT" panose="020B0502020104020203" pitchFamily="34" charset="0"/>
                <a:ea typeface="Calibri" panose="020F0502020204030204" pitchFamily="34" charset="0"/>
                <a:cs typeface="Times New Roman" panose="02020603050405020304" pitchFamily="18" charset="0"/>
              </a:rPr>
              <a:t>n</a:t>
            </a:r>
            <a:r>
              <a:rPr lang="en-US" spc="-10" dirty="0">
                <a:effectLst/>
                <a:latin typeface="Gill Sans MT" panose="020B0502020104020203" pitchFamily="34" charset="0"/>
                <a:ea typeface="Calibri" panose="020F0502020204030204" pitchFamily="34" charset="0"/>
                <a:cs typeface="Times New Roman" panose="02020603050405020304" pitchFamily="18" charset="0"/>
              </a:rPr>
              <a:t> </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t</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h</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e</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i</a:t>
            </a:r>
            <a:r>
              <a:rPr lang="en-US" dirty="0">
                <a:effectLst/>
                <a:latin typeface="Gill Sans MT" panose="020B0502020104020203" pitchFamily="34" charset="0"/>
                <a:ea typeface="Calibri" panose="020F0502020204030204" pitchFamily="34" charset="0"/>
                <a:cs typeface="Times New Roman" panose="02020603050405020304" pitchFamily="18" charset="0"/>
              </a:rPr>
              <a:t>r</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 </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h</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o</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m</a:t>
            </a:r>
            <a:r>
              <a:rPr lang="en-US" dirty="0">
                <a:effectLst/>
                <a:latin typeface="Gill Sans MT" panose="020B0502020104020203" pitchFamily="34" charset="0"/>
                <a:ea typeface="Calibri" panose="020F0502020204030204" pitchFamily="34" charset="0"/>
                <a:cs typeface="Times New Roman" panose="02020603050405020304" pitchFamily="18" charset="0"/>
              </a:rPr>
              <a:t>e c</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o</a:t>
            </a:r>
            <a:r>
              <a:rPr lang="en-US" spc="-20" dirty="0">
                <a:effectLst/>
                <a:latin typeface="Gill Sans MT" panose="020B0502020104020203" pitchFamily="34" charset="0"/>
                <a:ea typeface="Calibri" panose="020F0502020204030204" pitchFamily="34" charset="0"/>
                <a:cs typeface="Times New Roman" panose="02020603050405020304" pitchFamily="18" charset="0"/>
              </a:rPr>
              <a:t>mm</a:t>
            </a:r>
            <a:r>
              <a:rPr lang="en-US" spc="25" dirty="0">
                <a:effectLst/>
                <a:latin typeface="Gill Sans MT" panose="020B0502020104020203" pitchFamily="34" charset="0"/>
                <a:ea typeface="Calibri" panose="020F0502020204030204" pitchFamily="34" charset="0"/>
                <a:cs typeface="Times New Roman" panose="02020603050405020304" pitchFamily="18" charset="0"/>
              </a:rPr>
              <a:t>u</a:t>
            </a:r>
            <a:r>
              <a:rPr lang="en-US" dirty="0">
                <a:effectLst/>
                <a:latin typeface="Gill Sans MT" panose="020B0502020104020203" pitchFamily="34" charset="0"/>
                <a:ea typeface="Calibri" panose="020F0502020204030204" pitchFamily="34" charset="0"/>
                <a:cs typeface="Times New Roman" panose="02020603050405020304" pitchFamily="18" charset="0"/>
              </a:rPr>
              <a:t>n</a:t>
            </a:r>
            <a:r>
              <a:rPr lang="en-US" spc="-45" dirty="0">
                <a:effectLst/>
                <a:latin typeface="Gill Sans MT" panose="020B0502020104020203" pitchFamily="34" charset="0"/>
                <a:ea typeface="Calibri" panose="020F0502020204030204" pitchFamily="34" charset="0"/>
                <a:cs typeface="Times New Roman" panose="02020603050405020304" pitchFamily="18" charset="0"/>
              </a:rPr>
              <a:t>i</a:t>
            </a:r>
            <a:r>
              <a:rPr lang="en-US" spc="50" dirty="0">
                <a:effectLst/>
                <a:latin typeface="Gill Sans MT" panose="020B0502020104020203" pitchFamily="34" charset="0"/>
                <a:ea typeface="Calibri" panose="020F0502020204030204" pitchFamily="34" charset="0"/>
                <a:cs typeface="Times New Roman" panose="02020603050405020304" pitchFamily="18" charset="0"/>
              </a:rPr>
              <a:t>t</a:t>
            </a:r>
            <a:r>
              <a:rPr lang="en-US" spc="-50" dirty="0">
                <a:effectLst/>
                <a:latin typeface="Gill Sans MT" panose="020B0502020104020203" pitchFamily="34" charset="0"/>
                <a:ea typeface="Calibri" panose="020F0502020204030204" pitchFamily="34" charset="0"/>
                <a:cs typeface="Times New Roman" panose="02020603050405020304" pitchFamily="18" charset="0"/>
              </a:rPr>
              <a:t>y</a:t>
            </a:r>
            <a:r>
              <a:rPr lang="en-US" dirty="0">
                <a:effectLst/>
                <a:latin typeface="Gill Sans MT" panose="020B0502020104020203" pitchFamily="34" charset="0"/>
                <a:ea typeface="Calibri" panose="020F0502020204030204" pitchFamily="34" charset="0"/>
                <a:cs typeface="Times New Roman" panose="02020603050405020304" pitchFamily="18" charset="0"/>
              </a:rPr>
              <a:t>;</a:t>
            </a:r>
            <a:endParaRPr lang="en-US" dirty="0">
              <a:effectLst/>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100"/>
              <a:buFont typeface="Symbol" panose="05050102010706020507" pitchFamily="18" charset="2"/>
              <a:buBlip>
                <a:blip r:embed="rId2"/>
              </a:buBlip>
            </a:pPr>
            <a:r>
              <a:rPr lang="en-US" dirty="0">
                <a:effectLst/>
                <a:latin typeface="Gill Sans MT" panose="020B0502020104020203" pitchFamily="34" charset="0"/>
                <a:ea typeface="Calibri" panose="020F0502020204030204" pitchFamily="34" charset="0"/>
                <a:cs typeface="Times New Roman" panose="02020603050405020304" pitchFamily="18" charset="0"/>
              </a:rPr>
              <a:t>Present to schools and other organizations on the Children’s System of Care;</a:t>
            </a:r>
            <a:endParaRPr lang="en-US" dirty="0">
              <a:effectLst/>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100"/>
              <a:buFont typeface="Symbol" panose="05050102010706020507" pitchFamily="18" charset="2"/>
              <a:buBlip>
                <a:blip r:embed="rId2"/>
              </a:buBlip>
            </a:pPr>
            <a:r>
              <a:rPr lang="en-US" dirty="0">
                <a:effectLst/>
                <a:latin typeface="Gill Sans MT" panose="020B0502020104020203" pitchFamily="34" charset="0"/>
                <a:ea typeface="Calibri" panose="020F0502020204030204" pitchFamily="34" charset="0"/>
                <a:cs typeface="Arial" panose="020B0604020202020204" pitchFamily="34" charset="0"/>
              </a:rPr>
              <a:t>Identify and address barriers to effective service delivery</a:t>
            </a:r>
            <a:r>
              <a:rPr lang="en-US" i="1" dirty="0">
                <a:effectLst/>
                <a:latin typeface="Gill Sans MT" panose="020B0502020104020203" pitchFamily="34" charset="0"/>
                <a:ea typeface="Calibri" panose="020F0502020204030204" pitchFamily="34" charset="0"/>
                <a:cs typeface="Times New Roman" panose="02020603050405020304" pitchFamily="18" charset="0"/>
              </a:rPr>
              <a:t>;</a:t>
            </a:r>
            <a:endParaRPr lang="en-US" dirty="0">
              <a:effectLst/>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100"/>
              <a:buFont typeface="Symbol" panose="05050102010706020507" pitchFamily="18" charset="2"/>
              <a:buBlip>
                <a:blip r:embed="rId2"/>
              </a:buBlip>
            </a:pPr>
            <a:r>
              <a:rPr lang="en-US" dirty="0">
                <a:effectLst/>
                <a:latin typeface="Gill Sans MT" panose="020B0502020104020203" pitchFamily="34" charset="0"/>
                <a:ea typeface="Calibri" panose="020F0502020204030204" pitchFamily="34" charset="0"/>
                <a:cs typeface="Arial" panose="020B0604020202020204" pitchFamily="34" charset="0"/>
              </a:rPr>
              <a:t>Foster cross-system collaborations to better meet the needs of these children; and</a:t>
            </a:r>
            <a:endParaRPr lang="en-US" dirty="0">
              <a:effectLst/>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100"/>
              <a:buFont typeface="Symbol" panose="05050102010706020507" pitchFamily="18" charset="2"/>
              <a:buBlip>
                <a:blip r:embed="rId2"/>
              </a:buBlip>
            </a:pPr>
            <a:r>
              <a:rPr lang="en-US" dirty="0">
                <a:effectLst/>
                <a:latin typeface="Gill Sans MT" panose="020B0502020104020203" pitchFamily="34" charset="0"/>
                <a:ea typeface="Calibri" panose="020F0502020204030204" pitchFamily="34" charset="0"/>
                <a:cs typeface="Arial" panose="020B0604020202020204" pitchFamily="34" charset="0"/>
              </a:rPr>
              <a:t>Provides targeted training and services to children and families to help address their needs. Past activities have focused on </a:t>
            </a:r>
            <a:r>
              <a:rPr lang="en-US" b="1" u="sng" dirty="0">
                <a:effectLst/>
                <a:latin typeface="Gill Sans MT" panose="020B0502020104020203" pitchFamily="34" charset="0"/>
                <a:ea typeface="Calibri" panose="020F0502020204030204" pitchFamily="34" charset="0"/>
                <a:cs typeface="Arial" panose="020B0604020202020204" pitchFamily="34" charset="0"/>
              </a:rPr>
              <a:t>crisis response in the school, community and home; youth social and emotional development; behavior management and de-escalation; minor sex trafficking prevention; bullying prevention and support for parents of children with developmental disabilities</a:t>
            </a:r>
            <a:endParaRPr lang="en-US" b="1" u="sng" dirty="0">
              <a:effectLst/>
              <a:ea typeface="Calibri" panose="020F0502020204030204" pitchFamily="34" charset="0"/>
              <a:cs typeface="Times New Roman" panose="02020603050405020304" pitchFamily="18" charset="0"/>
            </a:endParaRPr>
          </a:p>
          <a:p>
            <a:pPr marL="342900" marR="0" lvl="0" indent="-342900" algn="just">
              <a:spcBef>
                <a:spcPts val="0"/>
              </a:spcBef>
              <a:spcAft>
                <a:spcPts val="0"/>
              </a:spcAft>
              <a:buSzPts val="1100"/>
              <a:buFont typeface="Symbol" panose="05050102010706020507" pitchFamily="18" charset="2"/>
              <a:buBlip>
                <a:blip r:embed="rId2"/>
              </a:buBlip>
            </a:pPr>
            <a:r>
              <a:rPr lang="en-US" b="1" dirty="0">
                <a:effectLst/>
                <a:latin typeface="Gill Sans MT" panose="020B0502020104020203" pitchFamily="34" charset="0"/>
                <a:ea typeface="Calibri" panose="020F0502020204030204" pitchFamily="34" charset="0"/>
                <a:cs typeface="Arial" panose="020B0604020202020204" pitchFamily="34" charset="0"/>
              </a:rPr>
              <a:t>2017 CIACC activities will focus on community violence prevention, trauma-informed care and transition to adulthood.</a:t>
            </a:r>
            <a:endParaRPr lang="en-US"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100" b="1"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200" b="1" dirty="0">
                <a:effectLst/>
                <a:latin typeface="Gill Sans MT" panose="020B0502020104020203" pitchFamily="34" charset="0"/>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200" b="1" dirty="0">
                <a:effectLst/>
                <a:latin typeface="Gill Sans MT" panose="020B0502020104020203" pitchFamily="34" charset="0"/>
                <a:ea typeface="Calibri" panose="020F0502020204030204" pitchFamily="34" charset="0"/>
                <a:cs typeface="Arial" panose="020B0604020202020204" pitchFamily="34" charset="0"/>
              </a:rPr>
              <a:t> </a:t>
            </a:r>
            <a:endParaRPr lang="en-US" sz="1100"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100" b="1"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100"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457200" marR="0" algn="just">
              <a:spcBef>
                <a:spcPts val="0"/>
              </a:spcBef>
              <a:spcAft>
                <a:spcPts val="0"/>
              </a:spcAft>
            </a:pPr>
            <a:r>
              <a:rPr lang="en-US" sz="1100"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a:p>
            <a:pPr marL="914400" marR="0" algn="just">
              <a:spcBef>
                <a:spcPts val="0"/>
              </a:spcBef>
              <a:spcAft>
                <a:spcPts val="0"/>
              </a:spcAft>
            </a:pPr>
            <a:r>
              <a:rPr lang="en-US" sz="1100" dirty="0">
                <a:effectLst/>
                <a:latin typeface="Gill Sans MT" panose="020B0502020104020203" pitchFamily="34"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7835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030BD647-C4DB-457E-807D-92CBFF0B15AF}" type="slidenum">
              <a:rPr lang="en-US" smtClean="0"/>
              <a:pPr>
                <a:defRPr/>
              </a:pPr>
              <a:t>37</a:t>
            </a:fld>
            <a:endParaRPr lang="en-US" dirty="0"/>
          </a:p>
        </p:txBody>
      </p:sp>
      <p:pic>
        <p:nvPicPr>
          <p:cNvPr id="138242" name="Picture 2"/>
          <p:cNvPicPr>
            <a:picLocks noChangeAspect="1" noChangeArrowheads="1"/>
          </p:cNvPicPr>
          <p:nvPr/>
        </p:nvPicPr>
        <p:blipFill>
          <a:blip r:embed="rId2" cstate="print"/>
          <a:srcRect/>
          <a:stretch>
            <a:fillRect/>
          </a:stretch>
        </p:blipFill>
        <p:spPr bwMode="auto">
          <a:xfrm>
            <a:off x="508000" y="177800"/>
            <a:ext cx="8128000" cy="65024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813F81B1-F9A2-4B1C-A5A9-A692FB28C90F}" type="slidenum">
              <a:rPr lang="en-US" smtClean="0"/>
              <a:pPr>
                <a:defRPr/>
              </a:pPr>
              <a:t>38</a:t>
            </a:fld>
            <a:endParaRPr lang="en-US" dirty="0"/>
          </a:p>
        </p:txBody>
      </p:sp>
      <p:pic>
        <p:nvPicPr>
          <p:cNvPr id="3" name="Picture 2"/>
          <p:cNvPicPr>
            <a:picLocks noChangeAspect="1"/>
          </p:cNvPicPr>
          <p:nvPr/>
        </p:nvPicPr>
        <p:blipFill>
          <a:blip r:embed="rId2"/>
          <a:stretch>
            <a:fillRect/>
          </a:stretch>
        </p:blipFill>
        <p:spPr>
          <a:xfrm>
            <a:off x="304800" y="228600"/>
            <a:ext cx="8534400" cy="6827520"/>
          </a:xfrm>
          <a:prstGeom prst="rect">
            <a:avLst/>
          </a:prstGeom>
        </p:spPr>
      </p:pic>
      <p:cxnSp>
        <p:nvCxnSpPr>
          <p:cNvPr id="7" name="Straight Arrow Connector 6"/>
          <p:cNvCxnSpPr/>
          <p:nvPr/>
        </p:nvCxnSpPr>
        <p:spPr>
          <a:xfrm flipH="1">
            <a:off x="6172200" y="1905000"/>
            <a:ext cx="2057400" cy="16764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1066800"/>
          </a:xfrm>
        </p:spPr>
        <p:txBody>
          <a:bodyPr/>
          <a:lstStyle/>
          <a:p>
            <a:r>
              <a:rPr lang="en-US" dirty="0" smtClean="0"/>
              <a:t>Resource Websites </a:t>
            </a:r>
          </a:p>
        </p:txBody>
      </p:sp>
      <p:sp>
        <p:nvSpPr>
          <p:cNvPr id="33795" name="Rectangle 3"/>
          <p:cNvSpPr>
            <a:spLocks noGrp="1" noChangeArrowheads="1"/>
          </p:cNvSpPr>
          <p:nvPr>
            <p:ph type="body" idx="1"/>
          </p:nvPr>
        </p:nvSpPr>
        <p:spPr>
          <a:xfrm>
            <a:off x="457200" y="1371600"/>
            <a:ext cx="8229600" cy="4754563"/>
          </a:xfrm>
        </p:spPr>
        <p:txBody>
          <a:bodyPr/>
          <a:lstStyle/>
          <a:p>
            <a:pPr marL="342900" lvl="1" indent="-342900" algn="ctr">
              <a:buClr>
                <a:schemeClr val="hlink"/>
              </a:buClr>
              <a:buFontTx/>
              <a:buNone/>
              <a:defRPr/>
            </a:pPr>
            <a:endParaRPr lang="en-US" sz="1800" b="1" dirty="0" smtClean="0"/>
          </a:p>
          <a:p>
            <a:pPr marL="342900" lvl="1" indent="-342900">
              <a:buClr>
                <a:schemeClr val="hlink"/>
              </a:buClr>
              <a:defRPr/>
            </a:pPr>
            <a:r>
              <a:rPr lang="en-US" sz="1800" b="1" dirty="0">
                <a:hlinkClick r:id="rId2"/>
              </a:rPr>
              <a:t>http://www.monmouthresourcenet.org</a:t>
            </a:r>
            <a:r>
              <a:rPr lang="en-US" sz="1800" b="1" dirty="0" smtClean="0">
                <a:hlinkClick r:id="rId2"/>
              </a:rPr>
              <a:t>/</a:t>
            </a:r>
            <a:endParaRPr lang="en-US" sz="1800" b="1" dirty="0" smtClean="0"/>
          </a:p>
          <a:p>
            <a:pPr marL="342900" lvl="1" indent="-342900">
              <a:buClr>
                <a:schemeClr val="hlink"/>
              </a:buClr>
              <a:defRPr/>
            </a:pPr>
            <a:r>
              <a:rPr lang="en-US" sz="1800" b="1" dirty="0">
                <a:hlinkClick r:id="rId3"/>
              </a:rPr>
              <a:t>http://www.passaicresourcenet.org</a:t>
            </a:r>
            <a:r>
              <a:rPr lang="en-US" sz="1800" b="1" dirty="0" smtClean="0">
                <a:hlinkClick r:id="rId3"/>
              </a:rPr>
              <a:t>/</a:t>
            </a:r>
            <a:endParaRPr lang="en-US" sz="1800" b="1" dirty="0" smtClean="0"/>
          </a:p>
          <a:p>
            <a:pPr marL="342900" lvl="1" indent="-342900">
              <a:buClr>
                <a:schemeClr val="hlink"/>
              </a:buClr>
              <a:defRPr/>
            </a:pPr>
            <a:r>
              <a:rPr lang="en-US" sz="1800" b="1" dirty="0">
                <a:hlinkClick r:id="rId4"/>
              </a:rPr>
              <a:t>http://www.tricountyresourcenet.org</a:t>
            </a:r>
            <a:r>
              <a:rPr lang="en-US" sz="1800" b="1" dirty="0" smtClean="0">
                <a:hlinkClick r:id="rId4"/>
              </a:rPr>
              <a:t>/</a:t>
            </a:r>
            <a:endParaRPr lang="en-US" sz="1800" b="1" dirty="0" smtClean="0"/>
          </a:p>
          <a:p>
            <a:pPr marL="342900" lvl="1" indent="-342900">
              <a:buClr>
                <a:schemeClr val="hlink"/>
              </a:buClr>
              <a:defRPr/>
            </a:pPr>
            <a:r>
              <a:rPr lang="en-US" sz="1800" b="1" dirty="0">
                <a:hlinkClick r:id="rId5"/>
              </a:rPr>
              <a:t>http://www.oceanresourcenet.org</a:t>
            </a:r>
            <a:r>
              <a:rPr lang="en-US" sz="1800" b="1" dirty="0" smtClean="0">
                <a:hlinkClick r:id="rId5"/>
              </a:rPr>
              <a:t>/</a:t>
            </a:r>
            <a:endParaRPr lang="en-US" sz="1800" b="1" dirty="0" smtClean="0"/>
          </a:p>
          <a:p>
            <a:pPr marL="342900" lvl="1" indent="-342900">
              <a:buClr>
                <a:schemeClr val="hlink"/>
              </a:buClr>
              <a:defRPr/>
            </a:pPr>
            <a:r>
              <a:rPr lang="en-US" sz="1800" b="1" dirty="0">
                <a:hlinkClick r:id="rId6"/>
              </a:rPr>
              <a:t>http://www.unionresourcenet.org</a:t>
            </a:r>
            <a:r>
              <a:rPr lang="en-US" sz="1800" b="1" dirty="0" smtClean="0">
                <a:hlinkClick r:id="rId6"/>
              </a:rPr>
              <a:t>/</a:t>
            </a:r>
            <a:endParaRPr lang="en-US" sz="1800" b="1" dirty="0" smtClean="0"/>
          </a:p>
          <a:p>
            <a:pPr marL="342900" lvl="1" indent="-342900">
              <a:buClr>
                <a:schemeClr val="hlink"/>
              </a:buClr>
              <a:defRPr/>
            </a:pPr>
            <a:r>
              <a:rPr lang="en-US" sz="1800" b="1" dirty="0">
                <a:hlinkClick r:id="rId7"/>
              </a:rPr>
              <a:t>http://www.bergenresourcenet.org</a:t>
            </a:r>
            <a:r>
              <a:rPr lang="en-US" sz="1800" b="1" dirty="0" smtClean="0">
                <a:hlinkClick r:id="rId7"/>
              </a:rPr>
              <a:t>/</a:t>
            </a:r>
            <a:endParaRPr lang="en-US" sz="1800" b="1" dirty="0" smtClean="0"/>
          </a:p>
          <a:p>
            <a:pPr marL="342900" lvl="1" indent="-342900">
              <a:buClr>
                <a:schemeClr val="hlink"/>
              </a:buClr>
              <a:defRPr/>
            </a:pPr>
            <a:r>
              <a:rPr lang="en-US" sz="1800" b="1" dirty="0">
                <a:hlinkClick r:id="rId8"/>
              </a:rPr>
              <a:t>http://www.burlingtonresourcenet.org</a:t>
            </a:r>
            <a:r>
              <a:rPr lang="en-US" sz="1800" b="1" dirty="0" smtClean="0">
                <a:hlinkClick r:id="rId8"/>
              </a:rPr>
              <a:t>/</a:t>
            </a:r>
            <a:endParaRPr lang="en-US" sz="1800" b="1" dirty="0" smtClean="0"/>
          </a:p>
          <a:p>
            <a:pPr marL="342900" lvl="1" indent="-342900">
              <a:buClr>
                <a:schemeClr val="hlink"/>
              </a:buClr>
              <a:defRPr/>
            </a:pPr>
            <a:r>
              <a:rPr lang="en-US" sz="1800" b="1" dirty="0">
                <a:hlinkClick r:id="rId9"/>
              </a:rPr>
              <a:t>http://www.camdenresourcenet.org</a:t>
            </a:r>
            <a:r>
              <a:rPr lang="en-US" sz="1800" b="1" dirty="0" smtClean="0">
                <a:hlinkClick r:id="rId9"/>
              </a:rPr>
              <a:t>/</a:t>
            </a:r>
            <a:endParaRPr lang="en-US" sz="1800" b="1" dirty="0" smtClean="0"/>
          </a:p>
          <a:p>
            <a:pPr marL="342900" lvl="1" indent="-342900">
              <a:buClr>
                <a:schemeClr val="hlink"/>
              </a:buClr>
              <a:defRPr/>
            </a:pPr>
            <a:r>
              <a:rPr lang="en-US" sz="1800" b="1" dirty="0">
                <a:hlinkClick r:id="rId10"/>
              </a:rPr>
              <a:t>http://www.cgsresourcenet.org</a:t>
            </a:r>
            <a:r>
              <a:rPr lang="en-US" sz="1800" b="1" dirty="0" smtClean="0">
                <a:hlinkClick r:id="rId10"/>
              </a:rPr>
              <a:t>/</a:t>
            </a:r>
            <a:endParaRPr lang="en-US" sz="1800" b="1" dirty="0" smtClean="0"/>
          </a:p>
          <a:p>
            <a:pPr marL="342900" lvl="1" indent="-342900">
              <a:buClr>
                <a:schemeClr val="hlink"/>
              </a:buClr>
              <a:defRPr/>
            </a:pPr>
            <a:r>
              <a:rPr lang="en-US" sz="1800" b="1" dirty="0">
                <a:hlinkClick r:id="rId11"/>
              </a:rPr>
              <a:t>http://www.essexresourcenet.org</a:t>
            </a:r>
            <a:r>
              <a:rPr lang="en-US" sz="1800" b="1" dirty="0" smtClean="0">
                <a:hlinkClick r:id="rId11"/>
              </a:rPr>
              <a:t>/</a:t>
            </a:r>
            <a:endParaRPr lang="en-US" sz="1800" b="1" dirty="0" smtClean="0"/>
          </a:p>
          <a:p>
            <a:pPr marL="342900" lvl="1" indent="-342900">
              <a:buClr>
                <a:schemeClr val="hlink"/>
              </a:buClr>
              <a:defRPr/>
            </a:pPr>
            <a:r>
              <a:rPr lang="en-US" sz="1800" b="1" dirty="0">
                <a:hlinkClick r:id="rId12"/>
              </a:rPr>
              <a:t>http://</a:t>
            </a:r>
            <a:r>
              <a:rPr lang="en-US" sz="1800" b="1" dirty="0" smtClean="0">
                <a:hlinkClick r:id="rId12"/>
              </a:rPr>
              <a:t>www.hudsonservicenetwork.org</a:t>
            </a:r>
            <a:endParaRPr lang="en-US" sz="1800" b="1" dirty="0" smtClean="0"/>
          </a:p>
          <a:p>
            <a:pPr marL="342900" lvl="1" indent="-342900">
              <a:buClr>
                <a:schemeClr val="hlink"/>
              </a:buClr>
              <a:defRPr/>
            </a:pPr>
            <a:endParaRPr lang="en-US" sz="1800" b="1" dirty="0" smtClean="0"/>
          </a:p>
          <a:p>
            <a:pPr lvl="4">
              <a:defRPr/>
            </a:pPr>
            <a:endParaRPr lang="en-US" sz="3200" dirty="0"/>
          </a:p>
          <a:p>
            <a:pPr lvl="4">
              <a:defRPr/>
            </a:pPr>
            <a:endParaRPr lang="en-US"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1000"/>
                                        <p:tgtEl>
                                          <p:spTgt spid="33794"/>
                                        </p:tgtEl>
                                      </p:cBhvr>
                                    </p:animEffect>
                                    <p:anim calcmode="lin" valueType="num">
                                      <p:cBhvr>
                                        <p:cTn id="8" dur="1000" fill="hold"/>
                                        <p:tgtEl>
                                          <p:spTgt spid="33794"/>
                                        </p:tgtEl>
                                        <p:attrNameLst>
                                          <p:attrName>ppt_x</p:attrName>
                                        </p:attrNameLst>
                                      </p:cBhvr>
                                      <p:tavLst>
                                        <p:tav tm="0">
                                          <p:val>
                                            <p:strVal val="#ppt_x"/>
                                          </p:val>
                                        </p:tav>
                                        <p:tav tm="100000">
                                          <p:val>
                                            <p:strVal val="#ppt_x"/>
                                          </p:val>
                                        </p:tav>
                                      </p:tavLst>
                                    </p:anim>
                                    <p:anim calcmode="lin" valueType="num">
                                      <p:cBhvr>
                                        <p:cTn id="9" dur="898" decel="100000" fill="hold"/>
                                        <p:tgtEl>
                                          <p:spTgt spid="337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379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DA7"/>
        </a:lt1>
        <a:dk2>
          <a:srgbClr val="000000"/>
        </a:dk2>
        <a:lt2>
          <a:srgbClr val="808080"/>
        </a:lt2>
        <a:accent1>
          <a:srgbClr val="BBE0E3"/>
        </a:accent1>
        <a:accent2>
          <a:srgbClr val="333399"/>
        </a:accent2>
        <a:accent3>
          <a:srgbClr val="FFFED0"/>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2384</TotalTime>
  <Words>1598</Words>
  <Application>Microsoft Office PowerPoint</Application>
  <PresentationFormat>On-screen Show (4:3)</PresentationFormat>
  <Paragraphs>401</Paragraphs>
  <Slides>39</Slides>
  <Notes>15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2" baseType="lpstr">
      <vt:lpstr>Arial</vt:lpstr>
      <vt:lpstr>Calibri</vt:lpstr>
      <vt:lpstr>Garamond</vt:lpstr>
      <vt:lpstr>Georgia</vt:lpstr>
      <vt:lpstr>Gill Sans MT</vt:lpstr>
      <vt:lpstr>Symbol</vt:lpstr>
      <vt:lpstr>Tahoma</vt:lpstr>
      <vt:lpstr>Tempus Sans ITC</vt:lpstr>
      <vt:lpstr>Times</vt:lpstr>
      <vt:lpstr>Times New Roman</vt:lpstr>
      <vt:lpstr>Wingdings</vt:lpstr>
      <vt:lpstr>Default Design</vt:lpstr>
      <vt:lpstr>Clip</vt:lpstr>
      <vt:lpstr>Children’s System of Care</vt:lpstr>
      <vt:lpstr>PowerPoint Presentation</vt:lpstr>
      <vt:lpstr>PowerPoint Presentation</vt:lpstr>
      <vt:lpstr>PowerPoint Presentation</vt:lpstr>
      <vt:lpstr>PowerPoint Presentation</vt:lpstr>
      <vt:lpstr>PowerPoint Presentation</vt:lpstr>
      <vt:lpstr>Wraparound IS . . .</vt:lpstr>
      <vt:lpstr>Family Centered</vt:lpstr>
      <vt:lpstr>Strengths as Strategies</vt:lpstr>
      <vt:lpstr>PowerPoint Presentation</vt:lpstr>
      <vt:lpstr>Catholic Charities  Mobile Response</vt:lpstr>
      <vt:lpstr>Care Management Organization  (CMO) Hudson Partnership CMO</vt:lpstr>
      <vt:lpstr>Hudson Partnership CMO  Crisis Planning </vt:lpstr>
      <vt:lpstr>Family Support Organization  (FSO)</vt:lpstr>
      <vt:lpstr>PowerPoint Presentation</vt:lpstr>
      <vt:lpstr>PowerPoint Presentation</vt:lpstr>
      <vt:lpstr>PowerPoint Presentation</vt:lpstr>
      <vt:lpstr>Credentials &amp; Requirements</vt:lpstr>
      <vt:lpstr>Levels of ISS</vt:lpstr>
      <vt:lpstr>PowerPoint Presentation</vt:lpstr>
      <vt:lpstr>PowerPoint Presentation</vt:lpstr>
      <vt:lpstr>COMMUNITY  F.E.D.D.I.E- Fortitude For Every Disadvantaged Demographic Investing in Excellence </vt:lpstr>
      <vt:lpstr>COMMUNITY  F.E.D.D.I.E- I Am You </vt:lpstr>
      <vt:lpstr>Understanding our youth Family relationships and friendships </vt:lpstr>
      <vt:lpstr>Natural / Informal Supports and Community Resources</vt:lpstr>
      <vt:lpstr>Hudson County System of Care </vt:lpstr>
      <vt:lpstr>The Way Forward: Becoming a Comprehensive Child and Family Service Agency </vt:lpstr>
      <vt:lpstr>PowerPoint Presentation</vt:lpstr>
      <vt:lpstr>PowerPoint Presentation</vt:lpstr>
      <vt:lpstr>Support for Youth with Developmental Disabilities</vt:lpstr>
      <vt:lpstr>PowerPoint Presentation</vt:lpstr>
      <vt:lpstr>Substance Abuse Services for  Children and Adolescents</vt:lpstr>
      <vt:lpstr>Substance Abuse Services for  Children and Adolescents</vt:lpstr>
      <vt:lpstr>For more information…</vt:lpstr>
      <vt:lpstr>PowerPoint Presentation</vt:lpstr>
      <vt:lpstr>PowerPoint Presentation</vt:lpstr>
      <vt:lpstr>PowerPoint Presentation</vt:lpstr>
      <vt:lpstr>PowerPoint Presentation</vt:lpstr>
      <vt:lpstr>Resource Websites </vt:lpstr>
    </vt:vector>
  </TitlesOfParts>
  <Company>New Jersey Department of Children and Families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REQUEST FOR PROPOSALS FOR New Jersey Task Force on Child Abuse and Neglect OJJDP FY10 Byrne Congressionally Mandated Earmark Programs</dc:title>
  <dc:creator>Catherine Schafer</dc:creator>
  <cp:lastModifiedBy>Steven Campos</cp:lastModifiedBy>
  <cp:revision>189</cp:revision>
  <cp:lastPrinted>2013-07-15T18:53:06Z</cp:lastPrinted>
  <dcterms:created xsi:type="dcterms:W3CDTF">2010-10-06T17:07:34Z</dcterms:created>
  <dcterms:modified xsi:type="dcterms:W3CDTF">2017-03-17T20:24:36Z</dcterms:modified>
</cp:coreProperties>
</file>